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57" r:id="rId3"/>
    <p:sldId id="258" r:id="rId4"/>
    <p:sldId id="282" r:id="rId5"/>
    <p:sldId id="302" r:id="rId6"/>
    <p:sldId id="304" r:id="rId7"/>
    <p:sldId id="303" r:id="rId8"/>
    <p:sldId id="305" r:id="rId9"/>
    <p:sldId id="283" r:id="rId10"/>
    <p:sldId id="281" r:id="rId11"/>
    <p:sldId id="298" r:id="rId12"/>
    <p:sldId id="299" r:id="rId13"/>
    <p:sldId id="300" r:id="rId14"/>
    <p:sldId id="301" r:id="rId15"/>
    <p:sldId id="289" r:id="rId16"/>
    <p:sldId id="259" r:id="rId17"/>
    <p:sldId id="264" r:id="rId18"/>
    <p:sldId id="269" r:id="rId19"/>
    <p:sldId id="274" r:id="rId20"/>
    <p:sldId id="275" r:id="rId21"/>
    <p:sldId id="276" r:id="rId22"/>
    <p:sldId id="280" r:id="rId23"/>
    <p:sldId id="271" r:id="rId24"/>
    <p:sldId id="272" r:id="rId25"/>
    <p:sldId id="273" r:id="rId26"/>
    <p:sldId id="265" r:id="rId27"/>
    <p:sldId id="284" r:id="rId28"/>
    <p:sldId id="285" r:id="rId29"/>
    <p:sldId id="260" r:id="rId30"/>
    <p:sldId id="288" r:id="rId31"/>
    <p:sldId id="297" r:id="rId32"/>
    <p:sldId id="307" r:id="rId33"/>
    <p:sldId id="266" r:id="rId34"/>
    <p:sldId id="267" r:id="rId35"/>
    <p:sldId id="268" r:id="rId36"/>
    <p:sldId id="291" r:id="rId37"/>
    <p:sldId id="270" r:id="rId38"/>
    <p:sldId id="286" r:id="rId39"/>
    <p:sldId id="295" r:id="rId40"/>
    <p:sldId id="296" r:id="rId41"/>
    <p:sldId id="261" r:id="rId42"/>
    <p:sldId id="278" r:id="rId43"/>
    <p:sldId id="279" r:id="rId44"/>
    <p:sldId id="262" r:id="rId45"/>
    <p:sldId id="308" r:id="rId46"/>
    <p:sldId id="309" r:id="rId47"/>
    <p:sldId id="310" r:id="rId48"/>
    <p:sldId id="293" r:id="rId49"/>
    <p:sldId id="294" r:id="rId50"/>
    <p:sldId id="263" r:id="rId51"/>
    <p:sldId id="277" r:id="rId52"/>
    <p:sldId id="290" r:id="rId53"/>
    <p:sldId id="292" r:id="rId54"/>
    <p:sldId id="311" r:id="rId55"/>
    <p:sldId id="306" r:id="rId5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8EF65F5-854B-4E77-ADEF-244CCFE497EA}" type="datetimeFigureOut">
              <a:rPr lang="en-GB" smtClean="0"/>
              <a:t>07/12/2021</a:t>
            </a:fld>
            <a:endParaRPr lang="en-GB"/>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3662AA0-2B32-4BE3-AA4A-52113EF571BC}" type="slidenum">
              <a:rPr lang="en-GB" smtClean="0"/>
              <a:t>‹#›</a:t>
            </a:fld>
            <a:endParaRPr lang="en-GB"/>
          </a:p>
        </p:txBody>
      </p:sp>
    </p:spTree>
    <p:extLst>
      <p:ext uri="{BB962C8B-B14F-4D97-AF65-F5344CB8AC3E}">
        <p14:creationId xmlns:p14="http://schemas.microsoft.com/office/powerpoint/2010/main" val="31088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662AA0-2B32-4BE3-AA4A-52113EF571BC}" type="slidenum">
              <a:rPr lang="en-GB" smtClean="0"/>
              <a:t>1</a:t>
            </a:fld>
            <a:endParaRPr lang="en-GB"/>
          </a:p>
        </p:txBody>
      </p:sp>
    </p:spTree>
    <p:extLst>
      <p:ext uri="{BB962C8B-B14F-4D97-AF65-F5344CB8AC3E}">
        <p14:creationId xmlns:p14="http://schemas.microsoft.com/office/powerpoint/2010/main" val="405195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12/7/2021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12/7/2021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676400"/>
          </a:xfrm>
        </p:spPr>
        <p:txBody>
          <a:bodyPr/>
          <a:lstStyle/>
          <a:p>
            <a:r>
              <a:rPr lang="el-GR" dirty="0" smtClean="0"/>
              <a:t>Ο ΛΟΓΟΣ ΤΟΥ ΜΙΣΟΥΣ ΚΑΙ ΤΗΣ ΓΕΝΟΚΤΟΝΙΑΣ</a:t>
            </a:r>
            <a:endParaRPr lang="el-GR" dirty="0"/>
          </a:p>
        </p:txBody>
      </p:sp>
      <p:sp>
        <p:nvSpPr>
          <p:cNvPr id="5" name="Subtitle 4"/>
          <p:cNvSpPr>
            <a:spLocks noGrp="1"/>
          </p:cNvSpPr>
          <p:nvPr>
            <p:ph type="subTitle" idx="1"/>
          </p:nvPr>
        </p:nvSpPr>
        <p:spPr>
          <a:xfrm>
            <a:off x="1371600" y="4953000"/>
            <a:ext cx="6400800" cy="1143000"/>
          </a:xfrm>
        </p:spPr>
        <p:txBody>
          <a:bodyPr>
            <a:normAutofit/>
          </a:bodyPr>
          <a:lstStyle/>
          <a:p>
            <a:endParaRPr lang="el-GR" dirty="0"/>
          </a:p>
          <a:p>
            <a:r>
              <a:rPr lang="el-GR" dirty="0" smtClean="0"/>
              <a:t>ΣΩΤΗΡΗΣ ΛΙΒΑΣ</a:t>
            </a:r>
            <a:endParaRPr lang="el-GR" dirty="0"/>
          </a:p>
        </p:txBody>
      </p:sp>
    </p:spTree>
    <p:extLst>
      <p:ext uri="{BB962C8B-B14F-4D97-AF65-F5344CB8AC3E}">
        <p14:creationId xmlns:p14="http://schemas.microsoft.com/office/powerpoint/2010/main" val="56234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2438400"/>
            <a:ext cx="8229600" cy="4709160"/>
          </a:xfrm>
        </p:spPr>
        <p:txBody>
          <a:bodyPr>
            <a:normAutofit/>
          </a:bodyPr>
          <a:lstStyle/>
          <a:p>
            <a:pPr marL="137160" indent="0" algn="just">
              <a:buNone/>
            </a:pPr>
            <a:r>
              <a:rPr lang="el-GR" sz="4000" dirty="0" smtClean="0">
                <a:latin typeface="Garamond" panose="02020404030301010803" pitchFamily="18" charset="0"/>
              </a:rPr>
              <a:t>Η </a:t>
            </a:r>
            <a:r>
              <a:rPr lang="el-GR" sz="4000" dirty="0">
                <a:latin typeface="Garamond" panose="02020404030301010803" pitchFamily="18" charset="0"/>
              </a:rPr>
              <a:t>κατάληξη  -</a:t>
            </a:r>
            <a:r>
              <a:rPr lang="el-GR" sz="4000" dirty="0" err="1">
                <a:latin typeface="Garamond" panose="02020404030301010803" pitchFamily="18" charset="0"/>
              </a:rPr>
              <a:t>cide</a:t>
            </a:r>
            <a:r>
              <a:rPr lang="el-GR" sz="4000" dirty="0">
                <a:latin typeface="Garamond" panose="02020404030301010803" pitchFamily="18" charset="0"/>
              </a:rPr>
              <a:t>: </a:t>
            </a:r>
            <a:r>
              <a:rPr lang="en-GB" sz="4000" dirty="0" smtClean="0">
                <a:latin typeface="Garamond" panose="02020404030301010803" pitchFamily="18" charset="0"/>
              </a:rPr>
              <a:t>ecocide, </a:t>
            </a:r>
            <a:r>
              <a:rPr lang="en-GB" sz="4000" dirty="0" err="1" smtClean="0">
                <a:latin typeface="Garamond" panose="02020404030301010803" pitchFamily="18" charset="0"/>
              </a:rPr>
              <a:t>classicide</a:t>
            </a:r>
            <a:r>
              <a:rPr lang="en-GB" sz="4000" dirty="0" smtClean="0">
                <a:latin typeface="Garamond" panose="02020404030301010803" pitchFamily="18" charset="0"/>
              </a:rPr>
              <a:t>, </a:t>
            </a:r>
            <a:r>
              <a:rPr lang="el-GR" sz="4000" dirty="0" err="1" smtClean="0">
                <a:latin typeface="Garamond" panose="02020404030301010803" pitchFamily="18" charset="0"/>
              </a:rPr>
              <a:t>memoricide</a:t>
            </a:r>
            <a:r>
              <a:rPr lang="el-GR" sz="4000" dirty="0">
                <a:latin typeface="Garamond" panose="02020404030301010803" pitchFamily="18" charset="0"/>
              </a:rPr>
              <a:t>, </a:t>
            </a:r>
            <a:r>
              <a:rPr lang="el-GR" sz="4000" dirty="0" err="1">
                <a:latin typeface="Garamond" panose="02020404030301010803" pitchFamily="18" charset="0"/>
              </a:rPr>
              <a:t>urbicide</a:t>
            </a:r>
            <a:r>
              <a:rPr lang="el-GR" sz="4000" dirty="0">
                <a:latin typeface="Garamond" panose="02020404030301010803" pitchFamily="18" charset="0"/>
              </a:rPr>
              <a:t>, </a:t>
            </a:r>
            <a:r>
              <a:rPr lang="el-GR" sz="4000" dirty="0" err="1">
                <a:latin typeface="Garamond" panose="02020404030301010803" pitchFamily="18" charset="0"/>
              </a:rPr>
              <a:t>eliticide</a:t>
            </a:r>
            <a:r>
              <a:rPr lang="el-GR" sz="4000" dirty="0">
                <a:latin typeface="Garamond" panose="02020404030301010803" pitchFamily="18" charset="0"/>
              </a:rPr>
              <a:t>, </a:t>
            </a:r>
            <a:r>
              <a:rPr lang="el-GR" sz="4000" dirty="0" err="1">
                <a:latin typeface="Garamond" panose="02020404030301010803" pitchFamily="18" charset="0"/>
              </a:rPr>
              <a:t>feminicide</a:t>
            </a:r>
            <a:r>
              <a:rPr lang="el-GR" sz="4000" dirty="0">
                <a:latin typeface="Garamond" panose="02020404030301010803" pitchFamily="18" charset="0"/>
              </a:rPr>
              <a:t>, </a:t>
            </a:r>
            <a:r>
              <a:rPr lang="el-GR" sz="4000" dirty="0" err="1" smtClean="0">
                <a:latin typeface="Garamond" panose="02020404030301010803" pitchFamily="18" charset="0"/>
              </a:rPr>
              <a:t>linguicide</a:t>
            </a:r>
            <a:r>
              <a:rPr lang="en-GB" sz="4000" dirty="0" smtClean="0">
                <a:latin typeface="Garamond" panose="02020404030301010803" pitchFamily="18" charset="0"/>
              </a:rPr>
              <a:t>, </a:t>
            </a:r>
            <a:r>
              <a:rPr lang="en-GB" sz="4000" dirty="0" err="1" smtClean="0">
                <a:latin typeface="Garamond" panose="02020404030301010803" pitchFamily="18" charset="0"/>
              </a:rPr>
              <a:t>politicide</a:t>
            </a:r>
            <a:r>
              <a:rPr lang="en-GB" sz="4000" dirty="0" smtClean="0">
                <a:latin typeface="Garamond" panose="02020404030301010803" pitchFamily="18" charset="0"/>
              </a:rPr>
              <a:t>, </a:t>
            </a:r>
            <a:r>
              <a:rPr lang="en-GB" sz="4000" dirty="0" err="1" smtClean="0">
                <a:latin typeface="Garamond" panose="02020404030301010803" pitchFamily="18" charset="0"/>
              </a:rPr>
              <a:t>poorcide</a:t>
            </a:r>
            <a:endParaRPr lang="el-GR" sz="4000" dirty="0" smtClean="0">
              <a:latin typeface="Garamond" panose="02020404030301010803" pitchFamily="18" charset="0"/>
            </a:endParaRPr>
          </a:p>
        </p:txBody>
      </p:sp>
    </p:spTree>
    <p:extLst>
      <p:ext uri="{BB962C8B-B14F-4D97-AF65-F5344CB8AC3E}">
        <p14:creationId xmlns:p14="http://schemas.microsoft.com/office/powerpoint/2010/main" val="694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a:bodyPr>
          <a:lstStyle/>
          <a:p>
            <a:pPr algn="just"/>
            <a:r>
              <a:rPr lang="el-GR" sz="3200" dirty="0"/>
              <a:t>Cuban: η μεγάλη καταστροφή (Γίντις</a:t>
            </a:r>
            <a:r>
              <a:rPr lang="el-GR" sz="3200" dirty="0" smtClean="0"/>
              <a:t>)</a:t>
            </a:r>
            <a:br>
              <a:rPr lang="el-GR" sz="3200" dirty="0" smtClean="0"/>
            </a:br>
            <a:r>
              <a:rPr lang="en-US" sz="3200" dirty="0" err="1" smtClean="0"/>
              <a:t>Shoah</a:t>
            </a:r>
            <a:r>
              <a:rPr lang="en-US" sz="3200" dirty="0" smtClean="0"/>
              <a:t>: </a:t>
            </a:r>
            <a:r>
              <a:rPr lang="el-GR" sz="3200" dirty="0" smtClean="0"/>
              <a:t>καταστροφή (Εβραϊκά)</a:t>
            </a:r>
            <a:br>
              <a:rPr lang="el-GR" sz="3200" dirty="0" smtClean="0"/>
            </a:br>
            <a:r>
              <a:rPr lang="en-US" sz="3200" dirty="0" err="1" smtClean="0"/>
              <a:t>Porrajmos</a:t>
            </a:r>
            <a:r>
              <a:rPr lang="en-US" sz="3200" dirty="0" smtClean="0"/>
              <a:t>: </a:t>
            </a:r>
            <a:r>
              <a:rPr lang="el-GR" sz="3200" dirty="0" smtClean="0"/>
              <a:t>καταβρόχθισμα (Ρομά/ Σίντι)</a:t>
            </a:r>
            <a:r>
              <a:rPr lang="el-GR" sz="3200" dirty="0"/>
              <a:t/>
            </a:r>
            <a:br>
              <a:rPr lang="el-GR" sz="3200" dirty="0"/>
            </a:br>
            <a:endParaRPr lang="el-GR" sz="3200" dirty="0"/>
          </a:p>
        </p:txBody>
      </p:sp>
      <p:pic>
        <p:nvPicPr>
          <p:cNvPr id="4" name="Content Placeholder 3"/>
          <p:cNvPicPr>
            <a:picLocks noGrp="1" noChangeAspect="1"/>
          </p:cNvPicPr>
          <p:nvPr>
            <p:ph idx="1"/>
          </p:nvPr>
        </p:nvPicPr>
        <p:blipFill>
          <a:blip r:embed="rId2"/>
          <a:stretch>
            <a:fillRect/>
          </a:stretch>
        </p:blipFill>
        <p:spPr>
          <a:xfrm>
            <a:off x="457200" y="2895600"/>
            <a:ext cx="4017612" cy="3558923"/>
          </a:xfrm>
          <a:prstGeom prst="rect">
            <a:avLst/>
          </a:prstGeom>
        </p:spPr>
      </p:pic>
      <p:pic>
        <p:nvPicPr>
          <p:cNvPr id="5" name="Picture 4"/>
          <p:cNvPicPr>
            <a:picLocks noChangeAspect="1"/>
          </p:cNvPicPr>
          <p:nvPr/>
        </p:nvPicPr>
        <p:blipFill>
          <a:blip r:embed="rId3"/>
          <a:stretch>
            <a:fillRect/>
          </a:stretch>
        </p:blipFill>
        <p:spPr>
          <a:xfrm>
            <a:off x="4542576" y="2875983"/>
            <a:ext cx="3731075" cy="3566469"/>
          </a:xfrm>
          <a:prstGeom prst="rect">
            <a:avLst/>
          </a:prstGeom>
        </p:spPr>
      </p:pic>
    </p:spTree>
    <p:extLst>
      <p:ext uri="{BB962C8B-B14F-4D97-AF65-F5344CB8AC3E}">
        <p14:creationId xmlns:p14="http://schemas.microsoft.com/office/powerpoint/2010/main" val="384996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Holodomor</a:t>
            </a:r>
            <a:r>
              <a:rPr lang="en-US" dirty="0" smtClean="0"/>
              <a:t>: </a:t>
            </a:r>
            <a:r>
              <a:rPr lang="en-US" dirty="0" err="1" smtClean="0"/>
              <a:t>holod</a:t>
            </a:r>
            <a:r>
              <a:rPr lang="en-US" dirty="0" smtClean="0"/>
              <a:t> </a:t>
            </a:r>
            <a:r>
              <a:rPr lang="el-GR" dirty="0" smtClean="0"/>
              <a:t>(πείνα) + </a:t>
            </a:r>
            <a:r>
              <a:rPr lang="en-US" dirty="0" err="1" smtClean="0"/>
              <a:t>mor</a:t>
            </a:r>
            <a:r>
              <a:rPr lang="en-US" dirty="0" smtClean="0"/>
              <a:t> (</a:t>
            </a:r>
            <a:r>
              <a:rPr lang="el-GR" dirty="0" smtClean="0"/>
              <a:t>εξοντώνω) (Ρωσικά)</a:t>
            </a:r>
            <a:endParaRPr lang="el-GR" dirty="0"/>
          </a:p>
        </p:txBody>
      </p:sp>
      <p:pic>
        <p:nvPicPr>
          <p:cNvPr id="4" name="Content Placeholder 3"/>
          <p:cNvPicPr>
            <a:picLocks noGrp="1" noChangeAspect="1"/>
          </p:cNvPicPr>
          <p:nvPr>
            <p:ph idx="1"/>
          </p:nvPr>
        </p:nvPicPr>
        <p:blipFill>
          <a:blip r:embed="rId2"/>
          <a:stretch>
            <a:fillRect/>
          </a:stretch>
        </p:blipFill>
        <p:spPr>
          <a:xfrm>
            <a:off x="488886" y="1600200"/>
            <a:ext cx="4540313" cy="4648200"/>
          </a:xfrm>
          <a:prstGeom prst="rect">
            <a:avLst/>
          </a:prstGeom>
        </p:spPr>
      </p:pic>
      <p:pic>
        <p:nvPicPr>
          <p:cNvPr id="5" name="Picture 4"/>
          <p:cNvPicPr>
            <a:picLocks noChangeAspect="1"/>
          </p:cNvPicPr>
          <p:nvPr/>
        </p:nvPicPr>
        <p:blipFill>
          <a:blip r:embed="rId3"/>
          <a:stretch>
            <a:fillRect/>
          </a:stretch>
        </p:blipFill>
        <p:spPr>
          <a:xfrm>
            <a:off x="5105400" y="1600200"/>
            <a:ext cx="3581400" cy="4648200"/>
          </a:xfrm>
          <a:prstGeom prst="rect">
            <a:avLst/>
          </a:prstGeom>
        </p:spPr>
      </p:pic>
    </p:spTree>
    <p:extLst>
      <p:ext uri="{BB962C8B-B14F-4D97-AF65-F5344CB8AC3E}">
        <p14:creationId xmlns:p14="http://schemas.microsoft.com/office/powerpoint/2010/main" val="999371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Lokeli</a:t>
            </a:r>
            <a:r>
              <a:rPr lang="en-US" dirty="0" smtClean="0"/>
              <a:t>: </a:t>
            </a:r>
            <a:r>
              <a:rPr lang="el-GR" dirty="0" smtClean="0"/>
              <a:t>το τρομαχτικό (</a:t>
            </a:r>
            <a:r>
              <a:rPr lang="en-US" dirty="0" err="1" smtClean="0"/>
              <a:t>Kongo</a:t>
            </a:r>
            <a:r>
              <a:rPr lang="en-US" dirty="0" smtClean="0"/>
              <a:t> Longo)</a:t>
            </a:r>
            <a:endParaRPr lang="el-GR" dirty="0"/>
          </a:p>
        </p:txBody>
      </p:sp>
      <p:pic>
        <p:nvPicPr>
          <p:cNvPr id="4" name="Content Placeholder 3"/>
          <p:cNvPicPr>
            <a:picLocks noGrp="1" noChangeAspect="1"/>
          </p:cNvPicPr>
          <p:nvPr>
            <p:ph idx="1"/>
          </p:nvPr>
        </p:nvPicPr>
        <p:blipFill>
          <a:blip r:embed="rId2"/>
          <a:stretch>
            <a:fillRect/>
          </a:stretch>
        </p:blipFill>
        <p:spPr>
          <a:xfrm>
            <a:off x="990600" y="1905000"/>
            <a:ext cx="5867400" cy="4267200"/>
          </a:xfrm>
          <a:prstGeom prst="rect">
            <a:avLst/>
          </a:prstGeom>
        </p:spPr>
      </p:pic>
      <p:pic>
        <p:nvPicPr>
          <p:cNvPr id="5" name="Picture 4"/>
          <p:cNvPicPr>
            <a:picLocks noChangeAspect="1"/>
          </p:cNvPicPr>
          <p:nvPr/>
        </p:nvPicPr>
        <p:blipFill>
          <a:blip r:embed="rId3"/>
          <a:stretch>
            <a:fillRect/>
          </a:stretch>
        </p:blipFill>
        <p:spPr>
          <a:xfrm>
            <a:off x="6992208" y="1905000"/>
            <a:ext cx="2151792" cy="4267200"/>
          </a:xfrm>
          <a:prstGeom prst="rect">
            <a:avLst/>
          </a:prstGeom>
        </p:spPr>
      </p:pic>
    </p:spTree>
    <p:extLst>
      <p:ext uri="{BB962C8B-B14F-4D97-AF65-F5344CB8AC3E}">
        <p14:creationId xmlns:p14="http://schemas.microsoft.com/office/powerpoint/2010/main" val="152356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Mec</a:t>
            </a:r>
            <a:r>
              <a:rPr lang="en-US" sz="2800" dirty="0" smtClean="0"/>
              <a:t> </a:t>
            </a:r>
            <a:r>
              <a:rPr lang="en-US" sz="2800" dirty="0" err="1" smtClean="0"/>
              <a:t>Ejer’n</a:t>
            </a:r>
            <a:r>
              <a:rPr lang="en-US" sz="2800" dirty="0" smtClean="0"/>
              <a:t>: </a:t>
            </a:r>
            <a:r>
              <a:rPr lang="el-GR" sz="2800" dirty="0" smtClean="0"/>
              <a:t>η μεγάλη συμφορά</a:t>
            </a:r>
            <a:br>
              <a:rPr lang="el-GR" sz="2800" dirty="0" smtClean="0"/>
            </a:br>
            <a:r>
              <a:rPr lang="en-US" sz="2800" dirty="0" err="1" smtClean="0"/>
              <a:t>Sayfo</a:t>
            </a:r>
            <a:r>
              <a:rPr lang="el-GR" sz="2800" dirty="0" smtClean="0"/>
              <a:t>: οι μέρες του σπαθιού (Αραμαϊκά)  </a:t>
            </a:r>
            <a:endParaRPr lang="el-GR" sz="2800" dirty="0"/>
          </a:p>
        </p:txBody>
      </p:sp>
      <p:pic>
        <p:nvPicPr>
          <p:cNvPr id="4" name="Content Placeholder 3"/>
          <p:cNvPicPr>
            <a:picLocks noGrp="1" noChangeAspect="1"/>
          </p:cNvPicPr>
          <p:nvPr>
            <p:ph idx="1"/>
          </p:nvPr>
        </p:nvPicPr>
        <p:blipFill>
          <a:blip r:embed="rId2"/>
          <a:stretch>
            <a:fillRect/>
          </a:stretch>
        </p:blipFill>
        <p:spPr>
          <a:xfrm>
            <a:off x="152400" y="1586620"/>
            <a:ext cx="4171384" cy="4495800"/>
          </a:xfrm>
          <a:prstGeom prst="rect">
            <a:avLst/>
          </a:prstGeom>
        </p:spPr>
      </p:pic>
      <p:pic>
        <p:nvPicPr>
          <p:cNvPr id="5" name="Picture 4"/>
          <p:cNvPicPr>
            <a:picLocks noChangeAspect="1"/>
          </p:cNvPicPr>
          <p:nvPr/>
        </p:nvPicPr>
        <p:blipFill>
          <a:blip r:embed="rId3"/>
          <a:stretch>
            <a:fillRect/>
          </a:stretch>
        </p:blipFill>
        <p:spPr>
          <a:xfrm>
            <a:off x="4464867" y="1586620"/>
            <a:ext cx="4667816" cy="4509380"/>
          </a:xfrm>
          <a:prstGeom prst="rect">
            <a:avLst/>
          </a:prstGeom>
        </p:spPr>
      </p:pic>
    </p:spTree>
    <p:extLst>
      <p:ext uri="{BB962C8B-B14F-4D97-AF65-F5344CB8AC3E}">
        <p14:creationId xmlns:p14="http://schemas.microsoft.com/office/powerpoint/2010/main" val="247939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828800"/>
            <a:ext cx="8229600" cy="3352800"/>
          </a:xfrm>
        </p:spPr>
        <p:txBody>
          <a:bodyPr/>
          <a:lstStyle/>
          <a:p>
            <a:pPr marL="137160" indent="0" algn="just">
              <a:buNone/>
            </a:pPr>
            <a:r>
              <a:rPr lang="el-GR" dirty="0">
                <a:latin typeface="Garamond" panose="02020404030301010803" pitchFamily="18" charset="0"/>
              </a:rPr>
              <a:t>Ιστορικά παραδείγματα: Λατινική Αμερική, </a:t>
            </a:r>
            <a:r>
              <a:rPr lang="el-GR" dirty="0" smtClean="0">
                <a:latin typeface="Garamond" panose="02020404030301010803" pitchFamily="18" charset="0"/>
              </a:rPr>
              <a:t>Ζουλού, Τασμανία</a:t>
            </a:r>
            <a:r>
              <a:rPr lang="el-GR" dirty="0">
                <a:latin typeface="Garamond" panose="02020404030301010803" pitchFamily="18" charset="0"/>
              </a:rPr>
              <a:t>, Οθωμανική Αυτοκρατορία (Αρμένιοι, χριστιανικοί πληθυσμοί), </a:t>
            </a:r>
            <a:r>
              <a:rPr lang="el-GR" dirty="0" err="1">
                <a:latin typeface="Garamond" panose="02020404030301010803" pitchFamily="18" charset="0"/>
              </a:rPr>
              <a:t>Κογκό</a:t>
            </a:r>
            <a:r>
              <a:rPr lang="el-GR" dirty="0">
                <a:latin typeface="Garamond" panose="02020404030301010803" pitchFamily="18" charset="0"/>
              </a:rPr>
              <a:t>, </a:t>
            </a:r>
            <a:r>
              <a:rPr lang="el-GR" dirty="0" smtClean="0">
                <a:latin typeface="Garamond" panose="02020404030301010803" pitchFamily="18" charset="0"/>
              </a:rPr>
              <a:t>Ναμίμπια, πρώην </a:t>
            </a:r>
            <a:r>
              <a:rPr lang="el-GR" dirty="0">
                <a:latin typeface="Garamond" panose="02020404030301010803" pitchFamily="18" charset="0"/>
              </a:rPr>
              <a:t>Γιουγκοσλαβία, Καμπότζη, ανατολικό Τιμόρ, </a:t>
            </a:r>
            <a:r>
              <a:rPr lang="el-GR" dirty="0" err="1">
                <a:latin typeface="Garamond" panose="02020404030301010803" pitchFamily="18" charset="0"/>
              </a:rPr>
              <a:t>Μπάγκλα</a:t>
            </a:r>
            <a:r>
              <a:rPr lang="el-GR" dirty="0">
                <a:latin typeface="Garamond" panose="02020404030301010803" pitchFamily="18" charset="0"/>
              </a:rPr>
              <a:t> </a:t>
            </a:r>
            <a:r>
              <a:rPr lang="el-GR" dirty="0" err="1" smtClean="0">
                <a:latin typeface="Garamond" panose="02020404030301010803" pitchFamily="18" charset="0"/>
              </a:rPr>
              <a:t>Ντες</a:t>
            </a:r>
            <a:r>
              <a:rPr lang="el-GR" dirty="0" smtClean="0">
                <a:latin typeface="Garamond" panose="02020404030301010803" pitchFamily="18" charset="0"/>
              </a:rPr>
              <a:t>, Ινδονησία, Ρουάντα</a:t>
            </a:r>
            <a:endParaRPr lang="el-GR" dirty="0">
              <a:latin typeface="Garamond" panose="02020404030301010803" pitchFamily="18" charset="0"/>
            </a:endParaRPr>
          </a:p>
          <a:p>
            <a:pPr algn="just"/>
            <a:endParaRPr lang="en-GB" dirty="0"/>
          </a:p>
        </p:txBody>
      </p:sp>
    </p:spTree>
    <p:extLst>
      <p:ext uri="{BB962C8B-B14F-4D97-AF65-F5344CB8AC3E}">
        <p14:creationId xmlns:p14="http://schemas.microsoft.com/office/powerpoint/2010/main" val="308857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ΝΑΖΙΣΤΙΚΗ ΓΕΡΜΑΝΙΑ</a:t>
            </a:r>
            <a:endParaRPr lang="el-GR" dirty="0"/>
          </a:p>
        </p:txBody>
      </p:sp>
      <p:sp>
        <p:nvSpPr>
          <p:cNvPr id="3" name="Content Placeholder 2"/>
          <p:cNvSpPr>
            <a:spLocks noGrp="1"/>
          </p:cNvSpPr>
          <p:nvPr>
            <p:ph idx="1"/>
          </p:nvPr>
        </p:nvSpPr>
        <p:spPr/>
        <p:txBody>
          <a:bodyPr>
            <a:normAutofit/>
          </a:bodyPr>
          <a:lstStyle/>
          <a:p>
            <a:r>
              <a:rPr lang="el-GR" dirty="0" smtClean="0"/>
              <a:t>Γιατί τελική λύση;</a:t>
            </a:r>
          </a:p>
          <a:p>
            <a:r>
              <a:rPr lang="el-GR" dirty="0" smtClean="0"/>
              <a:t>Αστέρια και τρίγωνα</a:t>
            </a:r>
            <a:r>
              <a:rPr lang="en-US" dirty="0" smtClean="0"/>
              <a:t> (</a:t>
            </a:r>
            <a:r>
              <a:rPr lang="el-GR" dirty="0" smtClean="0"/>
              <a:t>ροζ, μωβ, κόκκινα, μαύρα)</a:t>
            </a:r>
          </a:p>
          <a:p>
            <a:r>
              <a:rPr lang="el-GR" dirty="0" smtClean="0"/>
              <a:t>Στρατόπεδα</a:t>
            </a:r>
          </a:p>
          <a:p>
            <a:r>
              <a:rPr lang="el-GR" dirty="0" smtClean="0"/>
              <a:t>Άουσβιτς (</a:t>
            </a:r>
            <a:r>
              <a:rPr lang="en-US" dirty="0" err="1" smtClean="0"/>
              <a:t>sonderkommando</a:t>
            </a:r>
            <a:r>
              <a:rPr lang="en-US" dirty="0" smtClean="0"/>
              <a:t>)</a:t>
            </a:r>
            <a:endParaRPr lang="el-GR" dirty="0" smtClean="0"/>
          </a:p>
          <a:p>
            <a:r>
              <a:rPr lang="en-US" dirty="0" smtClean="0"/>
              <a:t>Banality of Evil</a:t>
            </a:r>
            <a:r>
              <a:rPr lang="el-GR" dirty="0" smtClean="0"/>
              <a:t> (Αρέντ)</a:t>
            </a:r>
          </a:p>
          <a:p>
            <a:r>
              <a:rPr lang="el-GR" dirty="0" smtClean="0"/>
              <a:t>Ταινίες: </a:t>
            </a:r>
            <a:r>
              <a:rPr lang="en-US" dirty="0" smtClean="0"/>
              <a:t>The Reader </a:t>
            </a:r>
            <a:r>
              <a:rPr lang="el-GR" dirty="0" smtClean="0"/>
              <a:t>/ Το Κύμα, Το Πείραμα</a:t>
            </a:r>
            <a:endParaRPr lang="en-US" dirty="0" smtClean="0"/>
          </a:p>
          <a:p>
            <a:pPr algn="just"/>
            <a:r>
              <a:rPr lang="el-GR" dirty="0" smtClean="0"/>
              <a:t>Βιβλία: </a:t>
            </a:r>
            <a:r>
              <a:rPr lang="en-US" dirty="0" smtClean="0"/>
              <a:t>Gerald Jacobs: Sacred Games,</a:t>
            </a:r>
            <a:r>
              <a:rPr lang="el-GR" dirty="0" smtClean="0"/>
              <a:t> Πρίμο </a:t>
            </a:r>
            <a:r>
              <a:rPr lang="el-GR" dirty="0" err="1" smtClean="0"/>
              <a:t>Λέβι</a:t>
            </a:r>
            <a:r>
              <a:rPr lang="el-GR" dirty="0" smtClean="0"/>
              <a:t>: Αν αυτό είναι ο άνθρωπος</a:t>
            </a:r>
            <a:r>
              <a:rPr lang="en-US" dirty="0" smtClean="0"/>
              <a:t>, </a:t>
            </a:r>
            <a:r>
              <a:rPr lang="el-GR" dirty="0" smtClean="0"/>
              <a:t>Ι. Καμπανέλλης: </a:t>
            </a:r>
            <a:r>
              <a:rPr lang="el-GR" dirty="0" err="1" smtClean="0"/>
              <a:t>Μαουτχάουσεν</a:t>
            </a:r>
            <a:endParaRPr lang="en-GB" dirty="0" smtClean="0"/>
          </a:p>
          <a:p>
            <a:pPr marL="137160" indent="0">
              <a:buNone/>
            </a:pPr>
            <a:endParaRPr lang="el-GR" dirty="0" smtClean="0"/>
          </a:p>
        </p:txBody>
      </p:sp>
    </p:spTree>
    <p:extLst>
      <p:ext uri="{BB962C8B-B14F-4D97-AF65-F5344CB8AC3E}">
        <p14:creationId xmlns:p14="http://schemas.microsoft.com/office/powerpoint/2010/main" val="108325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Kristallnacht</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52574"/>
            <a:ext cx="8153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257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Άουσβιτς - </a:t>
            </a:r>
            <a:r>
              <a:rPr lang="el-GR" dirty="0" err="1" smtClean="0"/>
              <a:t>Μπιρκενάου</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153400" cy="451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417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p:txBody>
          <a:bodyPr/>
          <a:lstStyle/>
          <a:p>
            <a:r>
              <a:rPr lang="el-GR" dirty="0" smtClean="0"/>
              <a:t> </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15727"/>
            <a:ext cx="8610600" cy="520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43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ΔΙΕΘΝΕΣ ΠΟΙΝΙΚΟ ΔΙΚΑΣΤΗΡΙΟ</a:t>
            </a:r>
            <a:endParaRPr lang="el-GR" dirty="0"/>
          </a:p>
        </p:txBody>
      </p:sp>
      <p:sp>
        <p:nvSpPr>
          <p:cNvPr id="3" name="Content Placeholder 2"/>
          <p:cNvSpPr>
            <a:spLocks noGrp="1"/>
          </p:cNvSpPr>
          <p:nvPr>
            <p:ph idx="1"/>
          </p:nvPr>
        </p:nvSpPr>
        <p:spPr/>
        <p:txBody>
          <a:bodyPr/>
          <a:lstStyle/>
          <a:p>
            <a:r>
              <a:rPr lang="el-GR" dirty="0" smtClean="0"/>
              <a:t>Γενοκτονία</a:t>
            </a:r>
          </a:p>
          <a:p>
            <a:r>
              <a:rPr lang="el-GR" dirty="0" smtClean="0"/>
              <a:t>Εγκλήματα Πολέμου</a:t>
            </a:r>
          </a:p>
          <a:p>
            <a:r>
              <a:rPr lang="el-GR" dirty="0" smtClean="0"/>
              <a:t>Εγκλήματα κατά της Ανθρωπότητας</a:t>
            </a:r>
          </a:p>
          <a:p>
            <a:r>
              <a:rPr lang="el-GR" dirty="0" smtClean="0"/>
              <a:t>Επιθετικότητα</a:t>
            </a:r>
            <a:endParaRPr lang="el-GR" dirty="0"/>
          </a:p>
        </p:txBody>
      </p:sp>
    </p:spTree>
    <p:extLst>
      <p:ext uri="{BB962C8B-B14F-4D97-AF65-F5344CB8AC3E}">
        <p14:creationId xmlns:p14="http://schemas.microsoft.com/office/powerpoint/2010/main" val="2904623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a:xfrm>
            <a:off x="457200" y="1600200"/>
            <a:ext cx="8229600" cy="4751176"/>
          </a:xfrm>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45696"/>
            <a:ext cx="8229600" cy="480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723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53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85924"/>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741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ΧΑΪΝΡΙΧ ΧΙΜΛΕΡ</a:t>
            </a:r>
            <a:endParaRPr lang="el-GR" dirty="0"/>
          </a:p>
        </p:txBody>
      </p:sp>
      <p:sp>
        <p:nvSpPr>
          <p:cNvPr id="3" name="Content Placeholder 2"/>
          <p:cNvSpPr>
            <a:spLocks noGrp="1"/>
          </p:cNvSpPr>
          <p:nvPr>
            <p:ph idx="1"/>
          </p:nvPr>
        </p:nvSpPr>
        <p:spPr/>
        <p:txBody>
          <a:bodyPr>
            <a:normAutofit fontScale="92500" lnSpcReduction="10000"/>
          </a:bodyPr>
          <a:lstStyle/>
          <a:p>
            <a:pPr marL="137160" indent="0" algn="just">
              <a:buNone/>
            </a:pPr>
            <a:r>
              <a:rPr lang="el-GR" dirty="0" smtClean="0">
                <a:latin typeface="Garamond" panose="02020404030301010803" pitchFamily="18" charset="0"/>
              </a:rPr>
              <a:t>Σας ζητώ μόνο να ακούσετε αυτό που έχω να σας πω και το οποίο θα μείνει μεταξύ μας. Το ερώτημα έχει τεθεί: Τι πρέπει να γίνει με τις γυναίκες και τα παιδιά; Προσπάθησα να βρω μια καθαρή λύση και γι’ αυτό το θέμα. Γιατί δεν υπήρχε, για εμένα, καμία δικαιολογία στο να εξολοθρεύσουμε τους άντρες (</a:t>
            </a:r>
            <a:r>
              <a:rPr lang="en-US" dirty="0" smtClean="0">
                <a:latin typeface="Garamond" panose="02020404030301010803" pitchFamily="18" charset="0"/>
              </a:rPr>
              <a:t>eradicate)</a:t>
            </a:r>
            <a:r>
              <a:rPr lang="el-GR" dirty="0" smtClean="0">
                <a:latin typeface="Garamond" panose="02020404030301010803" pitchFamily="18" charset="0"/>
              </a:rPr>
              <a:t> – αυτό σημαίνει να τους σκοτώσουμε – και να επιτρέψουμε να μεγαλώσουν τα παιδιά τους και τα εγγόνια τους και να γίνουν εκδικητές τους. Έτσι φτάσαμε στη δύσκολη απόφαση να κάνουμε τους ανθρώπους αυτούς να εξαφανιστούν από το πρόσωπο της γης</a:t>
            </a:r>
            <a:r>
              <a:rPr lang="el-GR" dirty="0">
                <a:latin typeface="Garamond" panose="02020404030301010803" pitchFamily="18" charset="0"/>
              </a:rPr>
              <a:t>. Για τον οργανισμό που ανέλαβε το έργο αυτό, η δυσκολία ήταν τεράστια, η δυσκολότερη από όλες τις αποστολές που είχαμε αναλάβει. </a:t>
            </a:r>
          </a:p>
        </p:txBody>
      </p:sp>
    </p:spTree>
    <p:extLst>
      <p:ext uri="{BB962C8B-B14F-4D97-AF65-F5344CB8AC3E}">
        <p14:creationId xmlns:p14="http://schemas.microsoft.com/office/powerpoint/2010/main" val="3264211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ΧΑΪΝΡΙΧ ΧΙΜΛΕΡ</a:t>
            </a:r>
            <a:endParaRPr lang="el-GR" dirty="0"/>
          </a:p>
        </p:txBody>
      </p:sp>
      <p:sp>
        <p:nvSpPr>
          <p:cNvPr id="3" name="Content Placeholder 2"/>
          <p:cNvSpPr>
            <a:spLocks noGrp="1"/>
          </p:cNvSpPr>
          <p:nvPr>
            <p:ph idx="1"/>
          </p:nvPr>
        </p:nvSpPr>
        <p:spPr/>
        <p:txBody>
          <a:bodyPr>
            <a:normAutofit/>
          </a:bodyPr>
          <a:lstStyle/>
          <a:p>
            <a:pPr marL="137160" indent="0" algn="just">
              <a:buNone/>
            </a:pPr>
            <a:r>
              <a:rPr lang="el-GR" dirty="0" smtClean="0">
                <a:latin typeface="Garamond" panose="02020404030301010803" pitchFamily="18" charset="0"/>
              </a:rPr>
              <a:t>Την </a:t>
            </a:r>
            <a:r>
              <a:rPr lang="el-GR" dirty="0">
                <a:latin typeface="Garamond" panose="02020404030301010803" pitchFamily="18" charset="0"/>
              </a:rPr>
              <a:t>φέραμε σε πέρας – νομίζω ότι μπορώ πλέον να το πω αυτό – χωρίς να προκαλέσουμε ζημιά στο μυαλό και την ψυχή των αντρών και των αξιωματικών μας. </a:t>
            </a:r>
            <a:r>
              <a:rPr lang="el-GR" dirty="0" smtClean="0">
                <a:latin typeface="Garamond" panose="02020404030301010803" pitchFamily="18" charset="0"/>
              </a:rPr>
              <a:t>Γιατί ο κίνδυνος ήταν τεράστιος. Υπήρχε ένα πολύ στενό μονοπάτι ανάμεσα σε δυο πιθανότητες: είτε να ήμασταν πολύ σκληροί και άκαρδοι και να χάσουμε τον σεβασμό για την ανθρώπινη ζωή, είτε πολύ μαλακοί και να υποφέρουμε από στενοχώρια σε σημείο να καταρρεύσουμε ψυχικά – το στενό που χωρίζει τη Σκύλλα από τη Χάρυβδη. </a:t>
            </a:r>
          </a:p>
          <a:p>
            <a:pPr marL="137160" indent="0">
              <a:buNone/>
            </a:pPr>
            <a:endParaRPr lang="el-GR" dirty="0"/>
          </a:p>
        </p:txBody>
      </p:sp>
    </p:spTree>
    <p:extLst>
      <p:ext uri="{BB962C8B-B14F-4D97-AF65-F5344CB8AC3E}">
        <p14:creationId xmlns:p14="http://schemas.microsoft.com/office/powerpoint/2010/main" val="248175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ΧΑΪΝΡΙΧ ΧΙΜΛΕΡ</a:t>
            </a:r>
            <a:endParaRPr lang="el-GR" dirty="0"/>
          </a:p>
        </p:txBody>
      </p:sp>
      <p:sp>
        <p:nvSpPr>
          <p:cNvPr id="3" name="Content Placeholder 2"/>
          <p:cNvSpPr>
            <a:spLocks noGrp="1"/>
          </p:cNvSpPr>
          <p:nvPr>
            <p:ph idx="1"/>
          </p:nvPr>
        </p:nvSpPr>
        <p:spPr/>
        <p:txBody>
          <a:bodyPr>
            <a:normAutofit fontScale="92500"/>
          </a:bodyPr>
          <a:lstStyle/>
          <a:p>
            <a:pPr marL="137160" indent="0" algn="just">
              <a:buNone/>
            </a:pPr>
            <a:r>
              <a:rPr lang="el-GR" dirty="0" smtClean="0">
                <a:latin typeface="Garamond" panose="02020404030301010803" pitchFamily="18" charset="0"/>
              </a:rPr>
              <a:t>Με αυτά τα λόγια, θα ήθελα να κλείσω το θέμα των Εβραίων. Ξέρετε τι έχει συμβεί και θα κρατήσετε το θέμα αυτό μυστικό. Στο μέλλον, ίσως, θα μπορέσουμε να εξετάσουμε το αν θα πούμε περισσότερα στον γερμανικό λαό. Πιστεύω ότι είναι καλύτερα για όλους μας το ότι έχουμε υποφέρει εμείς για τον λαό μας, ότι έχουμε αποδεχθεί την ευθύνη μας (την ευθύνη για τις πράξεις, όχι για την ιδέα που υπάρχει από πίσω) και ότι θα πάρουμε το μυστικό στον τάφο μαζί μας.</a:t>
            </a:r>
          </a:p>
          <a:p>
            <a:pPr marL="137160" indent="0" algn="just">
              <a:buNone/>
            </a:pPr>
            <a:r>
              <a:rPr lang="el-GR" dirty="0" smtClean="0">
                <a:latin typeface="Garamond" panose="02020404030301010803" pitchFamily="18" charset="0"/>
              </a:rPr>
              <a:t>(Λόγος στους </a:t>
            </a:r>
            <a:r>
              <a:rPr lang="el-GR" dirty="0" err="1" smtClean="0">
                <a:latin typeface="Garamond" panose="02020404030301010803" pitchFamily="18" charset="0"/>
              </a:rPr>
              <a:t>Γκαουλάιτερ</a:t>
            </a:r>
            <a:r>
              <a:rPr lang="el-GR" dirty="0" smtClean="0">
                <a:latin typeface="Garamond" panose="02020404030301010803" pitchFamily="18" charset="0"/>
              </a:rPr>
              <a:t> στο Πόζναν, 1943). </a:t>
            </a:r>
            <a:r>
              <a:rPr lang="en-US" dirty="0" smtClean="0">
                <a:latin typeface="Garamond" panose="02020404030301010803" pitchFamily="18" charset="0"/>
              </a:rPr>
              <a:t>Roger Griffin (editor): Fascism, Oxford University Press, 1995, 161 – 162.</a:t>
            </a:r>
            <a:endParaRPr lang="el-GR" dirty="0" smtClean="0">
              <a:latin typeface="Garamond" panose="02020404030301010803" pitchFamily="18" charset="0"/>
            </a:endParaRPr>
          </a:p>
          <a:p>
            <a:pPr marL="137160" indent="0">
              <a:buNone/>
            </a:pPr>
            <a:endParaRPr lang="el-GR" dirty="0"/>
          </a:p>
        </p:txBody>
      </p:sp>
    </p:spTree>
    <p:extLst>
      <p:ext uri="{BB962C8B-B14F-4D97-AF65-F5344CB8AC3E}">
        <p14:creationId xmlns:p14="http://schemas.microsoft.com/office/powerpoint/2010/main" val="1076218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ΑΝΤΙΣΗΜΙΤΙΣΜΟΣ Ή ΚΟΥΛΤΟΥΡΑ ΥΠΑΚΟΗΣ;</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895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166" y="1524000"/>
            <a:ext cx="297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00800" y="1524000"/>
            <a:ext cx="23622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47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MILGRAM EXPERIMENT</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45819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621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ZIMBARDO – STANFORD PRISON EXPERIMENTS</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3058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180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ΑΡΝΗΣΗ ΚΑΙ ΣΧΕΤΙΚΟΠΟΙΗΣΗ ΓΕΝΟΚΤΟΝΙΑΣ</a:t>
            </a:r>
            <a:endParaRPr lang="el-GR" dirty="0"/>
          </a:p>
        </p:txBody>
      </p:sp>
      <p:sp>
        <p:nvSpPr>
          <p:cNvPr id="3" name="Content Placeholder 2"/>
          <p:cNvSpPr>
            <a:spLocks noGrp="1"/>
          </p:cNvSpPr>
          <p:nvPr>
            <p:ph idx="1"/>
          </p:nvPr>
        </p:nvSpPr>
        <p:spPr>
          <a:xfrm>
            <a:off x="457200" y="1600200"/>
            <a:ext cx="8001000" cy="4765240"/>
          </a:xfrm>
        </p:spPr>
        <p:txBody>
          <a:bodyPr/>
          <a:lstStyle/>
          <a:p>
            <a:r>
              <a:rPr lang="el-GR" dirty="0" smtClean="0"/>
              <a:t>Αρμενία (γιατί;) – Η άρνηση της συγνώμης</a:t>
            </a:r>
          </a:p>
          <a:p>
            <a:r>
              <a:rPr lang="el-GR" dirty="0" smtClean="0"/>
              <a:t>Ολοκαύτωμα (δεξιά και αριστερή σχετικοποίηση)</a:t>
            </a:r>
            <a:endParaRPr lang="en-US" dirty="0" smtClean="0"/>
          </a:p>
          <a:p>
            <a:r>
              <a:rPr lang="el-GR" dirty="0" smtClean="0"/>
              <a:t>Πολωνία</a:t>
            </a:r>
          </a:p>
          <a:p>
            <a:r>
              <a:rPr lang="el-GR" dirty="0" smtClean="0"/>
              <a:t>Ουγγαρία</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732314"/>
            <a:ext cx="5410200" cy="362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87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ΓΕΝΟΚΤΟΝΙΑ</a:t>
            </a:r>
            <a:endParaRPr lang="el-GR" dirty="0"/>
          </a:p>
        </p:txBody>
      </p:sp>
      <p:sp>
        <p:nvSpPr>
          <p:cNvPr id="3" name="Content Placeholder 2"/>
          <p:cNvSpPr>
            <a:spLocks noGrp="1"/>
          </p:cNvSpPr>
          <p:nvPr>
            <p:ph idx="1"/>
          </p:nvPr>
        </p:nvSpPr>
        <p:spPr/>
        <p:txBody>
          <a:bodyPr/>
          <a:lstStyle/>
          <a:p>
            <a:r>
              <a:rPr lang="el-GR" dirty="0" smtClean="0"/>
              <a:t>Ορισμός</a:t>
            </a:r>
            <a:endParaRPr lang="en-GB" dirty="0" smtClean="0"/>
          </a:p>
          <a:p>
            <a:r>
              <a:rPr lang="el-GR" dirty="0" smtClean="0"/>
              <a:t>Ραφαέλ Λέμκιν – Σογκομόν Τεχλιριάν (1921)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895600"/>
            <a:ext cx="25908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28098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95600"/>
            <a:ext cx="2209800" cy="312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8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O </a:t>
            </a:r>
            <a:r>
              <a:rPr lang="el-GR" sz="2800" dirty="0" smtClean="0"/>
              <a:t>ΛΟΓΟΣ ΤΗΣ ΑΡΝΗΣΗΣ ΚΑΙ ΤΗΣ ΣΧΕΤΙΚΟΠΟΙΗΣΗΣ (νομικός και πολιτικός)</a:t>
            </a:r>
            <a:endParaRPr lang="en-GB" sz="2800" dirty="0"/>
          </a:p>
        </p:txBody>
      </p:sp>
      <p:sp>
        <p:nvSpPr>
          <p:cNvPr id="3" name="Content Placeholder 2"/>
          <p:cNvSpPr>
            <a:spLocks noGrp="1"/>
          </p:cNvSpPr>
          <p:nvPr>
            <p:ph idx="1"/>
          </p:nvPr>
        </p:nvSpPr>
        <p:spPr/>
        <p:txBody>
          <a:bodyPr/>
          <a:lstStyle/>
          <a:p>
            <a:pPr algn="just"/>
            <a:r>
              <a:rPr lang="el-GR" dirty="0" smtClean="0">
                <a:latin typeface="Garamond" panose="02020404030301010803" pitchFamily="18" charset="0"/>
              </a:rPr>
              <a:t>Άρνηση αριθμού θυμάτων – </a:t>
            </a:r>
            <a:r>
              <a:rPr lang="el-GR" dirty="0" err="1" smtClean="0">
                <a:latin typeface="Garamond" panose="02020404030301010803" pitchFamily="18" charset="0"/>
              </a:rPr>
              <a:t>Σχετικοποίηση</a:t>
            </a:r>
            <a:r>
              <a:rPr lang="el-GR" dirty="0" smtClean="0">
                <a:latin typeface="Garamond" panose="02020404030301010803" pitchFamily="18" charset="0"/>
              </a:rPr>
              <a:t> ποσοτική</a:t>
            </a:r>
          </a:p>
          <a:p>
            <a:pPr algn="just"/>
            <a:r>
              <a:rPr lang="el-GR" dirty="0" smtClean="0">
                <a:latin typeface="Garamond" panose="02020404030301010803" pitchFamily="18" charset="0"/>
              </a:rPr>
              <a:t>Αυτοάμυνα</a:t>
            </a:r>
          </a:p>
          <a:p>
            <a:pPr algn="just"/>
            <a:r>
              <a:rPr lang="el-GR" dirty="0" smtClean="0">
                <a:latin typeface="Garamond" panose="02020404030301010803" pitchFamily="18" charset="0"/>
              </a:rPr>
              <a:t>Κρατικές ασυλίες και «εκτελούσα εντολές»</a:t>
            </a:r>
          </a:p>
          <a:p>
            <a:pPr algn="just"/>
            <a:r>
              <a:rPr lang="el-GR" dirty="0" smtClean="0">
                <a:latin typeface="Garamond" panose="02020404030301010803" pitchFamily="18" charset="0"/>
              </a:rPr>
              <a:t>Δεν υπήρχε κεντρική καθοδήγηση (ο ρόλος των παραστρατιωτικών)</a:t>
            </a:r>
          </a:p>
          <a:p>
            <a:pPr algn="just"/>
            <a:r>
              <a:rPr lang="el-GR" dirty="0" smtClean="0">
                <a:latin typeface="Garamond" panose="02020404030301010803" pitchFamily="18" charset="0"/>
              </a:rPr>
              <a:t>Δεν υπήρχε τέτοιος σκοπός</a:t>
            </a:r>
          </a:p>
          <a:p>
            <a:pPr algn="just"/>
            <a:r>
              <a:rPr lang="el-GR" dirty="0" smtClean="0">
                <a:latin typeface="Garamond" panose="02020404030301010803" pitchFamily="18" charset="0"/>
              </a:rPr>
              <a:t>Εμείς είμαστε τα πραγματικά θύματα</a:t>
            </a:r>
          </a:p>
          <a:p>
            <a:pPr algn="just"/>
            <a:r>
              <a:rPr lang="el-GR" dirty="0" smtClean="0">
                <a:latin typeface="Garamond" panose="02020404030301010803" pitchFamily="18" charset="0"/>
              </a:rPr>
              <a:t>Ενοχοποίηση του θύματος (</a:t>
            </a:r>
            <a:r>
              <a:rPr lang="en-US" dirty="0" smtClean="0">
                <a:latin typeface="Garamond" panose="02020404030301010803" pitchFamily="18" charset="0"/>
              </a:rPr>
              <a:t>blaming the victim)</a:t>
            </a:r>
            <a:endParaRPr lang="en-GB" dirty="0">
              <a:latin typeface="Garamond" panose="02020404030301010803" pitchFamily="18" charset="0"/>
            </a:endParaRPr>
          </a:p>
        </p:txBody>
      </p:sp>
    </p:spTree>
    <p:extLst>
      <p:ext uri="{BB962C8B-B14F-4D97-AF65-F5344CB8AC3E}">
        <p14:creationId xmlns:p14="http://schemas.microsoft.com/office/powerpoint/2010/main" val="3807000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ΙΣΤΟΡΙΑ ΤΩΝ ΟΡΩΝ</a:t>
            </a:r>
            <a:endParaRPr lang="el-GR" dirty="0"/>
          </a:p>
        </p:txBody>
      </p:sp>
      <p:sp>
        <p:nvSpPr>
          <p:cNvPr id="3" name="Content Placeholder 2"/>
          <p:cNvSpPr>
            <a:spLocks noGrp="1"/>
          </p:cNvSpPr>
          <p:nvPr>
            <p:ph idx="1"/>
          </p:nvPr>
        </p:nvSpPr>
        <p:spPr>
          <a:xfrm>
            <a:off x="457200" y="1219200"/>
            <a:ext cx="8229600" cy="5090160"/>
          </a:xfrm>
        </p:spPr>
        <p:txBody>
          <a:bodyPr>
            <a:normAutofit fontScale="85000" lnSpcReduction="10000"/>
          </a:bodyPr>
          <a:lstStyle/>
          <a:p>
            <a:r>
              <a:rPr lang="el-GR" dirty="0" smtClean="0"/>
              <a:t>Ενοχοποίηση του θύματος - </a:t>
            </a:r>
            <a:r>
              <a:rPr lang="en-US" dirty="0" smtClean="0"/>
              <a:t>Blaming the victim</a:t>
            </a:r>
            <a:r>
              <a:rPr lang="el-GR" dirty="0" smtClean="0"/>
              <a:t> (1971 – </a:t>
            </a:r>
            <a:r>
              <a:rPr lang="en-US" dirty="0" smtClean="0"/>
              <a:t>William Ryan)</a:t>
            </a:r>
          </a:p>
          <a:p>
            <a:r>
              <a:rPr lang="el-GR" dirty="0" smtClean="0"/>
              <a:t>Λόγος του Μίσους - </a:t>
            </a:r>
            <a:r>
              <a:rPr lang="en-US" dirty="0" smtClean="0"/>
              <a:t>Hate speech</a:t>
            </a:r>
            <a:r>
              <a:rPr lang="el-GR" dirty="0" smtClean="0"/>
              <a:t> (δεκαετία ‘80 – ΗΠΑ): </a:t>
            </a:r>
            <a:endParaRPr lang="en-US" dirty="0" smtClean="0"/>
          </a:p>
          <a:p>
            <a:pPr marL="137160" indent="0" algn="just">
              <a:buNone/>
            </a:pPr>
            <a:r>
              <a:rPr lang="el-GR" dirty="0" smtClean="0"/>
              <a:t>«Κάθε επίκληση εθνικού, φυλετικού ή θρησκευτικού μίσους, που αποτελεί υποκίνηση διακρίσεων, εχθρότητας ή βίας απαγορεύεται από το νόμο» (άρθρο 20, παράγραφος 2 του Διεθνούς Συμφώνου για τα Ατομικά και Πολιτικά Δικαιώματα) </a:t>
            </a:r>
          </a:p>
          <a:p>
            <a:pPr algn="just"/>
            <a:r>
              <a:rPr lang="el-GR" dirty="0" smtClean="0"/>
              <a:t>Σύσταση (97)20 της Επιτροπής Υπουργών του Συμβουλίου της Ευρώπης </a:t>
            </a:r>
            <a:r>
              <a:rPr lang="en-US" dirty="0" smtClean="0"/>
              <a:t>30 </a:t>
            </a:r>
            <a:r>
              <a:rPr lang="en-US" dirty="0"/>
              <a:t>October 1997 </a:t>
            </a:r>
            <a:r>
              <a:rPr lang="en-US" dirty="0" smtClean="0"/>
              <a:t>: </a:t>
            </a:r>
            <a:endParaRPr lang="en-US" dirty="0"/>
          </a:p>
          <a:p>
            <a:pPr marL="137160" indent="0" algn="just">
              <a:buNone/>
            </a:pPr>
            <a:r>
              <a:rPr lang="el-GR" dirty="0" smtClean="0"/>
              <a:t>Ο λόγος του μίσους περιλαμβάνει όλες τις μορφές έκφρασης που υποκινούν φυλετικό μίσος, ξενοφοβία, αντισημιτισμό και κάθε είδους δυσανεξία και υπονομεύει τη δημοκρατική ασφάλεια, την πολιτιστική συνοχή και τον πλουραλισμό</a:t>
            </a:r>
            <a:endParaRPr lang="en-US" dirty="0"/>
          </a:p>
          <a:p>
            <a:pPr marL="137160" indent="0" algn="just">
              <a:buNone/>
            </a:pPr>
            <a:endParaRPr lang="el-GR" dirty="0" smtClean="0"/>
          </a:p>
          <a:p>
            <a:pPr marL="137160" indent="0" algn="just">
              <a:buNone/>
            </a:pPr>
            <a:endParaRPr lang="el-GR" dirty="0" smtClean="0"/>
          </a:p>
          <a:p>
            <a:pPr marL="137160" indent="0" algn="just">
              <a:buNone/>
            </a:pPr>
            <a:endParaRPr lang="el-GR" dirty="0"/>
          </a:p>
        </p:txBody>
      </p:sp>
    </p:spTree>
    <p:extLst>
      <p:ext uri="{BB962C8B-B14F-4D97-AF65-F5344CB8AC3E}">
        <p14:creationId xmlns:p14="http://schemas.microsoft.com/office/powerpoint/2010/main" val="3474474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ΤΑ ΠΡΟΒΛΗΜΑΤΑ ΤΟΥ ΛΟΓΟΥ ΤΟΥ ΜΙΣΟΥΣ</a:t>
            </a:r>
            <a:endParaRPr lang="el-GR" sz="3600" dirty="0"/>
          </a:p>
        </p:txBody>
      </p:sp>
      <p:sp>
        <p:nvSpPr>
          <p:cNvPr id="3" name="Content Placeholder 2"/>
          <p:cNvSpPr>
            <a:spLocks noGrp="1"/>
          </p:cNvSpPr>
          <p:nvPr>
            <p:ph idx="1"/>
          </p:nvPr>
        </p:nvSpPr>
        <p:spPr>
          <a:xfrm>
            <a:off x="457200" y="1981200"/>
            <a:ext cx="8229600" cy="4495800"/>
          </a:xfrm>
        </p:spPr>
        <p:txBody>
          <a:bodyPr>
            <a:normAutofit fontScale="92500" lnSpcReduction="20000"/>
          </a:bodyPr>
          <a:lstStyle/>
          <a:p>
            <a:r>
              <a:rPr lang="el-GR" dirty="0" smtClean="0"/>
              <a:t>Η ελευθερία της έκφρασης</a:t>
            </a:r>
          </a:p>
          <a:p>
            <a:pPr algn="just"/>
            <a:r>
              <a:rPr lang="el-GR" dirty="0" smtClean="0"/>
              <a:t>Εγγενές κακό ή πρέπει να συνδέεται με πράξεις βίας;</a:t>
            </a:r>
          </a:p>
          <a:p>
            <a:endParaRPr lang="el-GR" dirty="0"/>
          </a:p>
          <a:p>
            <a:pPr algn="just"/>
            <a:r>
              <a:rPr lang="el-GR" dirty="0"/>
              <a:t>Ελληνική νομοθεσία:Το άρ. 1 Ν. 927/1979 (αντιρατσιστικός νόμος), όπως σήμερα ισχύει, τιμωρεί το ρατσιστικό λόγο όχι απλώς όταν αυτός μπορεί να προκαλέσει μίσος, διακρίσεις ή βία, αλλά μόνον εφόσον θέτει ταυτόχρονα σε κίνδυνο με τρόπο απτό είτε τη δημόσια τάξη είτε τη ζωή, τη σωματική ακεραιότητα ή την ελευθερία των προσβαλλόμενων προσώπων</a:t>
            </a:r>
            <a:r>
              <a:rPr lang="el-GR" dirty="0" smtClean="0"/>
              <a:t>.</a:t>
            </a:r>
          </a:p>
          <a:p>
            <a:pPr algn="just"/>
            <a:r>
              <a:rPr lang="el-GR" dirty="0" smtClean="0"/>
              <a:t>Δημόσια </a:t>
            </a:r>
            <a:r>
              <a:rPr lang="el-GR" dirty="0"/>
              <a:t>υποκίνηση βίας με βάση τη φυλετική διάκριση (άρθρο 1 του νόμου 4285/2014)</a:t>
            </a:r>
          </a:p>
        </p:txBody>
      </p:sp>
    </p:spTree>
    <p:extLst>
      <p:ext uri="{BB962C8B-B14F-4D97-AF65-F5344CB8AC3E}">
        <p14:creationId xmlns:p14="http://schemas.microsoft.com/office/powerpoint/2010/main" val="3564062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LTI</a:t>
            </a:r>
            <a:br>
              <a:rPr lang="en-US" dirty="0" smtClean="0"/>
            </a:br>
            <a:endParaRPr lang="el-GR" dirty="0"/>
          </a:p>
        </p:txBody>
      </p:sp>
      <p:sp>
        <p:nvSpPr>
          <p:cNvPr id="3" name="Content Placeholder 2"/>
          <p:cNvSpPr>
            <a:spLocks noGrp="1"/>
          </p:cNvSpPr>
          <p:nvPr>
            <p:ph idx="1"/>
          </p:nvPr>
        </p:nvSpPr>
        <p:spPr/>
        <p:txBody>
          <a:bodyPr/>
          <a:lstStyle/>
          <a:p>
            <a:r>
              <a:rPr lang="el-GR" dirty="0" smtClean="0"/>
              <a:t>Ο λόγος, η εκφορά, η αλλαγή του νοήματος των λέξεων</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656" y="2895600"/>
            <a:ext cx="339634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3810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35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lnSpcReduction="10000"/>
          </a:bodyPr>
          <a:lstStyle/>
          <a:p>
            <a:pPr algn="just"/>
            <a:r>
              <a:rPr lang="el-GR" dirty="0" smtClean="0">
                <a:latin typeface="Garamond" panose="02020404030301010803" pitchFamily="18" charset="0"/>
              </a:rPr>
              <a:t>Εκπαίδευση: Για τους ναζί, η ανάπτυξη του χαρακτήρα λαμβάνει χώρα λίγο – πολύ αυτόματα, όταν το φυσικό – σωματικό στοιχείο κυριαρχεί στην εκπαίδευση και συντρίβει τη νόηση.</a:t>
            </a:r>
          </a:p>
          <a:p>
            <a:pPr algn="just"/>
            <a:r>
              <a:rPr lang="el-GR" dirty="0" smtClean="0">
                <a:latin typeface="Garamond" panose="02020404030301010803" pitchFamily="18" charset="0"/>
              </a:rPr>
              <a:t>Γλώσσα: Η γλώσσα καθορίζει τα συναισθήματα και κυβερνά, συνειδητά ή ασυνείδητα, σε όλο το ανθρώπινο είναι. Η γλώσσα των Ναζί άλλαξε την αξία των λέξεων και τη συχνότητα της εμφάνισής τους: γενναιότητα/ φανατισμός, οργανικός, φύση, κράτος</a:t>
            </a:r>
            <a:r>
              <a:rPr lang="en-US" dirty="0" smtClean="0">
                <a:latin typeface="Garamond" panose="02020404030301010803" pitchFamily="18" charset="0"/>
              </a:rPr>
              <a:t>, </a:t>
            </a:r>
            <a:r>
              <a:rPr lang="el-GR" dirty="0" smtClean="0">
                <a:latin typeface="Garamond" panose="02020404030301010803" pitchFamily="18" charset="0"/>
              </a:rPr>
              <a:t>παρηκμασμένος, αδύνατος</a:t>
            </a:r>
            <a:r>
              <a:rPr lang="en-US" dirty="0" smtClean="0">
                <a:latin typeface="Garamond" panose="02020404030301010803" pitchFamily="18" charset="0"/>
              </a:rPr>
              <a:t>, </a:t>
            </a:r>
            <a:r>
              <a:rPr lang="el-GR" dirty="0" smtClean="0">
                <a:latin typeface="Garamond" panose="02020404030301010803" pitchFamily="18" charset="0"/>
              </a:rPr>
              <a:t>θέληση</a:t>
            </a:r>
            <a:r>
              <a:rPr lang="en-US" dirty="0" smtClean="0">
                <a:latin typeface="Garamond" panose="02020404030301010803" pitchFamily="18" charset="0"/>
              </a:rPr>
              <a:t>, </a:t>
            </a:r>
            <a:r>
              <a:rPr lang="el-GR" dirty="0" smtClean="0">
                <a:latin typeface="Garamond" panose="02020404030301010803" pitchFamily="18" charset="0"/>
              </a:rPr>
              <a:t>λαός.</a:t>
            </a:r>
            <a:endParaRPr lang="en-US" dirty="0" smtClean="0">
              <a:latin typeface="Garamond" panose="02020404030301010803" pitchFamily="18" charset="0"/>
            </a:endParaRPr>
          </a:p>
          <a:p>
            <a:r>
              <a:rPr lang="el-GR" dirty="0" smtClean="0">
                <a:latin typeface="Garamond" panose="02020404030301010803" pitchFamily="18" charset="0"/>
              </a:rPr>
              <a:t>Η γλώσσα των ναζί είναι φτωχή από τη φύση της. </a:t>
            </a:r>
          </a:p>
          <a:p>
            <a:endParaRPr lang="el-GR" dirty="0"/>
          </a:p>
        </p:txBody>
      </p:sp>
    </p:spTree>
    <p:extLst>
      <p:ext uri="{BB962C8B-B14F-4D97-AF65-F5344CB8AC3E}">
        <p14:creationId xmlns:p14="http://schemas.microsoft.com/office/powerpoint/2010/main" val="118133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a:bodyPr>
          <a:lstStyle/>
          <a:p>
            <a:pPr algn="just"/>
            <a:r>
              <a:rPr lang="el-GR" dirty="0" smtClean="0">
                <a:latin typeface="Garamond" panose="02020404030301010803" pitchFamily="18" charset="0"/>
              </a:rPr>
              <a:t>Ο τρόπος που μιλούσε ο κόσμος, το ύφος, ακολουθούσε και αντέγραφε τον τρόπο και το ύφος του </a:t>
            </a:r>
            <a:r>
              <a:rPr lang="el-GR" dirty="0" err="1" smtClean="0">
                <a:latin typeface="Garamond" panose="02020404030301010803" pitchFamily="18" charset="0"/>
              </a:rPr>
              <a:t>Γκαίμπελς</a:t>
            </a:r>
            <a:r>
              <a:rPr lang="el-GR" dirty="0" smtClean="0">
                <a:latin typeface="Garamond" panose="02020404030301010803" pitchFamily="18" charset="0"/>
              </a:rPr>
              <a:t>: ήταν η εκφορά του λόγου ενός φωνακλά ταραξία (</a:t>
            </a:r>
            <a:r>
              <a:rPr lang="en-US" dirty="0" smtClean="0">
                <a:latin typeface="Garamond" panose="02020404030301010803" pitchFamily="18" charset="0"/>
              </a:rPr>
              <a:t>loud and vociferous rabble – rouser)</a:t>
            </a:r>
          </a:p>
          <a:p>
            <a:pPr algn="just"/>
            <a:r>
              <a:rPr lang="en-US" dirty="0" smtClean="0">
                <a:latin typeface="Garamond" panose="02020404030301010803" pitchFamily="18" charset="0"/>
              </a:rPr>
              <a:t>H </a:t>
            </a:r>
            <a:r>
              <a:rPr lang="el-GR" dirty="0" smtClean="0">
                <a:latin typeface="Garamond" panose="02020404030301010803" pitchFamily="18" charset="0"/>
              </a:rPr>
              <a:t>γλώσσα των ναζί είναι μόνο </a:t>
            </a:r>
            <a:r>
              <a:rPr lang="el-GR" dirty="0" err="1" smtClean="0">
                <a:latin typeface="Garamond" panose="02020404030301010803" pitchFamily="18" charset="0"/>
              </a:rPr>
              <a:t>επικλητική</a:t>
            </a:r>
            <a:r>
              <a:rPr lang="en-US" dirty="0" smtClean="0">
                <a:latin typeface="Garamond" panose="02020404030301010803" pitchFamily="18" charset="0"/>
              </a:rPr>
              <a:t> </a:t>
            </a:r>
            <a:r>
              <a:rPr lang="el-GR" dirty="0" smtClean="0">
                <a:latin typeface="Garamond" panose="02020404030301010803" pitchFamily="18" charset="0"/>
              </a:rPr>
              <a:t>(</a:t>
            </a:r>
            <a:r>
              <a:rPr lang="en-US" dirty="0" smtClean="0">
                <a:latin typeface="Garamond" panose="02020404030301010803" pitchFamily="18" charset="0"/>
              </a:rPr>
              <a:t>invocative)</a:t>
            </a:r>
            <a:r>
              <a:rPr lang="el-GR" dirty="0" smtClean="0">
                <a:latin typeface="Garamond" panose="02020404030301010803" pitchFamily="18" charset="0"/>
              </a:rPr>
              <a:t>, είναι μόνο προφορική και πάντα δημόσια. </a:t>
            </a:r>
          </a:p>
          <a:p>
            <a:pPr algn="just"/>
            <a:r>
              <a:rPr lang="el-GR" dirty="0" smtClean="0">
                <a:latin typeface="Garamond" panose="02020404030301010803" pitchFamily="18" charset="0"/>
              </a:rPr>
              <a:t>Ο μοναδικός σκοπός της είναι να ξεγυμνώσει τους πάντες από την </a:t>
            </a:r>
            <a:r>
              <a:rPr lang="el-GR" dirty="0" err="1" smtClean="0">
                <a:latin typeface="Garamond" panose="02020404030301010803" pitchFamily="18" charset="0"/>
              </a:rPr>
              <a:t>ιδιωτικότητά</a:t>
            </a:r>
            <a:r>
              <a:rPr lang="el-GR" dirty="0" smtClean="0">
                <a:latin typeface="Garamond" panose="02020404030301010803" pitchFamily="18" charset="0"/>
              </a:rPr>
              <a:t> τους και να τους παραλύσει ως προσωπικότητες.  </a:t>
            </a:r>
            <a:endParaRPr lang="el-GR" dirty="0">
              <a:latin typeface="Garamond" panose="02020404030301010803" pitchFamily="18" charset="0"/>
            </a:endParaRPr>
          </a:p>
        </p:txBody>
      </p:sp>
    </p:spTree>
    <p:extLst>
      <p:ext uri="{BB962C8B-B14F-4D97-AF65-F5344CB8AC3E}">
        <p14:creationId xmlns:p14="http://schemas.microsoft.com/office/powerpoint/2010/main" val="337503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KLEMPERER</a:t>
            </a:r>
            <a:endParaRPr lang="en-GB" dirty="0"/>
          </a:p>
        </p:txBody>
      </p:sp>
      <p:sp>
        <p:nvSpPr>
          <p:cNvPr id="3" name="Content Placeholder 2"/>
          <p:cNvSpPr>
            <a:spLocks noGrp="1"/>
          </p:cNvSpPr>
          <p:nvPr>
            <p:ph idx="1"/>
          </p:nvPr>
        </p:nvSpPr>
        <p:spPr/>
        <p:txBody>
          <a:bodyPr>
            <a:normAutofit fontScale="92500"/>
          </a:bodyPr>
          <a:lstStyle/>
          <a:p>
            <a:pPr algn="just"/>
            <a:r>
              <a:rPr lang="el-GR" dirty="0" smtClean="0">
                <a:latin typeface="Garamond" panose="02020404030301010803" pitchFamily="18" charset="0"/>
              </a:rPr>
              <a:t>Το Τρίτο Ράιχ έβλεπε κάθε μέρα ως ξεχωριστή, ως γιορτή, ως ιστορική (Ημέρα του Θερισμού, Ημέρα Κομματικής Συγκέντρωσης, Ημέρα Νίκης). Υπέφερε, σχεδόν θανάσιμα, από απουσία του καθημερινού, του φυσιολογικού.</a:t>
            </a:r>
          </a:p>
          <a:p>
            <a:pPr algn="just"/>
            <a:r>
              <a:rPr lang="el-GR" dirty="0" smtClean="0">
                <a:latin typeface="Garamond" panose="02020404030301010803" pitchFamily="18" charset="0"/>
              </a:rPr>
              <a:t>Η γλώσσα που χρησιμοποιούν τα κομματικά στελέχη αντιγράφει τη γλώσσα των Γραφών: ο </a:t>
            </a:r>
            <a:r>
              <a:rPr lang="el-GR" dirty="0" err="1" smtClean="0">
                <a:latin typeface="Garamond" panose="02020404030301010803" pitchFamily="18" charset="0"/>
              </a:rPr>
              <a:t>Άντολφ</a:t>
            </a:r>
            <a:r>
              <a:rPr lang="el-GR" dirty="0" smtClean="0">
                <a:latin typeface="Garamond" panose="02020404030301010803" pitchFamily="18" charset="0"/>
              </a:rPr>
              <a:t> Χίτλερ θα συναντηθεί με τους εργάτες κατά την 13</a:t>
            </a:r>
            <a:r>
              <a:rPr lang="el-GR" baseline="30000" dirty="0" smtClean="0">
                <a:latin typeface="Garamond" panose="02020404030301010803" pitchFamily="18" charset="0"/>
              </a:rPr>
              <a:t>η</a:t>
            </a:r>
            <a:r>
              <a:rPr lang="el-GR" dirty="0" smtClean="0">
                <a:latin typeface="Garamond" panose="02020404030301010803" pitchFamily="18" charset="0"/>
              </a:rPr>
              <a:t> ώρα (στη 1:00).</a:t>
            </a:r>
          </a:p>
          <a:p>
            <a:pPr algn="just"/>
            <a:r>
              <a:rPr lang="el-GR" dirty="0" smtClean="0">
                <a:latin typeface="Garamond" panose="02020404030301010803" pitchFamily="18" charset="0"/>
              </a:rPr>
              <a:t>Ο χώρος πρέπει να ιδωθεί ως ακέραιο μέρος της ομιλίας: η αγορά στολισμένη τελετουργικά, η αρένα μ τις στολές και τα σύμβολα.</a:t>
            </a:r>
            <a:endParaRPr lang="en-GB" dirty="0">
              <a:latin typeface="Garamond" panose="02020404030301010803" pitchFamily="18" charset="0"/>
            </a:endParaRPr>
          </a:p>
        </p:txBody>
      </p:sp>
    </p:spTree>
    <p:extLst>
      <p:ext uri="{BB962C8B-B14F-4D97-AF65-F5344CB8AC3E}">
        <p14:creationId xmlns:p14="http://schemas.microsoft.com/office/powerpoint/2010/main" val="2037141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smtClean="0"/>
              <a:t>Λένι</a:t>
            </a:r>
            <a:r>
              <a:rPr lang="el-GR" dirty="0" smtClean="0"/>
              <a:t> </a:t>
            </a:r>
            <a:r>
              <a:rPr lang="el-GR" dirty="0" err="1" smtClean="0"/>
              <a:t>Ρίφενσταλ</a:t>
            </a:r>
            <a:r>
              <a:rPr lang="el-GR" dirty="0" smtClean="0"/>
              <a:t>: Η Δύναμη της Θέλησης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5643"/>
            <a:ext cx="343221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415" y="1605643"/>
            <a:ext cx="4837555"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76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NURENBERG RALLIES</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458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240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ΣΥΝΘΗΜΑΤΑ, ΑΡΙΘΜΟΙ ΚΑΙ ΛΕΞΕΙΣ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685" y="1739900"/>
            <a:ext cx="1971675" cy="216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825" y="3962400"/>
            <a:ext cx="214312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28670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2640" y="1739901"/>
            <a:ext cx="2095500" cy="216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8950" y="3910013"/>
            <a:ext cx="4666826" cy="262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74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a:t>
            </a:r>
            <a:r>
              <a:rPr lang="el-GR" dirty="0" smtClean="0"/>
              <a:t>ΡΙΣΜΟΣ ΛΕΜΚΙΝ</a:t>
            </a:r>
            <a:endParaRPr lang="en-GB" dirty="0"/>
          </a:p>
        </p:txBody>
      </p:sp>
      <p:sp>
        <p:nvSpPr>
          <p:cNvPr id="3" name="Content Placeholder 2"/>
          <p:cNvSpPr>
            <a:spLocks noGrp="1"/>
          </p:cNvSpPr>
          <p:nvPr>
            <p:ph idx="1"/>
          </p:nvPr>
        </p:nvSpPr>
        <p:spPr>
          <a:xfrm>
            <a:off x="457200" y="2209800"/>
            <a:ext cx="8229600" cy="4099560"/>
          </a:xfrm>
        </p:spPr>
        <p:txBody>
          <a:bodyPr/>
          <a:lstStyle/>
          <a:p>
            <a:pPr marL="137160" indent="0" algn="just">
              <a:buNone/>
            </a:pPr>
            <a:r>
              <a:rPr lang="el-GR" dirty="0" smtClean="0">
                <a:latin typeface="Garamond" panose="02020404030301010803" pitchFamily="18" charset="0"/>
              </a:rPr>
              <a:t>Καταστροφή ή προσπάθεια καταστροφής εθνικής, εθνοτικής, φυλετικής, θρησκευτικής ομάδας μέσω της φυσικής καταστροφής των μελών της επειδή ανήκουν σε αυτήν/ σχέδιο καταστροφής ουσιωδών θεμελίων της ομάδας (γλώσσα, πολιτικοί και κοινωνικοί θεσμοί, κουλτούρα, συνήθειες κλπ).</a:t>
            </a:r>
          </a:p>
        </p:txBody>
      </p:sp>
    </p:spTree>
    <p:extLst>
      <p:ext uri="{BB962C8B-B14F-4D97-AF65-F5344CB8AC3E}">
        <p14:creationId xmlns:p14="http://schemas.microsoft.com/office/powerpoint/2010/main" val="291712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ΛΟΓΟΣ ΤΗΣ </a:t>
            </a:r>
            <a:r>
              <a:rPr lang="en-US" dirty="0" smtClean="0"/>
              <a:t>ALT - RIGHT</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385" y="1447800"/>
            <a:ext cx="438361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2590800"/>
            <a:ext cx="4572000" cy="2031325"/>
          </a:xfrm>
          <a:prstGeom prst="rect">
            <a:avLst/>
          </a:prstGeom>
        </p:spPr>
        <p:txBody>
          <a:bodyPr>
            <a:spAutoFit/>
          </a:bodyPr>
          <a:lstStyle/>
          <a:p>
            <a:r>
              <a:rPr lang="en-US" dirty="0"/>
              <a:t>Shit lord</a:t>
            </a:r>
          </a:p>
          <a:p>
            <a:r>
              <a:rPr lang="en-US" dirty="0" err="1"/>
              <a:t>Normies</a:t>
            </a:r>
            <a:endParaRPr lang="en-US" dirty="0"/>
          </a:p>
          <a:p>
            <a:r>
              <a:rPr lang="en-US" dirty="0"/>
              <a:t>Red pill</a:t>
            </a:r>
          </a:p>
          <a:p>
            <a:r>
              <a:rPr lang="en-US" dirty="0" err="1"/>
              <a:t>Feminazi</a:t>
            </a:r>
            <a:endParaRPr lang="en-US" dirty="0"/>
          </a:p>
          <a:p>
            <a:r>
              <a:rPr lang="en-US" dirty="0" err="1"/>
              <a:t>Thot</a:t>
            </a:r>
            <a:endParaRPr lang="en-US" dirty="0"/>
          </a:p>
          <a:p>
            <a:r>
              <a:rPr lang="en-US" dirty="0"/>
              <a:t>Social Justice Warrior (SJW)</a:t>
            </a:r>
          </a:p>
          <a:p>
            <a:r>
              <a:rPr lang="en-US" dirty="0"/>
              <a:t>Snowflake</a:t>
            </a:r>
          </a:p>
        </p:txBody>
      </p:sp>
    </p:spTree>
    <p:extLst>
      <p:ext uri="{BB962C8B-B14F-4D97-AF65-F5344CB8AC3E}">
        <p14:creationId xmlns:p14="http://schemas.microsoft.com/office/powerpoint/2010/main" val="1348699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ΡΟΥΑΝΤΑ- Ο ΛΟΓΟΣ ΤΟΥ ΜΙΣΟΥΣ</a:t>
            </a:r>
            <a:endParaRPr lang="el-GR" dirty="0"/>
          </a:p>
        </p:txBody>
      </p:sp>
      <p:sp>
        <p:nvSpPr>
          <p:cNvPr id="3" name="Content Placeholder 2"/>
          <p:cNvSpPr>
            <a:spLocks noGrp="1"/>
          </p:cNvSpPr>
          <p:nvPr>
            <p:ph idx="1"/>
          </p:nvPr>
        </p:nvSpPr>
        <p:spPr/>
        <p:txBody>
          <a:bodyPr>
            <a:normAutofit fontScale="77500" lnSpcReduction="20000"/>
          </a:bodyPr>
          <a:lstStyle/>
          <a:p>
            <a:r>
              <a:rPr lang="en-US" dirty="0"/>
              <a:t>1.	https://www.youtube.com/watch?v=nZSbtpbk1DA</a:t>
            </a:r>
          </a:p>
          <a:p>
            <a:r>
              <a:rPr lang="en-US" dirty="0"/>
              <a:t>2.	https://www.youtube.com/watch?v=VNbUeLnxQEI</a:t>
            </a:r>
          </a:p>
          <a:p>
            <a:r>
              <a:rPr lang="en-US" dirty="0" smtClean="0"/>
              <a:t>3.</a:t>
            </a:r>
            <a:r>
              <a:rPr lang="el-GR" dirty="0" smtClean="0"/>
              <a:t>   </a:t>
            </a:r>
            <a:r>
              <a:rPr lang="en-US" dirty="0" smtClean="0"/>
              <a:t>https</a:t>
            </a:r>
            <a:r>
              <a:rPr lang="en-US" dirty="0"/>
              <a:t>://www.youtube.com/watch?v=3m5qx7JMpOI</a:t>
            </a:r>
          </a:p>
          <a:p>
            <a:r>
              <a:rPr lang="en-US" dirty="0"/>
              <a:t>4.	https://www.youtube.com/watch?v=LZbZ_catkiI</a:t>
            </a:r>
          </a:p>
          <a:p>
            <a:r>
              <a:rPr lang="en-US" dirty="0"/>
              <a:t>5.	https://www.youtube.com/watch?v=ryPq9K0BAgw</a:t>
            </a:r>
          </a:p>
          <a:p>
            <a:r>
              <a:rPr lang="en-US" dirty="0"/>
              <a:t>6.	https://www.youtube.com/watch?v=TT7Sj_4-x9Y</a:t>
            </a:r>
          </a:p>
          <a:p>
            <a:r>
              <a:rPr lang="en-US" dirty="0"/>
              <a:t>7.	https://www.youtube.com/watch?v=ALvvxb3zdYE</a:t>
            </a:r>
          </a:p>
          <a:p>
            <a:endParaRPr lang="el-GR" dirty="0"/>
          </a:p>
        </p:txBody>
      </p:sp>
    </p:spTree>
    <p:extLst>
      <p:ext uri="{BB962C8B-B14F-4D97-AF65-F5344CB8AC3E}">
        <p14:creationId xmlns:p14="http://schemas.microsoft.com/office/powerpoint/2010/main" val="1955337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72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7696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34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ΣΤΟΙΧΕΙΑ</a:t>
            </a:r>
            <a:endParaRPr lang="el-GR" dirty="0"/>
          </a:p>
        </p:txBody>
      </p:sp>
      <p:sp>
        <p:nvSpPr>
          <p:cNvPr id="3" name="Content Placeholder 2"/>
          <p:cNvSpPr>
            <a:spLocks noGrp="1"/>
          </p:cNvSpPr>
          <p:nvPr>
            <p:ph idx="1"/>
          </p:nvPr>
        </p:nvSpPr>
        <p:spPr/>
        <p:txBody>
          <a:bodyPr/>
          <a:lstStyle/>
          <a:p>
            <a:r>
              <a:rPr lang="el-GR" dirty="0" smtClean="0">
                <a:latin typeface="Garamond" panose="02020404030301010803" pitchFamily="18" charset="0"/>
              </a:rPr>
              <a:t>Εξιδανικευμένο Παρελθόν – Δύσκολο παρόν</a:t>
            </a:r>
          </a:p>
          <a:p>
            <a:r>
              <a:rPr lang="el-GR" dirty="0" smtClean="0">
                <a:latin typeface="Garamond" panose="02020404030301010803" pitchFamily="18" charset="0"/>
              </a:rPr>
              <a:t>Ιδεολογία εμείς – αυτοί</a:t>
            </a:r>
          </a:p>
          <a:p>
            <a:pPr algn="just"/>
            <a:r>
              <a:rPr lang="el-GR" dirty="0" smtClean="0">
                <a:latin typeface="Garamond" panose="02020404030301010803" pitchFamily="18" charset="0"/>
              </a:rPr>
              <a:t>Θυματοποίηση του θύτη</a:t>
            </a:r>
            <a:r>
              <a:rPr lang="en-US" dirty="0" smtClean="0">
                <a:latin typeface="Garamond" panose="02020404030301010803" pitchFamily="18" charset="0"/>
              </a:rPr>
              <a:t> -</a:t>
            </a:r>
            <a:r>
              <a:rPr lang="el-GR" dirty="0" smtClean="0">
                <a:latin typeface="Garamond" panose="02020404030301010803" pitchFamily="18" charset="0"/>
              </a:rPr>
              <a:t> Δαιμονοποίηση του θύματος</a:t>
            </a:r>
          </a:p>
          <a:p>
            <a:pPr algn="just"/>
            <a:r>
              <a:rPr lang="el-GR" dirty="0" smtClean="0">
                <a:latin typeface="Garamond" panose="02020404030301010803" pitchFamily="18" charset="0"/>
              </a:rPr>
              <a:t>Αποανθρωποποίηση και ζωομορφισμός</a:t>
            </a:r>
            <a:r>
              <a:rPr lang="en-US" dirty="0" smtClean="0">
                <a:latin typeface="Garamond" panose="02020404030301010803" pitchFamily="18" charset="0"/>
              </a:rPr>
              <a:t> (</a:t>
            </a:r>
            <a:r>
              <a:rPr lang="el-GR" dirty="0" smtClean="0">
                <a:latin typeface="Garamond" panose="02020404030301010803" pitchFamily="18" charset="0"/>
              </a:rPr>
              <a:t>σε εξωτερικούς και εσωτερικούς εχθρούς)</a:t>
            </a:r>
          </a:p>
          <a:p>
            <a:pPr algn="just"/>
            <a:r>
              <a:rPr lang="el-GR" dirty="0" smtClean="0">
                <a:latin typeface="Garamond" panose="02020404030301010803" pitchFamily="18" charset="0"/>
              </a:rPr>
              <a:t>Η δύναμη της ομάδας (τελετές εισαγωγής στην ομάδα)</a:t>
            </a:r>
            <a:endParaRPr lang="el-GR" dirty="0">
              <a:latin typeface="Garamond" panose="02020404030301010803" pitchFamily="18" charset="0"/>
            </a:endParaRPr>
          </a:p>
        </p:txBody>
      </p:sp>
    </p:spTree>
    <p:extLst>
      <p:ext uri="{BB962C8B-B14F-4D97-AF65-F5344CB8AC3E}">
        <p14:creationId xmlns:p14="http://schemas.microsoft.com/office/powerpoint/2010/main" val="4280008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ΖΩΟΜΟΡΦΙΣΜΟΣ</a:t>
            </a:r>
            <a:endParaRPr lang="el-GR" dirty="0"/>
          </a:p>
        </p:txBody>
      </p:sp>
      <p:pic>
        <p:nvPicPr>
          <p:cNvPr id="4" name="Content Placeholder 3"/>
          <p:cNvPicPr>
            <a:picLocks noGrp="1" noChangeAspect="1"/>
          </p:cNvPicPr>
          <p:nvPr>
            <p:ph idx="1"/>
          </p:nvPr>
        </p:nvPicPr>
        <p:blipFill>
          <a:blip r:embed="rId2"/>
          <a:stretch>
            <a:fillRect/>
          </a:stretch>
        </p:blipFill>
        <p:spPr>
          <a:xfrm>
            <a:off x="990600" y="1417638"/>
            <a:ext cx="7315201" cy="4891087"/>
          </a:xfrm>
          <a:prstGeom prst="rect">
            <a:avLst/>
          </a:prstGeom>
        </p:spPr>
      </p:pic>
    </p:spTree>
    <p:extLst>
      <p:ext uri="{BB962C8B-B14F-4D97-AF65-F5344CB8AC3E}">
        <p14:creationId xmlns:p14="http://schemas.microsoft.com/office/powerpoint/2010/main" val="2802419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ΑΙΩΝΙΟΣ ΕΒΡΑΙΟΣ</a:t>
            </a:r>
            <a:endParaRPr lang="el-GR" dirty="0"/>
          </a:p>
        </p:txBody>
      </p:sp>
      <p:pic>
        <p:nvPicPr>
          <p:cNvPr id="4" name="Content Placeholder 3"/>
          <p:cNvPicPr>
            <a:picLocks noGrp="1" noChangeAspect="1"/>
          </p:cNvPicPr>
          <p:nvPr>
            <p:ph idx="1"/>
          </p:nvPr>
        </p:nvPicPr>
        <p:blipFill>
          <a:blip r:embed="rId2"/>
          <a:stretch>
            <a:fillRect/>
          </a:stretch>
        </p:blipFill>
        <p:spPr>
          <a:xfrm>
            <a:off x="2331979" y="1600200"/>
            <a:ext cx="4480042" cy="4708525"/>
          </a:xfrm>
          <a:prstGeom prst="rect">
            <a:avLst/>
          </a:prstGeom>
        </p:spPr>
      </p:pic>
    </p:spTree>
    <p:extLst>
      <p:ext uri="{BB962C8B-B14F-4D97-AF65-F5344CB8AC3E}">
        <p14:creationId xmlns:p14="http://schemas.microsoft.com/office/powerpoint/2010/main" val="347760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buNone/>
            </a:pPr>
            <a:r>
              <a:rPr lang="el-GR" dirty="0" smtClean="0"/>
              <a:t>Κατσαρίδες/ </a:t>
            </a:r>
            <a:r>
              <a:rPr lang="en-US" dirty="0" err="1" smtClean="0"/>
              <a:t>karafamatlar</a:t>
            </a:r>
            <a:endParaRPr lang="el-GR" dirty="0" smtClean="0"/>
          </a:p>
          <a:p>
            <a:pPr marL="137160" indent="0">
              <a:buNone/>
            </a:pPr>
            <a:r>
              <a:rPr lang="el-GR" dirty="0" smtClean="0"/>
              <a:t>Ποντίκια</a:t>
            </a:r>
            <a:endParaRPr lang="en-US" dirty="0" smtClean="0"/>
          </a:p>
          <a:p>
            <a:pPr marL="137160" indent="0">
              <a:buNone/>
            </a:pPr>
            <a:r>
              <a:rPr lang="el-GR" dirty="0" smtClean="0"/>
              <a:t>Αρουραίοι</a:t>
            </a:r>
          </a:p>
          <a:p>
            <a:pPr marL="137160" indent="0">
              <a:buNone/>
            </a:pPr>
            <a:r>
              <a:rPr lang="el-GR" dirty="0" smtClean="0"/>
              <a:t>Ζωύφια</a:t>
            </a:r>
          </a:p>
          <a:p>
            <a:pPr marL="137160" indent="0">
              <a:buNone/>
            </a:pPr>
            <a:r>
              <a:rPr lang="el-GR" dirty="0" smtClean="0"/>
              <a:t>Ιοί, μικρόβια</a:t>
            </a:r>
          </a:p>
          <a:p>
            <a:pPr marL="137160" indent="0">
              <a:buNone/>
            </a:pPr>
            <a:r>
              <a:rPr lang="el-GR" dirty="0" smtClean="0"/>
              <a:t>Βδέλες</a:t>
            </a:r>
          </a:p>
          <a:p>
            <a:pPr marL="137160" indent="0">
              <a:buNone/>
            </a:pPr>
            <a:r>
              <a:rPr lang="el-GR" smtClean="0"/>
              <a:t>Παράσιτα</a:t>
            </a:r>
            <a:endParaRPr lang="el-GR" dirty="0"/>
          </a:p>
        </p:txBody>
      </p:sp>
    </p:spTree>
    <p:extLst>
      <p:ext uri="{BB962C8B-B14F-4D97-AF65-F5344CB8AC3E}">
        <p14:creationId xmlns:p14="http://schemas.microsoft.com/office/powerpoint/2010/main" val="1330848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Stavros\Desktop\Σάρωση_20201211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10210799"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28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lnSpcReduction="10000"/>
          </a:bodyPr>
          <a:lstStyle/>
          <a:p>
            <a:pPr marL="137160" indent="0">
              <a:buNone/>
            </a:pPr>
            <a:r>
              <a:rPr lang="el-GR" dirty="0" smtClean="0">
                <a:latin typeface="Garamond" panose="02020404030301010803" pitchFamily="18" charset="0"/>
              </a:rPr>
              <a:t>ΚΟΙΝΩΝΙΚΟΠΟΙΗΣΗ ΜΕΛΩΝ ΟΜΑΔΑΣ</a:t>
            </a:r>
            <a:r>
              <a:rPr lang="en-GB" dirty="0" smtClean="0">
                <a:latin typeface="Garamond" panose="02020404030301010803" pitchFamily="18" charset="0"/>
              </a:rPr>
              <a:t>:</a:t>
            </a:r>
          </a:p>
          <a:p>
            <a:r>
              <a:rPr lang="en-GB" dirty="0" smtClean="0">
                <a:latin typeface="Garamond" panose="02020404030301010803" pitchFamily="18" charset="0"/>
              </a:rPr>
              <a:t>A) </a:t>
            </a:r>
            <a:r>
              <a:rPr lang="el-GR" dirty="0" smtClean="0">
                <a:latin typeface="Garamond" panose="02020404030301010803" pitchFamily="18" charset="0"/>
              </a:rPr>
              <a:t>Κλίμακα δεσμεύσεων και υποχρεώσεων προς την ομάδα</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Τελετουργική συμπεριφορά</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Καταπίεση συνείδησης</a:t>
            </a:r>
            <a:endParaRPr lang="en-GB" dirty="0" smtClean="0">
              <a:latin typeface="Garamond" panose="02020404030301010803" pitchFamily="18" charset="0"/>
            </a:endParaRPr>
          </a:p>
          <a:p>
            <a:endParaRPr lang="en-GB" dirty="0">
              <a:latin typeface="Garamond" panose="02020404030301010803" pitchFamily="18" charset="0"/>
            </a:endParaRPr>
          </a:p>
          <a:p>
            <a:pPr marL="137160" indent="0">
              <a:buNone/>
            </a:pPr>
            <a:r>
              <a:rPr lang="el-GR" dirty="0" smtClean="0">
                <a:latin typeface="Garamond" panose="02020404030301010803" pitchFamily="18" charset="0"/>
              </a:rPr>
              <a:t>ΠΑΡΑΓΟΝΤΕΣ ΣΥΝΔΕΣΗΣ</a:t>
            </a:r>
            <a:endParaRPr lang="en-GB" dirty="0" smtClean="0">
              <a:latin typeface="Garamond" panose="02020404030301010803" pitchFamily="18" charset="0"/>
            </a:endParaRPr>
          </a:p>
          <a:p>
            <a:r>
              <a:rPr lang="en-GB" dirty="0" smtClean="0">
                <a:latin typeface="Garamond" panose="02020404030301010803" pitchFamily="18" charset="0"/>
              </a:rPr>
              <a:t>A)</a:t>
            </a:r>
            <a:r>
              <a:rPr lang="el-GR" dirty="0" smtClean="0">
                <a:latin typeface="Garamond" panose="02020404030301010803" pitchFamily="18" charset="0"/>
              </a:rPr>
              <a:t> Διάχυση ευθύνης</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Απο-ατομικοποίηση</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Πλήρης υπακοή στην πίεση των μελών της ομάδας</a:t>
            </a:r>
            <a:endParaRPr lang="en-GB" dirty="0">
              <a:latin typeface="Garamond" panose="02020404030301010803" pitchFamily="18" charset="0"/>
            </a:endParaRPr>
          </a:p>
        </p:txBody>
      </p:sp>
    </p:spTree>
    <p:extLst>
      <p:ext uri="{BB962C8B-B14F-4D97-AF65-F5344CB8AC3E}">
        <p14:creationId xmlns:p14="http://schemas.microsoft.com/office/powerpoint/2010/main" val="322603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t>ΣΥΜΒΑΣΗ 1948 ΟΗΕ ΓΙΑ ΤΗΝ ΑΝΤΙΜΕΤΩΠΙΣΗ ΤΗΣ ΓΕΝΟΚΤΟΝΙΑΣ</a:t>
            </a:r>
            <a:endParaRPr lang="el-GR" sz="3200" dirty="0"/>
          </a:p>
        </p:txBody>
      </p:sp>
      <p:sp>
        <p:nvSpPr>
          <p:cNvPr id="3" name="Content Placeholder 2"/>
          <p:cNvSpPr>
            <a:spLocks noGrp="1"/>
          </p:cNvSpPr>
          <p:nvPr>
            <p:ph idx="1"/>
          </p:nvPr>
        </p:nvSpPr>
        <p:spPr/>
        <p:txBody>
          <a:bodyPr>
            <a:normAutofit fontScale="85000" lnSpcReduction="20000"/>
          </a:bodyPr>
          <a:lstStyle/>
          <a:p>
            <a:pPr marL="137160" indent="0" algn="ctr">
              <a:buNone/>
            </a:pPr>
            <a:r>
              <a:rPr lang="el-GR" dirty="0" smtClean="0">
                <a:latin typeface="Garamond" panose="02020404030301010803" pitchFamily="18" charset="0"/>
              </a:rPr>
              <a:t>ΑΡΘΡΟ 2</a:t>
            </a:r>
            <a:br>
              <a:rPr lang="el-GR" dirty="0" smtClean="0">
                <a:latin typeface="Garamond" panose="02020404030301010803" pitchFamily="18" charset="0"/>
              </a:rPr>
            </a:br>
            <a:endParaRPr lang="el-GR" dirty="0" smtClean="0">
              <a:latin typeface="Garamond" panose="02020404030301010803" pitchFamily="18" charset="0"/>
            </a:endParaRPr>
          </a:p>
          <a:p>
            <a:pPr marL="137160" indent="0" algn="just">
              <a:buNone/>
            </a:pPr>
            <a:r>
              <a:rPr lang="el-GR" dirty="0" smtClean="0">
                <a:latin typeface="Garamond" panose="02020404030301010803" pitchFamily="18" charset="0"/>
              </a:rPr>
              <a:t>Στην παρούσα σύμβαση, ως γενοκτονία θα νοείται οποιαδήποτε από τις κάτωθι πράξεις, εφόσον ενεργείται με πρόθεση καταστροφής ή εξόντωσης, μερικώς ή ολικώς, μιας </a:t>
            </a:r>
            <a:r>
              <a:rPr lang="el-GR" b="1" dirty="0" smtClean="0">
                <a:latin typeface="Garamond" panose="02020404030301010803" pitchFamily="18" charset="0"/>
              </a:rPr>
              <a:t>εθνικής, εθνοτικής, φυλετικής ή θρησκευτικής ομάδας</a:t>
            </a:r>
            <a:r>
              <a:rPr lang="el-GR" dirty="0" smtClean="0">
                <a:latin typeface="Garamond" panose="02020404030301010803" pitchFamily="18" charset="0"/>
              </a:rPr>
              <a:t>, νοουμένης ως τέτοιας</a:t>
            </a:r>
            <a:r>
              <a:rPr lang="en-US" dirty="0" smtClean="0">
                <a:latin typeface="Garamond" panose="02020404030301010803" pitchFamily="18" charset="0"/>
              </a:rPr>
              <a:t>:</a:t>
            </a:r>
            <a:endParaRPr lang="en-US" dirty="0">
              <a:latin typeface="Garamond" panose="02020404030301010803" pitchFamily="18" charset="0"/>
            </a:endParaRPr>
          </a:p>
          <a:p>
            <a:r>
              <a:rPr lang="el-GR" dirty="0" smtClean="0">
                <a:latin typeface="Garamond" panose="02020404030301010803" pitchFamily="18" charset="0"/>
              </a:rPr>
              <a:t>Η θανάτωση μελών της ομάδας</a:t>
            </a:r>
            <a:endParaRPr lang="en-US" dirty="0">
              <a:latin typeface="Garamond" panose="02020404030301010803" pitchFamily="18" charset="0"/>
            </a:endParaRPr>
          </a:p>
          <a:p>
            <a:r>
              <a:rPr lang="el-GR" dirty="0" smtClean="0">
                <a:latin typeface="Garamond" panose="02020404030301010803" pitchFamily="18" charset="0"/>
              </a:rPr>
              <a:t>Η πρόκληση σοβαρής σωματικής ή ψυχικής/νοητικής βλάβης σε μέλη της ομάδας</a:t>
            </a:r>
            <a:endParaRPr lang="en-US" dirty="0">
              <a:latin typeface="Garamond" panose="02020404030301010803" pitchFamily="18" charset="0"/>
            </a:endParaRPr>
          </a:p>
          <a:p>
            <a:r>
              <a:rPr lang="el-GR" dirty="0" smtClean="0">
                <a:latin typeface="Garamond" panose="02020404030301010803" pitchFamily="18" charset="0"/>
              </a:rPr>
              <a:t>Η εσκεμμένη χειροτέρευση των συνθηκών ζωής της ομάδας, που οδηγεί στη μερική ή ολική φυσική εξόντωσή της </a:t>
            </a:r>
          </a:p>
          <a:p>
            <a:r>
              <a:rPr lang="el-GR" dirty="0" smtClean="0">
                <a:latin typeface="Garamond" panose="02020404030301010803" pitchFamily="18" charset="0"/>
              </a:rPr>
              <a:t>Η επιβολή μέτρων που οδηγούν στην παρεμπόδιση των γεννήσεων στο εσωτερικό της ομάδας</a:t>
            </a:r>
            <a:endParaRPr lang="en-US" dirty="0">
              <a:latin typeface="Garamond" panose="02020404030301010803" pitchFamily="18" charset="0"/>
            </a:endParaRPr>
          </a:p>
          <a:p>
            <a:r>
              <a:rPr lang="el-GR" dirty="0" smtClean="0">
                <a:latin typeface="Garamond" panose="02020404030301010803" pitchFamily="18" charset="0"/>
              </a:rPr>
              <a:t>Η εξαναγκαστική μεταφορά παιδιών της ομάδας σε άλλη ομάδα</a:t>
            </a:r>
            <a:r>
              <a:rPr lang="en-US" dirty="0" smtClean="0">
                <a:latin typeface="Garamond" panose="02020404030301010803" pitchFamily="18" charset="0"/>
              </a:rPr>
              <a:t>.</a:t>
            </a:r>
            <a:endParaRPr lang="en-US" dirty="0">
              <a:latin typeface="Garamond" panose="02020404030301010803" pitchFamily="18" charset="0"/>
            </a:endParaRPr>
          </a:p>
          <a:p>
            <a:endParaRPr lang="el-GR" dirty="0">
              <a:latin typeface="Garamond" panose="02020404030301010803" pitchFamily="18" charset="0"/>
            </a:endParaRPr>
          </a:p>
        </p:txBody>
      </p:sp>
    </p:spTree>
    <p:extLst>
      <p:ext uri="{BB962C8B-B14F-4D97-AF65-F5344CB8AC3E}">
        <p14:creationId xmlns:p14="http://schemas.microsoft.com/office/powerpoint/2010/main" val="2747740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ΣΗΜΕΡΑ</a:t>
            </a:r>
            <a:endParaRPr lang="el-GR" dirty="0"/>
          </a:p>
        </p:txBody>
      </p:sp>
      <p:sp>
        <p:nvSpPr>
          <p:cNvPr id="3" name="Content Placeholder 2"/>
          <p:cNvSpPr>
            <a:spLocks noGrp="1"/>
          </p:cNvSpPr>
          <p:nvPr>
            <p:ph idx="1"/>
          </p:nvPr>
        </p:nvSpPr>
        <p:spPr>
          <a:xfrm>
            <a:off x="448147" y="2209800"/>
            <a:ext cx="8229600" cy="2514600"/>
          </a:xfrm>
        </p:spPr>
        <p:txBody>
          <a:bodyPr/>
          <a:lstStyle/>
          <a:p>
            <a:r>
              <a:rPr lang="el-GR" dirty="0" smtClean="0">
                <a:latin typeface="Garamond" panose="02020404030301010803" pitchFamily="18" charset="0"/>
              </a:rPr>
              <a:t>Οι διαδηλώσεις στο Χονγκ Κονγκ</a:t>
            </a:r>
          </a:p>
          <a:p>
            <a:r>
              <a:rPr lang="el-GR" dirty="0" err="1" smtClean="0">
                <a:latin typeface="Garamond" panose="02020404030301010803" pitchFamily="18" charset="0"/>
              </a:rPr>
              <a:t>Ροχίνγκυα</a:t>
            </a:r>
            <a:endParaRPr lang="el-GR" dirty="0" smtClean="0">
              <a:latin typeface="Garamond" panose="02020404030301010803" pitchFamily="18" charset="0"/>
            </a:endParaRPr>
          </a:p>
          <a:p>
            <a:pPr algn="just"/>
            <a:r>
              <a:rPr lang="el-GR" dirty="0" smtClean="0">
                <a:latin typeface="Garamond" panose="02020404030301010803" pitchFamily="18" charset="0"/>
              </a:rPr>
              <a:t>Οι μετανάστες (ημεδαποί, ροές, βόμβες) – υγειονομικός λόγος</a:t>
            </a:r>
            <a:endParaRPr lang="el-GR" dirty="0">
              <a:latin typeface="Garamond" panose="02020404030301010803" pitchFamily="18" charset="0"/>
            </a:endParaRPr>
          </a:p>
        </p:txBody>
      </p:sp>
    </p:spTree>
    <p:extLst>
      <p:ext uri="{BB962C8B-B14F-4D97-AF65-F5344CB8AC3E}">
        <p14:creationId xmlns:p14="http://schemas.microsoft.com/office/powerpoint/2010/main" val="3826250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ΚΑΡΡΕΡ - ΧΡΥΣΟΣΤΟΜΟΣ</a:t>
            </a:r>
            <a:endParaRPr lang="el-GR" dirty="0"/>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81831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183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563" y="1676400"/>
            <a:ext cx="4114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5791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076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731</a:t>
            </a:r>
            <a:endParaRPr lang="en-GB"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5348287"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46" y="1600200"/>
            <a:ext cx="3078654"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2946" y="3429000"/>
            <a:ext cx="320992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339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ΤΑ ΔΕΚΑ ΣΤΑΔΙΑ ΤΗΣ ΓΕΝΟΚΤΟΝΙΑΣ </a:t>
            </a:r>
            <a:r>
              <a:rPr lang="en-US" dirty="0" smtClean="0"/>
              <a:t>(</a:t>
            </a:r>
            <a:r>
              <a:rPr lang="en-US" smtClean="0"/>
              <a:t>Genocide Watch)</a:t>
            </a:r>
            <a:endParaRPr lang="el-GR"/>
          </a:p>
        </p:txBody>
      </p:sp>
      <p:sp>
        <p:nvSpPr>
          <p:cNvPr id="3" name="Content Placeholder 2"/>
          <p:cNvSpPr>
            <a:spLocks noGrp="1"/>
          </p:cNvSpPr>
          <p:nvPr>
            <p:ph idx="1"/>
          </p:nvPr>
        </p:nvSpPr>
        <p:spPr/>
        <p:txBody>
          <a:bodyPr/>
          <a:lstStyle/>
          <a:p>
            <a:r>
              <a:rPr lang="en-US" dirty="0"/>
              <a:t>http://genocidewatch.net/genocide-2/8-stages-of-genocide/?fbclid=IwAR0bTBZWQiMFnSrt6R630-aEDxvbvD1d8DhRgOk7EUceic5vOX6-DxH7cc8</a:t>
            </a:r>
            <a:endParaRPr lang="el-GR" dirty="0"/>
          </a:p>
        </p:txBody>
      </p:sp>
    </p:spTree>
    <p:extLst>
      <p:ext uri="{BB962C8B-B14F-4D97-AF65-F5344CB8AC3E}">
        <p14:creationId xmlns:p14="http://schemas.microsoft.com/office/powerpoint/2010/main" val="1650087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ΒΙΒΛΙΟΓΡΑΦΙΑ</a:t>
            </a:r>
            <a:endParaRPr lang="el-GR" dirty="0"/>
          </a:p>
        </p:txBody>
      </p:sp>
      <p:sp>
        <p:nvSpPr>
          <p:cNvPr id="3" name="Content Placeholder 2"/>
          <p:cNvSpPr>
            <a:spLocks noGrp="1"/>
          </p:cNvSpPr>
          <p:nvPr>
            <p:ph idx="1"/>
          </p:nvPr>
        </p:nvSpPr>
        <p:spPr/>
        <p:txBody>
          <a:bodyPr>
            <a:normAutofit fontScale="85000" lnSpcReduction="20000"/>
          </a:bodyPr>
          <a:lstStyle/>
          <a:p>
            <a:pPr algn="just"/>
            <a:r>
              <a:rPr lang="en-US" dirty="0"/>
              <a:t>Katharine </a:t>
            </a:r>
            <a:r>
              <a:rPr lang="en-US" dirty="0" err="1"/>
              <a:t>Gelber</a:t>
            </a:r>
            <a:r>
              <a:rPr lang="en-US" dirty="0"/>
              <a:t>: Speaking Back: The Free Speech versus Hate Speech Debate, Amsterdam and Philadelphia: John </a:t>
            </a:r>
            <a:r>
              <a:rPr lang="en-US" dirty="0" err="1"/>
              <a:t>Benjamins</a:t>
            </a:r>
            <a:r>
              <a:rPr lang="en-US" dirty="0"/>
              <a:t>, 2002</a:t>
            </a:r>
          </a:p>
          <a:p>
            <a:pPr algn="just"/>
            <a:r>
              <a:rPr lang="en-US" dirty="0"/>
              <a:t>Adam Jones: Genocide – A comprehensive Introduction, </a:t>
            </a:r>
            <a:r>
              <a:rPr lang="en-US" dirty="0" err="1"/>
              <a:t>Routledge</a:t>
            </a:r>
            <a:r>
              <a:rPr lang="en-US" dirty="0"/>
              <a:t>, 2011</a:t>
            </a:r>
          </a:p>
          <a:p>
            <a:pPr algn="just"/>
            <a:r>
              <a:rPr lang="en-US" dirty="0"/>
              <a:t>John Joseph: Language and Politics, Edinburgh Textbooks in Applied Linguistics, 2006</a:t>
            </a:r>
          </a:p>
          <a:p>
            <a:pPr algn="just"/>
            <a:r>
              <a:rPr lang="en-US" dirty="0"/>
              <a:t>Victor Klemperer: The language of the Third Reich, Bloomsbury, 2013</a:t>
            </a:r>
          </a:p>
          <a:p>
            <a:pPr algn="just"/>
            <a:r>
              <a:rPr lang="en-US" dirty="0" err="1"/>
              <a:t>Arun</a:t>
            </a:r>
            <a:r>
              <a:rPr lang="en-US" dirty="0"/>
              <a:t> </a:t>
            </a:r>
            <a:r>
              <a:rPr lang="en-US" dirty="0" err="1"/>
              <a:t>Kundnani</a:t>
            </a:r>
            <a:r>
              <a:rPr lang="en-US" dirty="0"/>
              <a:t>: The Muslims are coming – </a:t>
            </a:r>
            <a:r>
              <a:rPr lang="en-US" dirty="0" err="1"/>
              <a:t>Islamophobia</a:t>
            </a:r>
            <a:r>
              <a:rPr lang="en-US" dirty="0"/>
              <a:t>, Extremism and the domestic war on terror, Verso, 2014</a:t>
            </a:r>
          </a:p>
          <a:p>
            <a:pPr algn="just"/>
            <a:r>
              <a:rPr lang="en-US" dirty="0"/>
              <a:t>Geoffrey Robertson: Crimes against Humanity – The Struggle for Global Justice, Penguin, 2012</a:t>
            </a:r>
          </a:p>
          <a:p>
            <a:endParaRPr lang="el-GR" dirty="0"/>
          </a:p>
        </p:txBody>
      </p:sp>
    </p:spTree>
    <p:extLst>
      <p:ext uri="{BB962C8B-B14F-4D97-AF65-F5344CB8AC3E}">
        <p14:creationId xmlns:p14="http://schemas.microsoft.com/office/powerpoint/2010/main" val="1945468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ctr">
              <a:buNone/>
            </a:pPr>
            <a:r>
              <a:rPr lang="el-GR" dirty="0" smtClean="0"/>
              <a:t>ΑΡΘΡΟ 3</a:t>
            </a:r>
          </a:p>
          <a:p>
            <a:pPr marL="137160" indent="0" algn="just">
              <a:buNone/>
            </a:pPr>
            <a:r>
              <a:rPr lang="el-GR" dirty="0" smtClean="0">
                <a:latin typeface="Garamond" panose="02020404030301010803" pitchFamily="18" charset="0"/>
              </a:rPr>
              <a:t>Τιμωρούνται οι ακόλουθες πράξεις:</a:t>
            </a:r>
          </a:p>
          <a:p>
            <a:pPr marL="137160" indent="0" algn="just">
              <a:buNone/>
            </a:pPr>
            <a:r>
              <a:rPr lang="el-GR" dirty="0" smtClean="0">
                <a:latin typeface="Garamond" panose="02020404030301010803" pitchFamily="18" charset="0"/>
              </a:rPr>
              <a:t>Α) Γενοκτονία</a:t>
            </a:r>
          </a:p>
          <a:p>
            <a:pPr marL="137160" indent="0" algn="just">
              <a:buNone/>
            </a:pPr>
            <a:r>
              <a:rPr lang="el-GR" dirty="0" smtClean="0">
                <a:latin typeface="Garamond" panose="02020404030301010803" pitchFamily="18" charset="0"/>
              </a:rPr>
              <a:t>Β) Συνωμοσία για τη διάπραξη γενοκτονίας</a:t>
            </a:r>
          </a:p>
          <a:p>
            <a:pPr marL="137160" indent="0" algn="just">
              <a:buNone/>
            </a:pPr>
            <a:r>
              <a:rPr lang="el-GR" dirty="0" smtClean="0">
                <a:latin typeface="Garamond" panose="02020404030301010803" pitchFamily="18" charset="0"/>
              </a:rPr>
              <a:t>Γ) Άμεση και δημόσια ενθάρρυνση της διενέργειας γενοκτονίας</a:t>
            </a:r>
          </a:p>
          <a:p>
            <a:pPr marL="137160" indent="0" algn="just">
              <a:buNone/>
            </a:pPr>
            <a:r>
              <a:rPr lang="el-GR" dirty="0" smtClean="0">
                <a:latin typeface="Garamond" panose="02020404030301010803" pitchFamily="18" charset="0"/>
              </a:rPr>
              <a:t>Δ) Απόπειρα γενοκτονίας</a:t>
            </a:r>
          </a:p>
          <a:p>
            <a:pPr marL="137160" indent="0" algn="just">
              <a:buNone/>
            </a:pPr>
            <a:r>
              <a:rPr lang="el-GR" dirty="0" smtClean="0">
                <a:latin typeface="Garamond" panose="02020404030301010803" pitchFamily="18" charset="0"/>
              </a:rPr>
              <a:t>Ε) Συμμετοχή στη γενοκτονία</a:t>
            </a:r>
            <a:endParaRPr lang="el-GR" dirty="0">
              <a:latin typeface="Garamond" panose="02020404030301010803" pitchFamily="18" charset="0"/>
            </a:endParaRPr>
          </a:p>
        </p:txBody>
      </p:sp>
    </p:spTree>
    <p:extLst>
      <p:ext uri="{BB962C8B-B14F-4D97-AF65-F5344CB8AC3E}">
        <p14:creationId xmlns:p14="http://schemas.microsoft.com/office/powerpoint/2010/main" val="78631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ΑΛΛΟΙ ΟΡΙΣΜΟΙ</a:t>
            </a:r>
            <a:endParaRPr lang="el-GR" dirty="0"/>
          </a:p>
        </p:txBody>
      </p:sp>
      <p:sp>
        <p:nvSpPr>
          <p:cNvPr id="3" name="Content Placeholder 2"/>
          <p:cNvSpPr>
            <a:spLocks noGrp="1"/>
          </p:cNvSpPr>
          <p:nvPr>
            <p:ph idx="1"/>
          </p:nvPr>
        </p:nvSpPr>
        <p:spPr>
          <a:xfrm>
            <a:off x="457200" y="1524000"/>
            <a:ext cx="8229600" cy="4785360"/>
          </a:xfrm>
        </p:spPr>
        <p:txBody>
          <a:bodyPr>
            <a:normAutofit fontScale="77500" lnSpcReduction="20000"/>
          </a:bodyPr>
          <a:lstStyle/>
          <a:p>
            <a:pPr algn="just"/>
            <a:r>
              <a:rPr lang="el-GR" sz="3200" dirty="0">
                <a:latin typeface="Garamond" panose="02020404030301010803" pitchFamily="18" charset="0"/>
              </a:rPr>
              <a:t>Εσκεμμένη καταστροφή φυσικής ύπαρξης ατόμων επειδή ανήκουν σε κάποια συγκεκριμένη ομάδα ως τέτοια (Peter Drost: και κοινωνική και πολιτική και βιολογική ομάδα</a:t>
            </a:r>
            <a:r>
              <a:rPr lang="el-GR" sz="3200" dirty="0" smtClean="0">
                <a:latin typeface="Garamond" panose="02020404030301010803" pitchFamily="18" charset="0"/>
              </a:rPr>
              <a:t>) – Οι περιορισμοί στη Σύμβαση και οι διπλωματικοί χειρισμοί</a:t>
            </a:r>
          </a:p>
          <a:p>
            <a:pPr algn="just"/>
            <a:r>
              <a:rPr lang="en-US" sz="3200" dirty="0">
                <a:latin typeface="Garamond" panose="02020404030301010803" pitchFamily="18" charset="0"/>
              </a:rPr>
              <a:t>Stephen Katz (1994): </a:t>
            </a:r>
            <a:r>
              <a:rPr lang="el-GR" sz="3200" dirty="0" smtClean="0">
                <a:latin typeface="Garamond" panose="02020404030301010803" pitchFamily="18" charset="0"/>
              </a:rPr>
              <a:t>Η γενοκτονία είναι η πραγματοποίηση της πρόθεσης, ανεξαρτήτως της επιτυχίας, εξόντωσης συνολικώς μιας εθνικής, εθνοτικής, φυλετικής, θρησκευτικής, πολιτικής, έμφυλης, βιολογικής, κοινωνικής ή οικονομικής ομάδας, με οποιοδήποτε μέσο</a:t>
            </a:r>
            <a:r>
              <a:rPr lang="en-US" sz="3200" dirty="0" smtClean="0">
                <a:latin typeface="Garamond" panose="02020404030301010803" pitchFamily="18" charset="0"/>
              </a:rPr>
              <a:t>.</a:t>
            </a:r>
            <a:endParaRPr lang="en-US" sz="3200" dirty="0">
              <a:latin typeface="Garamond" panose="02020404030301010803" pitchFamily="18" charset="0"/>
            </a:endParaRPr>
          </a:p>
          <a:p>
            <a:pPr algn="just"/>
            <a:r>
              <a:rPr lang="en-US" sz="3200" dirty="0">
                <a:latin typeface="Garamond" panose="02020404030301010803" pitchFamily="18" charset="0"/>
              </a:rPr>
              <a:t>Israel </a:t>
            </a:r>
            <a:r>
              <a:rPr lang="en-US" sz="3200" dirty="0" err="1">
                <a:latin typeface="Garamond" panose="02020404030301010803" pitchFamily="18" charset="0"/>
              </a:rPr>
              <a:t>Charny</a:t>
            </a:r>
            <a:r>
              <a:rPr lang="en-US" sz="3200" dirty="0">
                <a:latin typeface="Garamond" panose="02020404030301010803" pitchFamily="18" charset="0"/>
              </a:rPr>
              <a:t> (1994): </a:t>
            </a:r>
            <a:r>
              <a:rPr lang="el-GR" sz="3200" dirty="0" smtClean="0">
                <a:latin typeface="Garamond" panose="02020404030301010803" pitchFamily="18" charset="0"/>
              </a:rPr>
              <a:t>Η Γενοκτονία, κατά τη γενική της έννοιας, σημαίνει τη μαζική θανάτωση σημαντικού αριθμού ανθρώπων, εκτός του πλαισίου πολεμικών συγκρούσεων και κάτω από συνθήκες της ουσιαστικής αδυναμίας των θυμάτων,</a:t>
            </a:r>
            <a:endParaRPr lang="en-US" sz="3200" dirty="0">
              <a:latin typeface="Garamond" panose="02020404030301010803" pitchFamily="18" charset="0"/>
            </a:endParaRPr>
          </a:p>
          <a:p>
            <a:pPr algn="just"/>
            <a:endParaRPr lang="el-GR" sz="3200" dirty="0">
              <a:latin typeface="Garamond" panose="02020404030301010803" pitchFamily="18" charset="0"/>
            </a:endParaRPr>
          </a:p>
          <a:p>
            <a:endParaRPr lang="el-GR" dirty="0"/>
          </a:p>
        </p:txBody>
      </p:sp>
    </p:spTree>
    <p:extLst>
      <p:ext uri="{BB962C8B-B14F-4D97-AF65-F5344CB8AC3E}">
        <p14:creationId xmlns:p14="http://schemas.microsoft.com/office/powerpoint/2010/main" val="37096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905000"/>
            <a:ext cx="8229600" cy="1676400"/>
          </a:xfrm>
        </p:spPr>
        <p:txBody>
          <a:bodyPr/>
          <a:lstStyle/>
          <a:p>
            <a:r>
              <a:rPr lang="el-GR" dirty="0" smtClean="0">
                <a:latin typeface="Garamond" panose="02020404030301010803" pitchFamily="18" charset="0"/>
              </a:rPr>
              <a:t>Πολιτική χρήση</a:t>
            </a:r>
          </a:p>
          <a:p>
            <a:r>
              <a:rPr lang="el-GR" dirty="0" smtClean="0">
                <a:latin typeface="Garamond" panose="02020404030301010803" pitchFamily="18" charset="0"/>
              </a:rPr>
              <a:t>Γενοκτονία και Εθνοκάθαρση</a:t>
            </a:r>
          </a:p>
          <a:p>
            <a:r>
              <a:rPr lang="el-GR" dirty="0" smtClean="0">
                <a:latin typeface="Garamond" panose="02020404030301010803" pitchFamily="18" charset="0"/>
              </a:rPr>
              <a:t>Η μοναδικότητα του Ολοκαυτώματος</a:t>
            </a:r>
            <a:endParaRPr lang="el-GR" dirty="0">
              <a:latin typeface="Garamond" panose="02020404030301010803" pitchFamily="18" charset="0"/>
            </a:endParaRPr>
          </a:p>
        </p:txBody>
      </p:sp>
    </p:spTree>
    <p:extLst>
      <p:ext uri="{BB962C8B-B14F-4D97-AF65-F5344CB8AC3E}">
        <p14:creationId xmlns:p14="http://schemas.microsoft.com/office/powerpoint/2010/main" val="129129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ΓΕΝΟΚΤΟΝΙΑ Ή ΚΑΘΑΡΣΗ;</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0"/>
            <a:ext cx="556259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1"/>
            <a:ext cx="46482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3122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1479</TotalTime>
  <Words>1604</Words>
  <Application>Microsoft Office PowerPoint</Application>
  <PresentationFormat>On-screen Show (4:3)</PresentationFormat>
  <Paragraphs>162</Paragraphs>
  <Slides>55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Book Antiqua</vt:lpstr>
      <vt:lpstr>Calibri</vt:lpstr>
      <vt:lpstr>Garamond</vt:lpstr>
      <vt:lpstr>Lucida Sans</vt:lpstr>
      <vt:lpstr>Times New Roman</vt:lpstr>
      <vt:lpstr>Wingdings</vt:lpstr>
      <vt:lpstr>Wingdings 2</vt:lpstr>
      <vt:lpstr>Wingdings 3</vt:lpstr>
      <vt:lpstr>Apex</vt:lpstr>
      <vt:lpstr>Ο ΛΟΓΟΣ ΤΟΥ ΜΙΣΟΥΣ ΚΑΙ ΤΗΣ ΓΕΝΟΚΤΟΝΙΑΣ</vt:lpstr>
      <vt:lpstr>ΔΙΕΘΝΕΣ ΠΟΙΝΙΚΟ ΔΙΚΑΣΤΗΡΙΟ</vt:lpstr>
      <vt:lpstr>ΓΕΝΟΚΤΟΝΙΑ</vt:lpstr>
      <vt:lpstr>OΡΙΣΜΟΣ ΛΕΜΚΙΝ</vt:lpstr>
      <vt:lpstr>ΣΥΜΒΑΣΗ 1948 ΟΗΕ ΓΙΑ ΤΗΝ ΑΝΤΙΜΕΤΩΠΙΣΗ ΤΗΣ ΓΕΝΟΚΤΟΝΙΑΣ</vt:lpstr>
      <vt:lpstr>PowerPoint Presentation</vt:lpstr>
      <vt:lpstr>ΑΛΛΟΙ ΟΡΙΣΜΟΙ</vt:lpstr>
      <vt:lpstr>PowerPoint Presentation</vt:lpstr>
      <vt:lpstr>ΓΕΝΟΚΤΟΝΙΑ Ή ΚΑΘΑΡΣΗ;</vt:lpstr>
      <vt:lpstr>PowerPoint Presentation</vt:lpstr>
      <vt:lpstr>Cuban: η μεγάλη καταστροφή (Γίντις) Shoah: καταστροφή (Εβραϊκά) Porrajmos: καταβρόχθισμα (Ρομά/ Σίντι) </vt:lpstr>
      <vt:lpstr>Holodomor: holod (πείνα) + mor (εξοντώνω) (Ρωσικά)</vt:lpstr>
      <vt:lpstr>Lokeli: το τρομαχτικό (Kongo Longo)</vt:lpstr>
      <vt:lpstr>Mec Ejer’n: η μεγάλη συμφορά Sayfo: οι μέρες του σπαθιού (Αραμαϊκά)  </vt:lpstr>
      <vt:lpstr>PowerPoint Presentation</vt:lpstr>
      <vt:lpstr>ΝΑΖΙΣΤΙΚΗ ΓΕΡΜΑΝΙΑ</vt:lpstr>
      <vt:lpstr>Kristallnacht</vt:lpstr>
      <vt:lpstr>Άουσβιτς - Μπιρκενάου</vt:lpstr>
      <vt:lpstr>PowerPoint Presentation</vt:lpstr>
      <vt:lpstr>PowerPoint Presentation</vt:lpstr>
      <vt:lpstr>PowerPoint Presentation</vt:lpstr>
      <vt:lpstr>PowerPoint Presentation</vt:lpstr>
      <vt:lpstr>ΧΑΪΝΡΙΧ ΧΙΜΛΕΡ</vt:lpstr>
      <vt:lpstr>ΧΑΪΝΡΙΧ ΧΙΜΛΕΡ</vt:lpstr>
      <vt:lpstr>ΧΑΪΝΡΙΧ ΧΙΜΛΕΡ</vt:lpstr>
      <vt:lpstr>ΑΝΤΙΣΗΜΙΤΙΣΜΟΣ Ή ΚΟΥΛΤΟΥΡΑ ΥΠΑΚΟΗΣ;</vt:lpstr>
      <vt:lpstr>THE MILGRAM EXPERIMENT</vt:lpstr>
      <vt:lpstr>ZIMBARDO – STANFORD PRISON EXPERIMENTS</vt:lpstr>
      <vt:lpstr>ΑΡΝΗΣΗ ΚΑΙ ΣΧΕΤΙΚΟΠΟΙΗΣΗ ΓΕΝΟΚΤΟΝΙΑΣ</vt:lpstr>
      <vt:lpstr>O ΛΟΓΟΣ ΤΗΣ ΑΡΝΗΣΗΣ ΚΑΙ ΤΗΣ ΣΧΕΤΙΚΟΠΟΙΗΣΗΣ (νομικός και πολιτικός)</vt:lpstr>
      <vt:lpstr>ΙΣΤΟΡΙΑ ΤΩΝ ΟΡΩΝ</vt:lpstr>
      <vt:lpstr>ΤΑ ΠΡΟΒΛΗΜΑΤΑ ΤΟΥ ΛΟΓΟΥ ΤΟΥ ΜΙΣΟΥΣ</vt:lpstr>
      <vt:lpstr>LTI </vt:lpstr>
      <vt:lpstr>KLEMPERER</vt:lpstr>
      <vt:lpstr>Klemperer</vt:lpstr>
      <vt:lpstr>KLEMPERER</vt:lpstr>
      <vt:lpstr>Λένι Ρίφενσταλ: Η Δύναμη της Θέλησης</vt:lpstr>
      <vt:lpstr>NURENBERG RALLIES</vt:lpstr>
      <vt:lpstr>ΣΥΝΘΗΜΑΤΑ, ΑΡΙΘΜΟΙ ΚΑΙ ΛΕΞΕΙΣ</vt:lpstr>
      <vt:lpstr>Ο ΛΟΓΟΣ ΤΗΣ ALT - RIGHT</vt:lpstr>
      <vt:lpstr>ΡΟΥΑΝΤΑ- Ο ΛΟΓΟΣ ΤΟΥ ΜΙΣΟΥΣ</vt:lpstr>
      <vt:lpstr>PowerPoint Presentation</vt:lpstr>
      <vt:lpstr>PowerPoint Presentation</vt:lpstr>
      <vt:lpstr>ΣΤΟΙΧΕΙΑ</vt:lpstr>
      <vt:lpstr>ΖΩΟΜΟΡΦΙΣΜΟΣ</vt:lpstr>
      <vt:lpstr>Ο ΑΙΩΝΙΟΣ ΕΒΡΑΙΟΣ</vt:lpstr>
      <vt:lpstr>PowerPoint Presentation</vt:lpstr>
      <vt:lpstr>PowerPoint Presentation</vt:lpstr>
      <vt:lpstr>PowerPoint Presentation</vt:lpstr>
      <vt:lpstr>ΣΗΜΕΡΑ</vt:lpstr>
      <vt:lpstr>ΚΑΡΡΕΡ - ΧΡΥΣΟΣΤΟΜΟΣ</vt:lpstr>
      <vt:lpstr>PowerPoint Presentation</vt:lpstr>
      <vt:lpstr>731</vt:lpstr>
      <vt:lpstr>ΤΑ ΔΕΚΑ ΣΤΑΔΙΑ ΤΗΣ ΓΕΝΟΚΤΟΝΙΑΣ (Genocide Watch)</vt:lpstr>
      <vt:lpstr>ΒΙΒΛΙΟΓΡΑΦΙΑ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ΛΟΓΟΣ ΤΗΣ ΓΕΝΟΚΤΟΝΙΑΣ</dc:title>
  <dc:creator>Σωτήρης</dc:creator>
  <cp:lastModifiedBy>Sotiris</cp:lastModifiedBy>
  <cp:revision>88</cp:revision>
  <dcterms:created xsi:type="dcterms:W3CDTF">2006-08-16T00:00:00Z</dcterms:created>
  <dcterms:modified xsi:type="dcterms:W3CDTF">2021-12-07T13:19:03Z</dcterms:modified>
</cp:coreProperties>
</file>