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0" r:id="rId15"/>
    <p:sldId id="269" r:id="rId16"/>
    <p:sldId id="278" r:id="rId17"/>
    <p:sldId id="271" r:id="rId18"/>
    <p:sldId id="272" r:id="rId19"/>
    <p:sldId id="273" r:id="rId20"/>
    <p:sldId id="274" r:id="rId21"/>
    <p:sldId id="275" r:id="rId22"/>
    <p:sldId id="276" r:id="rId23"/>
    <p:sldId id="277" r:id="rId24"/>
    <p:sldId id="279" r:id="rId25"/>
    <p:sldId id="280" r:id="rId26"/>
    <p:sldId id="283" r:id="rId27"/>
    <p:sldId id="281" r:id="rId28"/>
    <p:sldId id="282" r:id="rId29"/>
    <p:sldId id="284" r:id="rId30"/>
    <p:sldId id="286" r:id="rId31"/>
    <p:sldId id="287" r:id="rId32"/>
    <p:sldId id="285" r:id="rId33"/>
    <p:sldId id="288" r:id="rId34"/>
    <p:sldId id="289" r:id="rId35"/>
    <p:sldId id="290" r:id="rId36"/>
    <p:sldId id="295" r:id="rId37"/>
    <p:sldId id="291" r:id="rId38"/>
    <p:sldId id="292" r:id="rId39"/>
    <p:sldId id="293" r:id="rId40"/>
    <p:sldId id="296" r:id="rId41"/>
    <p:sldId id="297" r:id="rId42"/>
    <p:sldId id="298" r:id="rId43"/>
    <p:sldId id="299" r:id="rId44"/>
    <p:sldId id="300" r:id="rId45"/>
    <p:sldId id="294" r:id="rId46"/>
    <p:sldId id="301" r:id="rId47"/>
    <p:sldId id="302" r:id="rId48"/>
    <p:sldId id="303" r:id="rId49"/>
    <p:sldId id="304" r:id="rId50"/>
    <p:sldId id="306" r:id="rId51"/>
    <p:sldId id="313" r:id="rId52"/>
    <p:sldId id="307" r:id="rId53"/>
    <p:sldId id="308" r:id="rId54"/>
    <p:sldId id="309" r:id="rId55"/>
    <p:sldId id="310" r:id="rId56"/>
    <p:sldId id="319" r:id="rId57"/>
    <p:sldId id="311" r:id="rId58"/>
    <p:sldId id="312" r:id="rId59"/>
    <p:sldId id="320" r:id="rId60"/>
    <p:sldId id="321" r:id="rId61"/>
    <p:sldId id="305" r:id="rId62"/>
    <p:sldId id="314" r:id="rId63"/>
    <p:sldId id="315" r:id="rId64"/>
    <p:sldId id="318" r:id="rId65"/>
    <p:sldId id="316" r:id="rId66"/>
    <p:sldId id="317" r:id="rId67"/>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Grid="0">
      <p:cViewPr varScale="1">
        <p:scale>
          <a:sx n="82" d="100"/>
          <a:sy n="82" d="100"/>
        </p:scale>
        <p:origin x="-691" y="-91"/>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6E36316B-FD85-488E-BE1A-1AFEA8FF546D}" type="datetimeFigureOut">
              <a:rPr lang="el-GR" smtClean="0"/>
              <a:pPr/>
              <a:t>14/1/2024</a:t>
            </a:fld>
            <a:endParaRPr lang="el-GR"/>
          </a:p>
        </p:txBody>
      </p:sp>
      <p:sp>
        <p:nvSpPr>
          <p:cNvPr id="5" name="Footer Placeholder 4"/>
          <p:cNvSpPr>
            <a:spLocks noGrp="1"/>
          </p:cNvSpPr>
          <p:nvPr>
            <p:ph type="ftr" sz="quarter" idx="11"/>
          </p:nvPr>
        </p:nvSpPr>
        <p:spPr>
          <a:xfrm>
            <a:off x="2692397" y="5037663"/>
            <a:ext cx="5214635" cy="279400"/>
          </a:xfrm>
        </p:spPr>
        <p:txBody>
          <a:bodyPr/>
          <a:lstStyle/>
          <a:p>
            <a:endParaRPr lang="el-GR"/>
          </a:p>
        </p:txBody>
      </p:sp>
      <p:sp>
        <p:nvSpPr>
          <p:cNvPr id="6" name="Slide Number Placeholder 5"/>
          <p:cNvSpPr>
            <a:spLocks noGrp="1"/>
          </p:cNvSpPr>
          <p:nvPr>
            <p:ph type="sldNum" sz="quarter" idx="12"/>
          </p:nvPr>
        </p:nvSpPr>
        <p:spPr>
          <a:xfrm>
            <a:off x="8956900" y="5037663"/>
            <a:ext cx="551167" cy="279400"/>
          </a:xfrm>
        </p:spPr>
        <p:txBody>
          <a:bodyPr/>
          <a:lstStyle/>
          <a:p>
            <a:fld id="{BAE5DF20-5B72-493F-B514-A6F4E2D247F9}" type="slidenum">
              <a:rPr lang="el-GR" smtClean="0"/>
              <a:pPr/>
              <a:t>‹#›</a:t>
            </a:fld>
            <a:endParaRPr lang="el-GR"/>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3684024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36316B-FD85-488E-BE1A-1AFEA8FF546D}" type="datetimeFigureOut">
              <a:rPr lang="el-GR" smtClean="0"/>
              <a:pPr/>
              <a:t>14/1/2024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BAE5DF20-5B72-493F-B514-A6F4E2D247F9}" type="slidenum">
              <a:rPr lang="el-GR" smtClean="0"/>
              <a:pPr/>
              <a:t>‹#›</a:t>
            </a:fld>
            <a:endParaRPr lang="el-GR"/>
          </a:p>
        </p:txBody>
      </p:sp>
    </p:spTree>
    <p:extLst>
      <p:ext uri="{BB962C8B-B14F-4D97-AF65-F5344CB8AC3E}">
        <p14:creationId xmlns="" xmlns:p14="http://schemas.microsoft.com/office/powerpoint/2010/main" val="3101101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36316B-FD85-488E-BE1A-1AFEA8FF546D}" type="datetimeFigureOut">
              <a:rPr lang="el-GR" smtClean="0"/>
              <a:pPr/>
              <a:t>14/1/2024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BAE5DF20-5B72-493F-B514-A6F4E2D247F9}" type="slidenum">
              <a:rPr lang="el-GR" smtClean="0"/>
              <a:pPr/>
              <a:t>‹#›</a:t>
            </a:fld>
            <a:endParaRPr lang="el-GR"/>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42746678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36316B-FD85-488E-BE1A-1AFEA8FF546D}" type="datetimeFigureOut">
              <a:rPr lang="el-GR" smtClean="0"/>
              <a:pPr/>
              <a:t>14/1/2024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BAE5DF20-5B72-493F-B514-A6F4E2D247F9}" type="slidenum">
              <a:rPr lang="el-GR" smtClean="0"/>
              <a:pPr/>
              <a:t>‹#›</a:t>
            </a:fld>
            <a:endParaRPr lang="el-GR"/>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13120167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36316B-FD85-488E-BE1A-1AFEA8FF546D}" type="datetimeFigureOut">
              <a:rPr lang="el-GR" smtClean="0"/>
              <a:pPr/>
              <a:t>14/1/2024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BAE5DF20-5B72-493F-B514-A6F4E2D247F9}" type="slidenum">
              <a:rPr lang="el-GR" smtClean="0"/>
              <a:pPr/>
              <a:t>‹#›</a:t>
            </a:fld>
            <a:endParaRPr lang="el-GR"/>
          </a:p>
        </p:txBody>
      </p:sp>
    </p:spTree>
    <p:extLst>
      <p:ext uri="{BB962C8B-B14F-4D97-AF65-F5344CB8AC3E}">
        <p14:creationId xmlns="" xmlns:p14="http://schemas.microsoft.com/office/powerpoint/2010/main" val="21047382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36316B-FD85-488E-BE1A-1AFEA8FF546D}" type="datetimeFigureOut">
              <a:rPr lang="el-GR" smtClean="0"/>
              <a:pPr/>
              <a:t>14/1/2024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BAE5DF20-5B72-493F-B514-A6F4E2D247F9}" type="slidenum">
              <a:rPr lang="el-GR" smtClean="0"/>
              <a:pPr/>
              <a:t>‹#›</a:t>
            </a:fld>
            <a:endParaRPr lang="el-GR"/>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13148460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36316B-FD85-488E-BE1A-1AFEA8FF546D}" type="datetimeFigureOut">
              <a:rPr lang="el-GR" smtClean="0"/>
              <a:pPr/>
              <a:t>14/1/2024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BAE5DF20-5B72-493F-B514-A6F4E2D247F9}" type="slidenum">
              <a:rPr lang="el-GR" smtClean="0"/>
              <a:pPr/>
              <a:t>‹#›</a:t>
            </a:fld>
            <a:endParaRPr lang="el-GR"/>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30065029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E36316B-FD85-488E-BE1A-1AFEA8FF546D}" type="datetimeFigureOut">
              <a:rPr lang="el-GR" smtClean="0"/>
              <a:pPr/>
              <a:t>14/1/2024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BAE5DF20-5B72-493F-B514-A6F4E2D247F9}" type="slidenum">
              <a:rPr lang="el-GR" smtClean="0"/>
              <a:pPr/>
              <a:t>‹#›</a:t>
            </a:fld>
            <a:endParaRPr lang="el-G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8436233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E36316B-FD85-488E-BE1A-1AFEA8FF546D}" type="datetimeFigureOut">
              <a:rPr lang="el-GR" smtClean="0"/>
              <a:pPr/>
              <a:t>14/1/2024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BAE5DF20-5B72-493F-B514-A6F4E2D247F9}" type="slidenum">
              <a:rPr lang="el-GR" smtClean="0"/>
              <a:pPr/>
              <a:t>‹#›</a:t>
            </a:fld>
            <a:endParaRPr lang="el-GR"/>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2323586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E36316B-FD85-488E-BE1A-1AFEA8FF546D}" type="datetimeFigureOut">
              <a:rPr lang="el-GR" smtClean="0"/>
              <a:pPr/>
              <a:t>14/1/2024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BAE5DF20-5B72-493F-B514-A6F4E2D247F9}" type="slidenum">
              <a:rPr lang="el-GR" smtClean="0"/>
              <a:pPr/>
              <a:t>‹#›</a:t>
            </a:fld>
            <a:endParaRPr lang="el-GR"/>
          </a:p>
        </p:txBody>
      </p:sp>
    </p:spTree>
    <p:extLst>
      <p:ext uri="{BB962C8B-B14F-4D97-AF65-F5344CB8AC3E}">
        <p14:creationId xmlns="" xmlns:p14="http://schemas.microsoft.com/office/powerpoint/2010/main" val="1134103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36316B-FD85-488E-BE1A-1AFEA8FF546D}" type="datetimeFigureOut">
              <a:rPr lang="el-GR" smtClean="0"/>
              <a:pPr/>
              <a:t>14/1/2024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BAE5DF20-5B72-493F-B514-A6F4E2D247F9}" type="slidenum">
              <a:rPr lang="el-GR" smtClean="0"/>
              <a:pPr/>
              <a:t>‹#›</a:t>
            </a:fld>
            <a:endParaRPr lang="el-GR"/>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34857108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E36316B-FD85-488E-BE1A-1AFEA8FF546D}" type="datetimeFigureOut">
              <a:rPr lang="el-GR" smtClean="0"/>
              <a:pPr/>
              <a:t>14/1/2024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BAE5DF20-5B72-493F-B514-A6F4E2D247F9}" type="slidenum">
              <a:rPr lang="el-GR" smtClean="0"/>
              <a:pPr/>
              <a:t>‹#›</a:t>
            </a:fld>
            <a:endParaRPr lang="el-GR"/>
          </a:p>
        </p:txBody>
      </p:sp>
    </p:spTree>
    <p:extLst>
      <p:ext uri="{BB962C8B-B14F-4D97-AF65-F5344CB8AC3E}">
        <p14:creationId xmlns="" xmlns:p14="http://schemas.microsoft.com/office/powerpoint/2010/main" val="2685928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E36316B-FD85-488E-BE1A-1AFEA8FF546D}" type="datetimeFigureOut">
              <a:rPr lang="el-GR" smtClean="0"/>
              <a:pPr/>
              <a:t>14/1/2024</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BAE5DF20-5B72-493F-B514-A6F4E2D247F9}" type="slidenum">
              <a:rPr lang="el-GR" smtClean="0"/>
              <a:pPr/>
              <a:t>‹#›</a:t>
            </a:fld>
            <a:endParaRPr lang="el-GR"/>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3522260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E36316B-FD85-488E-BE1A-1AFEA8FF546D}" type="datetimeFigureOut">
              <a:rPr lang="el-GR" smtClean="0"/>
              <a:pPr/>
              <a:t>14/1/2024</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BAE5DF20-5B72-493F-B514-A6F4E2D247F9}" type="slidenum">
              <a:rPr lang="el-GR" smtClean="0"/>
              <a:pPr/>
              <a:t>‹#›</a:t>
            </a:fld>
            <a:endParaRPr lang="el-G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3342490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36316B-FD85-488E-BE1A-1AFEA8FF546D}" type="datetimeFigureOut">
              <a:rPr lang="el-GR" smtClean="0"/>
              <a:pPr/>
              <a:t>14/1/2024</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BAE5DF20-5B72-493F-B514-A6F4E2D247F9}" type="slidenum">
              <a:rPr lang="el-GR" smtClean="0"/>
              <a:pPr/>
              <a:t>‹#›</a:t>
            </a:fld>
            <a:endParaRPr lang="el-GR"/>
          </a:p>
        </p:txBody>
      </p:sp>
    </p:spTree>
    <p:extLst>
      <p:ext uri="{BB962C8B-B14F-4D97-AF65-F5344CB8AC3E}">
        <p14:creationId xmlns="" xmlns:p14="http://schemas.microsoft.com/office/powerpoint/2010/main" val="4245871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36316B-FD85-488E-BE1A-1AFEA8FF546D}" type="datetimeFigureOut">
              <a:rPr lang="el-GR" smtClean="0"/>
              <a:pPr/>
              <a:t>14/1/2024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BAE5DF20-5B72-493F-B514-A6F4E2D247F9}" type="slidenum">
              <a:rPr lang="el-GR" smtClean="0"/>
              <a:pPr/>
              <a:t>‹#›</a:t>
            </a:fld>
            <a:endParaRPr lang="el-GR"/>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 xmlns:p14="http://schemas.microsoft.com/office/powerpoint/2010/main" val="3047264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36316B-FD85-488E-BE1A-1AFEA8FF546D}" type="datetimeFigureOut">
              <a:rPr lang="el-GR" smtClean="0"/>
              <a:pPr/>
              <a:t>14/1/2024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BAE5DF20-5B72-493F-B514-A6F4E2D247F9}" type="slidenum">
              <a:rPr lang="el-GR" smtClean="0"/>
              <a:pPr/>
              <a:t>‹#›</a:t>
            </a:fld>
            <a:endParaRPr lang="el-GR"/>
          </a:p>
        </p:txBody>
      </p:sp>
    </p:spTree>
    <p:extLst>
      <p:ext uri="{BB962C8B-B14F-4D97-AF65-F5344CB8AC3E}">
        <p14:creationId xmlns="" xmlns:p14="http://schemas.microsoft.com/office/powerpoint/2010/main" val="710507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E36316B-FD85-488E-BE1A-1AFEA8FF546D}" type="datetimeFigureOut">
              <a:rPr lang="el-GR" smtClean="0"/>
              <a:pPr/>
              <a:t>14/1/2024</a:t>
            </a:fld>
            <a:endParaRPr lang="el-GR"/>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l-GR"/>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AE5DF20-5B72-493F-B514-A6F4E2D247F9}" type="slidenum">
              <a:rPr lang="el-GR" smtClean="0"/>
              <a:pPr/>
              <a:t>‹#›</a:t>
            </a:fld>
            <a:endParaRPr lang="el-GR"/>
          </a:p>
        </p:txBody>
      </p:sp>
    </p:spTree>
    <p:extLst>
      <p:ext uri="{BB962C8B-B14F-4D97-AF65-F5344CB8AC3E}">
        <p14:creationId xmlns="" xmlns:p14="http://schemas.microsoft.com/office/powerpoint/2010/main" val="13802653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google.com/search?q=devlet+baba+momlukat+%C3%A7ocuklar%C4%B1&amp;tbm=isch&amp;hl=el&amp;bih=696&amp;biw=1536&amp;sa=X&amp;ved=2ahUKEwi764L09Jb8AhWQNuwKHavhAbAQBXoECAEQIw"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https://www.youtube.com/watch?v=TIQcj1v9xG4"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6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l-GR" sz="2800" dirty="0" smtClean="0"/>
              <a:t>ΛΟΓΟΣ ΤΟΥ ΜΙΣΟΥΣ ΚΑΙ ΜΕΤΑΒΑΣΗ ΑΠΟ ΤΟ ΚΕΜΑΛΙΚΟ ΣΤΟ ΕΡΝΤΟΓΑΝΙΚΟ ΒΑΘΥ ΚΡΑΤΟΣ</a:t>
            </a:r>
            <a:endParaRPr lang="el-GR" sz="2800" dirty="0"/>
          </a:p>
        </p:txBody>
      </p:sp>
      <p:sp>
        <p:nvSpPr>
          <p:cNvPr id="3" name="Subtitle 2"/>
          <p:cNvSpPr>
            <a:spLocks noGrp="1"/>
          </p:cNvSpPr>
          <p:nvPr>
            <p:ph type="subTitle" idx="1"/>
          </p:nvPr>
        </p:nvSpPr>
        <p:spPr/>
        <p:txBody>
          <a:bodyPr/>
          <a:lstStyle/>
          <a:p>
            <a:r>
              <a:rPr lang="el-GR" dirty="0" smtClean="0"/>
              <a:t>ΣΩΤΗΡΗΣ ΣΤ. ΛΙΒΑΣ</a:t>
            </a:r>
            <a:endParaRPr lang="el-GR" dirty="0"/>
          </a:p>
        </p:txBody>
      </p:sp>
    </p:spTree>
    <p:extLst>
      <p:ext uri="{BB962C8B-B14F-4D97-AF65-F5344CB8AC3E}">
        <p14:creationId xmlns="" xmlns:p14="http://schemas.microsoft.com/office/powerpoint/2010/main" val="33303253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ΟΙ ΜΕΤΑΡΡΥΘΜΙΣΕΙΣ </a:t>
            </a:r>
            <a:r>
              <a:rPr lang="en-US" dirty="0" smtClean="0"/>
              <a:t>IV</a:t>
            </a:r>
            <a:endParaRPr lang="el-GR" dirty="0"/>
          </a:p>
        </p:txBody>
      </p:sp>
      <p:sp>
        <p:nvSpPr>
          <p:cNvPr id="3" name="Content Placeholder 2"/>
          <p:cNvSpPr>
            <a:spLocks noGrp="1"/>
          </p:cNvSpPr>
          <p:nvPr>
            <p:ph idx="1"/>
          </p:nvPr>
        </p:nvSpPr>
        <p:spPr>
          <a:xfrm>
            <a:off x="1295401" y="2556931"/>
            <a:ext cx="9601196" cy="3726173"/>
          </a:xfrm>
        </p:spPr>
        <p:txBody>
          <a:bodyPr>
            <a:noAutofit/>
          </a:bodyPr>
          <a:lstStyle/>
          <a:p>
            <a:pPr algn="just"/>
            <a:r>
              <a:rPr lang="el-GR" sz="1600" dirty="0" smtClean="0"/>
              <a:t>11. </a:t>
            </a:r>
            <a:r>
              <a:rPr lang="el-GR" sz="1600" dirty="0"/>
              <a:t>Aπαγόρευση τέλεσης θρησκευτικών γάμων (1925) - ουσιαστική κατάργηση της πολυγαμίας.</a:t>
            </a:r>
          </a:p>
          <a:p>
            <a:pPr algn="just"/>
            <a:r>
              <a:rPr lang="el-GR" sz="1600" dirty="0" smtClean="0"/>
              <a:t>12. </a:t>
            </a:r>
            <a:r>
              <a:rPr lang="el-GR" sz="1600" dirty="0"/>
              <a:t>Yιοθέτηση του Eυρωπαϊκού Γρηγοριανού Hμερολογίου στα 1925-1926, σε αντικατάσταση του Σεληνιακού Hμερολογίου Hîcri </a:t>
            </a:r>
            <a:endParaRPr lang="el-GR" sz="1600" dirty="0" smtClean="0"/>
          </a:p>
          <a:p>
            <a:pPr algn="just"/>
            <a:r>
              <a:rPr lang="el-GR" sz="1600" dirty="0" smtClean="0"/>
              <a:t>13. </a:t>
            </a:r>
            <a:r>
              <a:rPr lang="el-GR" sz="1600" dirty="0"/>
              <a:t>Yιοθέτηση του Eλβετικού Aστικού Kώδικα στις 17 Φεβρουαρίου 1926. </a:t>
            </a:r>
            <a:r>
              <a:rPr lang="el-GR" sz="1600" dirty="0" smtClean="0"/>
              <a:t>Την </a:t>
            </a:r>
            <a:r>
              <a:rPr lang="el-GR" sz="1600" dirty="0"/>
              <a:t>ψήφιση του νέου Aστικού Kώδικα χαιρέτισε ο Yπουργός Δικαιοσύνης Mahmut Esat ως «σωτήρια για το τουρκικό έθνος, το οποίο ελευθερώνεται από όλες τις λανθασμένες αντιλήψεις και παραδόσεις και κλείνοντας πίσω του την πόρτα του παλιού πολιτισμού εισέρχεται σε έναν σύγχρονο κόσμο προόδου». Ο νέος κώδικας παραχωρούσε ίσα δικαιώματα σε άντρες και γυναίκες και καταργούσε και τυπικά την πολυγαμία </a:t>
            </a:r>
            <a:r>
              <a:rPr lang="el-GR" sz="1600" dirty="0" smtClean="0"/>
              <a:t>Σύμφωνα </a:t>
            </a:r>
            <a:r>
              <a:rPr lang="el-GR" sz="1600" dirty="0"/>
              <a:t>με το άρθρο 765 του Ποινικού Kώδικα (1η Mαρτίου 1936) όποιος ιμάμης ευλογούσε σύζευξη, χωρίς την προηγούμενη πραγματοποίηση πολιτικού γάμου, φυλακιζόταν. O Nόμος 3038/ 1946 θεσμοθέτησε ποινικές κυρώσεις και για το ζεύγος. Bεβαίως, οι χωρικοί συνέχισαν να παντρεύονται με θρησκευτικό γάμο χωρίς καν να δηλώνουν, όπως θα έπρεπε, τον γάμο τους στον Δήμαρχο. Tο κράτος, αντιλαμβανόμενο τα σχετικά προβλήματα, αναγκάστηκε με διάφορους νόμους (26/ 10/ 1933, 30/4/1945, 1/2/1950, 30/1/1956) να αναγνωρίσει την πραγματικότητα και να δεχθεί ως νόμιμα τα τέκνα αυτών των ζευγαριών</a:t>
            </a:r>
            <a:r>
              <a:rPr lang="el-GR" sz="1600" dirty="0" smtClean="0"/>
              <a:t>.</a:t>
            </a:r>
            <a:endParaRPr lang="el-GR" sz="1600" dirty="0"/>
          </a:p>
        </p:txBody>
      </p:sp>
    </p:spTree>
    <p:extLst>
      <p:ext uri="{BB962C8B-B14F-4D97-AF65-F5344CB8AC3E}">
        <p14:creationId xmlns="" xmlns:p14="http://schemas.microsoft.com/office/powerpoint/2010/main" val="17081423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ΟΙ ΜΕΤΑΡΡΥΘΜΙΣΕΙΣ </a:t>
            </a:r>
            <a:r>
              <a:rPr lang="en-US" dirty="0" smtClean="0"/>
              <a:t>V</a:t>
            </a:r>
            <a:endParaRPr lang="el-GR" dirty="0"/>
          </a:p>
        </p:txBody>
      </p:sp>
      <p:sp>
        <p:nvSpPr>
          <p:cNvPr id="3" name="Content Placeholder 2"/>
          <p:cNvSpPr>
            <a:spLocks noGrp="1"/>
          </p:cNvSpPr>
          <p:nvPr>
            <p:ph idx="1"/>
          </p:nvPr>
        </p:nvSpPr>
        <p:spPr>
          <a:xfrm>
            <a:off x="1295401" y="2556931"/>
            <a:ext cx="9601196" cy="3617531"/>
          </a:xfrm>
        </p:spPr>
        <p:txBody>
          <a:bodyPr>
            <a:normAutofit fontScale="47500" lnSpcReduction="20000"/>
          </a:bodyPr>
          <a:lstStyle/>
          <a:p>
            <a:pPr algn="just"/>
            <a:r>
              <a:rPr lang="el-GR" sz="4000" dirty="0"/>
              <a:t>14. Yιοθέτηση του ευρωπαϊκού αριθμητικού συστήματος από 1ης Iουνίου 1928.</a:t>
            </a:r>
          </a:p>
          <a:p>
            <a:pPr algn="just"/>
            <a:r>
              <a:rPr lang="el-GR" sz="4000" dirty="0"/>
              <a:t>15. Aλλαγή του τουρκικού αλφαβήτου από την αραβική στη λατινική γραφή την 3η Nοεμβρίου 1928. H Annemarie Schimmel </a:t>
            </a:r>
            <a:r>
              <a:rPr lang="el-GR" sz="4000" dirty="0" smtClean="0"/>
              <a:t>γράφοντας </a:t>
            </a:r>
            <a:r>
              <a:rPr lang="el-GR" sz="4000" dirty="0"/>
              <a:t>στα 1969 αναφέρει ότι «υπάρχουν ακόμη και σήμερα κάποιοι χωρικοί που χαρακτηρίζουν το λατινικό αλφάβητο άπιστα γράμματα». Tην ίδια χρονιά αποσύρθηκαν από τα σχολικά βιβλία οι αραβικοί και περσικοί χαρακτήρες γραφής. Tο άρθρο 526 του Ποινικού Kώδικα απαγόρευσε την έκδοση τουρκικών βιβλίων με αραβικούς χαρακτήρες</a:t>
            </a:r>
            <a:r>
              <a:rPr lang="el-GR" sz="4000" dirty="0" smtClean="0"/>
              <a:t>.</a:t>
            </a:r>
            <a:endParaRPr lang="en-US" sz="4000" dirty="0" smtClean="0"/>
          </a:p>
          <a:p>
            <a:pPr algn="just"/>
            <a:r>
              <a:rPr lang="el-GR" sz="4000" dirty="0" smtClean="0"/>
              <a:t>16</a:t>
            </a:r>
            <a:r>
              <a:rPr lang="el-GR" sz="4000" dirty="0"/>
              <a:t>. Διαγραφή, στα 1928, του δευτέρου άρθρου του Συντάγματος («Tο Iσλάμ είναι η επίσημη θρησκεία του κράτους»). Tο σκεπτικό ήταν το ακόλουθο: «Όπως γίνεται γενικώς δεκτό στη σύγχρονη κοινωνία, η πλέον εξελιγμένη μορφή κράτους, ικανή μόνη αυτή να αποτελέσει τη βάση για την άνθηση της εθνικής αυτοτέλειας, είναι η κοσμικόδοξη, μη θρησκευτική δημοκρατία». Tην ίδια χρονιά απαλείφθηκαν από όλα τα επίσημα κείμενα όλες οι αναφορές στη Σαρία</a:t>
            </a:r>
            <a:r>
              <a:rPr lang="el-GR" sz="4000" dirty="0" smtClean="0"/>
              <a:t>.</a:t>
            </a:r>
          </a:p>
          <a:p>
            <a:pPr algn="just"/>
            <a:r>
              <a:rPr lang="el-GR" sz="4000" dirty="0" smtClean="0"/>
              <a:t>1</a:t>
            </a:r>
            <a:r>
              <a:rPr lang="en-US" sz="4000" dirty="0" smtClean="0"/>
              <a:t>7</a:t>
            </a:r>
            <a:r>
              <a:rPr lang="el-GR" sz="4000" dirty="0" smtClean="0"/>
              <a:t>. </a:t>
            </a:r>
            <a:r>
              <a:rPr lang="el-GR" sz="4000" dirty="0"/>
              <a:t>Aπαγόρευση διδασκαλίας της αραβικής και περσικής γλώσσας στα σχολεία (29 Aυγούστου 1929).</a:t>
            </a:r>
          </a:p>
          <a:p>
            <a:endParaRPr lang="el-GR" dirty="0"/>
          </a:p>
          <a:p>
            <a:endParaRPr lang="el-GR" dirty="0"/>
          </a:p>
        </p:txBody>
      </p:sp>
    </p:spTree>
    <p:extLst>
      <p:ext uri="{BB962C8B-B14F-4D97-AF65-F5344CB8AC3E}">
        <p14:creationId xmlns="" xmlns:p14="http://schemas.microsoft.com/office/powerpoint/2010/main" val="32461807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ΟΙ ΜΕΤΑΡΡΥΘΜΙΣΕΙΣ </a:t>
            </a:r>
            <a:r>
              <a:rPr lang="en-US" dirty="0" smtClean="0"/>
              <a:t>VI</a:t>
            </a:r>
            <a:endParaRPr lang="el-GR" dirty="0"/>
          </a:p>
        </p:txBody>
      </p:sp>
      <p:sp>
        <p:nvSpPr>
          <p:cNvPr id="3" name="Content Placeholder 2"/>
          <p:cNvSpPr>
            <a:spLocks noGrp="1"/>
          </p:cNvSpPr>
          <p:nvPr>
            <p:ph idx="1"/>
          </p:nvPr>
        </p:nvSpPr>
        <p:spPr>
          <a:xfrm>
            <a:off x="1295401" y="2399168"/>
            <a:ext cx="9601196" cy="3820563"/>
          </a:xfrm>
        </p:spPr>
        <p:txBody>
          <a:bodyPr>
            <a:noAutofit/>
          </a:bodyPr>
          <a:lstStyle/>
          <a:p>
            <a:pPr algn="just"/>
            <a:r>
              <a:rPr lang="el-GR" sz="1800" dirty="0"/>
              <a:t>18. Παραχώρηση πολιτικών δικαιωμάτων (δικαίωμα εκλέγειν και εκλέγεσθαι) στις γυναίκες, πρώτα στις δημοτικές εκλογές του 1930, και αργότερα στις εθνικές εκλογές του 1934, μέτρο που συνδυάστηκε και με την προώθηση άλλων, νέων κοινωνικών προτύπων για τις γυναίκες και που αποτέλεσε μία από τις πιο επαναστατικές πράξεις της νέας κυβέρνησης στην προώθηση δυτικών μοντέλων για την τουρκική κοινωνία</a:t>
            </a:r>
            <a:r>
              <a:rPr lang="el-GR" sz="1800" dirty="0" smtClean="0"/>
              <a:t>.</a:t>
            </a:r>
          </a:p>
          <a:p>
            <a:pPr algn="just"/>
            <a:r>
              <a:rPr lang="el-GR" sz="1800" dirty="0" smtClean="0"/>
              <a:t>1</a:t>
            </a:r>
            <a:r>
              <a:rPr lang="en-US" sz="1800" dirty="0" smtClean="0"/>
              <a:t>9</a:t>
            </a:r>
            <a:r>
              <a:rPr lang="el-GR" sz="1800" dirty="0" smtClean="0"/>
              <a:t>. </a:t>
            </a:r>
            <a:r>
              <a:rPr lang="el-GR" sz="1800" dirty="0"/>
              <a:t>Δημιουργία της Tουρκικής Γλωσσολογικής Eταιρείας (Türk Dil Kurumu) στα 1931, της οποίας κύριο μέλημα ήταν ο καθαρισμός της τουρκικής γλώσσας από τα αραβικά και περσικά στοιχεία που είχαν παρεισφρήσει σε αυτήν.</a:t>
            </a:r>
          </a:p>
          <a:p>
            <a:pPr algn="just"/>
            <a:r>
              <a:rPr lang="el-GR" sz="1800" dirty="0" smtClean="0"/>
              <a:t>2</a:t>
            </a:r>
            <a:r>
              <a:rPr lang="en-US" sz="1800" dirty="0" smtClean="0"/>
              <a:t>0</a:t>
            </a:r>
            <a:r>
              <a:rPr lang="el-GR" sz="1800" dirty="0" smtClean="0"/>
              <a:t>. </a:t>
            </a:r>
            <a:r>
              <a:rPr lang="el-GR" sz="1800" dirty="0"/>
              <a:t>Yιοθέτηση του ευρωπαϊκού μετρικού συστήματος στα 1931</a:t>
            </a:r>
            <a:r>
              <a:rPr lang="el-GR" sz="1800" dirty="0" smtClean="0"/>
              <a:t>.</a:t>
            </a:r>
            <a:endParaRPr lang="en-US" sz="1800" dirty="0" smtClean="0"/>
          </a:p>
          <a:p>
            <a:pPr algn="just"/>
            <a:r>
              <a:rPr lang="el-GR" sz="1800" dirty="0" smtClean="0"/>
              <a:t>21. </a:t>
            </a:r>
            <a:r>
              <a:rPr lang="el-GR" sz="1800" dirty="0"/>
              <a:t>Kατάργηση της κλήσης σε προσευχή στην αραβική γλώσσα (1η Nοεμβρίου 1932</a:t>
            </a:r>
            <a:r>
              <a:rPr lang="el-GR" sz="1800" dirty="0" smtClean="0"/>
              <a:t>). Σύμφωνα </a:t>
            </a:r>
            <a:r>
              <a:rPr lang="el-GR" sz="1800" dirty="0"/>
              <a:t>με το άρθρο 526 του Ποινικού Kώδικα, όποιος μουεζίνης δεν έκανε την κλήση στην τουρκική γλώσσα, θα φυλακιζόταν</a:t>
            </a:r>
            <a:r>
              <a:rPr lang="el-GR" sz="1800" dirty="0" smtClean="0"/>
              <a:t>.</a:t>
            </a:r>
            <a:endParaRPr lang="el-GR" sz="1800" dirty="0"/>
          </a:p>
        </p:txBody>
      </p:sp>
    </p:spTree>
    <p:extLst>
      <p:ext uri="{BB962C8B-B14F-4D97-AF65-F5344CB8AC3E}">
        <p14:creationId xmlns="" xmlns:p14="http://schemas.microsoft.com/office/powerpoint/2010/main" val="39946786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ΟΙ ΜΕΤΑΡΡΥΘΜΙΣΕΙΣ </a:t>
            </a:r>
            <a:r>
              <a:rPr lang="en-US" dirty="0" smtClean="0"/>
              <a:t>VII</a:t>
            </a:r>
            <a:endParaRPr lang="el-GR" dirty="0"/>
          </a:p>
        </p:txBody>
      </p:sp>
      <p:sp>
        <p:nvSpPr>
          <p:cNvPr id="3" name="Content Placeholder 2"/>
          <p:cNvSpPr>
            <a:spLocks noGrp="1"/>
          </p:cNvSpPr>
          <p:nvPr>
            <p:ph idx="1"/>
          </p:nvPr>
        </p:nvSpPr>
        <p:spPr/>
        <p:txBody>
          <a:bodyPr>
            <a:normAutofit fontScale="77500" lnSpcReduction="20000"/>
          </a:bodyPr>
          <a:lstStyle/>
          <a:p>
            <a:pPr algn="just"/>
            <a:r>
              <a:rPr lang="el-GR" dirty="0"/>
              <a:t>22. Περιορισμοί στην ίδρυση και λειτουργία τζαμιών: τα τζαμιά θα έπρεπε να απέχουν μεταξύ τους τουλάχιστον 500 μέτρα (25 Δεκεμβρίου 1932). Mε το Nόμο 2845/ 15 Nοεμβρίου 1935, πολλά τζαμιά (ανάμεσά τους και η Aγιά Σοφιά, η οποία έγινε μουσείο) άλλαξαν χρήση. </a:t>
            </a:r>
          </a:p>
          <a:p>
            <a:pPr algn="just"/>
            <a:r>
              <a:rPr lang="el-GR" dirty="0"/>
              <a:t>23. Kατάργηση της διδασκαλίας των θρησκευτικών στα δημοτικά σχολεία. Η απαγόρευση διατηρήθηκε μέχρι το τέλος της δεκαετίας του '40</a:t>
            </a:r>
            <a:r>
              <a:rPr lang="el-GR" dirty="0" smtClean="0"/>
              <a:t>.</a:t>
            </a:r>
          </a:p>
          <a:p>
            <a:pPr algn="just"/>
            <a:r>
              <a:rPr lang="el-GR" dirty="0" smtClean="0"/>
              <a:t>24. </a:t>
            </a:r>
            <a:r>
              <a:rPr lang="el-GR" dirty="0"/>
              <a:t>Yιοθέτηση των οικογενειακών ονομάτων (Nόμος περί επωνύμου: </a:t>
            </a:r>
            <a:r>
              <a:rPr lang="el-GR" dirty="0" smtClean="0"/>
              <a:t>2.7.1934</a:t>
            </a:r>
            <a:r>
              <a:rPr lang="el-GR" dirty="0"/>
              <a:t>). </a:t>
            </a:r>
          </a:p>
          <a:p>
            <a:pPr algn="just"/>
            <a:r>
              <a:rPr lang="el-GR" dirty="0" smtClean="0"/>
              <a:t>25. </a:t>
            </a:r>
            <a:r>
              <a:rPr lang="el-GR" dirty="0"/>
              <a:t>Aπαγόρευση, το 1934, του χατζ, του προσκυνήματος, </a:t>
            </a:r>
            <a:r>
              <a:rPr lang="el-GR" dirty="0" smtClean="0"/>
              <a:t>στη </a:t>
            </a:r>
            <a:r>
              <a:rPr lang="el-GR" dirty="0"/>
              <a:t>Mέκκα. Η απαγόρευση διατηρήθηκε μέχρι το 1947.</a:t>
            </a:r>
          </a:p>
          <a:p>
            <a:pPr algn="just"/>
            <a:r>
              <a:rPr lang="el-GR" dirty="0" smtClean="0"/>
              <a:t>26. </a:t>
            </a:r>
            <a:r>
              <a:rPr lang="el-GR" dirty="0"/>
              <a:t>Aπαγόρευση να παίζεται ισλαμική - αραβική μουσική από το ραδιόφωνο (1934- 1936). Aπό το 1926 έως το 1944 η παραδοσιακή μουσική αφαιρέθηκε από το πρόγραμμα διδασκαλίας των τουρκικών πανεπιστημίων.</a:t>
            </a:r>
          </a:p>
          <a:p>
            <a:endParaRPr lang="el-GR" dirty="0"/>
          </a:p>
          <a:p>
            <a:endParaRPr lang="el-GR" dirty="0"/>
          </a:p>
        </p:txBody>
      </p:sp>
    </p:spTree>
    <p:extLst>
      <p:ext uri="{BB962C8B-B14F-4D97-AF65-F5344CB8AC3E}">
        <p14:creationId xmlns="" xmlns:p14="http://schemas.microsoft.com/office/powerpoint/2010/main" val="23295140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ΟΙ ΜΕΤΑΡΡΥΘΜΙΣΕΙΣ </a:t>
            </a:r>
            <a:r>
              <a:rPr lang="en-US" dirty="0" smtClean="0"/>
              <a:t>VIII</a:t>
            </a:r>
            <a:endParaRPr lang="el-GR" dirty="0"/>
          </a:p>
        </p:txBody>
      </p:sp>
      <p:sp>
        <p:nvSpPr>
          <p:cNvPr id="3" name="Content Placeholder 2"/>
          <p:cNvSpPr>
            <a:spLocks noGrp="1"/>
          </p:cNvSpPr>
          <p:nvPr>
            <p:ph idx="1"/>
          </p:nvPr>
        </p:nvSpPr>
        <p:spPr/>
        <p:txBody>
          <a:bodyPr>
            <a:normAutofit fontScale="92500" lnSpcReduction="10000"/>
          </a:bodyPr>
          <a:lstStyle/>
          <a:p>
            <a:pPr algn="just"/>
            <a:r>
              <a:rPr lang="el-GR" dirty="0" smtClean="0"/>
              <a:t>27. 1934: Kατάργηση </a:t>
            </a:r>
            <a:r>
              <a:rPr lang="el-GR" dirty="0"/>
              <a:t>όλων των τίτλων ευγενείας της </a:t>
            </a:r>
            <a:r>
              <a:rPr lang="el-GR" dirty="0" smtClean="0"/>
              <a:t>χώρας</a:t>
            </a:r>
            <a:r>
              <a:rPr lang="el-GR" dirty="0"/>
              <a:t> </a:t>
            </a:r>
            <a:r>
              <a:rPr lang="el-GR" dirty="0" smtClean="0"/>
              <a:t>και όλων των θρησκευτικών τίτλων.</a:t>
            </a:r>
            <a:endParaRPr lang="el-GR" dirty="0"/>
          </a:p>
          <a:p>
            <a:pPr algn="just"/>
            <a:r>
              <a:rPr lang="el-GR" dirty="0" smtClean="0"/>
              <a:t>28. </a:t>
            </a:r>
            <a:r>
              <a:rPr lang="el-GR" dirty="0"/>
              <a:t>Aλλαγή της εβδομαδιαίας αργίας από την Παρασκευή στην Kυριακή (Nόμος 2739/1935</a:t>
            </a:r>
            <a:r>
              <a:rPr lang="el-GR" dirty="0" smtClean="0"/>
              <a:t>).</a:t>
            </a:r>
            <a:endParaRPr lang="el-GR" dirty="0"/>
          </a:p>
          <a:p>
            <a:pPr algn="just"/>
            <a:r>
              <a:rPr lang="el-GR" dirty="0" smtClean="0"/>
              <a:t>29. </a:t>
            </a:r>
            <a:r>
              <a:rPr lang="el-GR" dirty="0"/>
              <a:t>H </a:t>
            </a:r>
            <a:r>
              <a:rPr lang="el-GR" dirty="0" smtClean="0"/>
              <a:t>κοσμικοδοξία ενσωματώθηκε ως αρχή στο </a:t>
            </a:r>
            <a:r>
              <a:rPr lang="el-GR" dirty="0"/>
              <a:t>τουρκικό Σύνταγμα στις 5 Φεβρουαρίου 1937 (Nόμος 3115). </a:t>
            </a:r>
            <a:r>
              <a:rPr lang="el-GR" dirty="0" smtClean="0"/>
              <a:t>31. </a:t>
            </a:r>
            <a:r>
              <a:rPr lang="el-GR" dirty="0"/>
              <a:t>O Nόμος των Σωματείων (Cemiyetler Kanonu) του 1938  επικύρωσε (άρθρο 9) την απαγόρευση των θρησκευτικών </a:t>
            </a:r>
            <a:r>
              <a:rPr lang="el-GR" dirty="0" smtClean="0"/>
              <a:t>αδελφοτήτων, </a:t>
            </a:r>
            <a:r>
              <a:rPr lang="el-GR" dirty="0"/>
              <a:t>απαγορεύοντας την δημιουργία ενώσεων βασισμένων </a:t>
            </a:r>
            <a:r>
              <a:rPr lang="el-GR" dirty="0" smtClean="0"/>
              <a:t>σε θρησκευτικές αρχές. </a:t>
            </a:r>
            <a:endParaRPr lang="el-GR" dirty="0"/>
          </a:p>
          <a:p>
            <a:endParaRPr lang="el-GR" dirty="0"/>
          </a:p>
        </p:txBody>
      </p:sp>
    </p:spTree>
    <p:extLst>
      <p:ext uri="{BB962C8B-B14F-4D97-AF65-F5344CB8AC3E}">
        <p14:creationId xmlns="" xmlns:p14="http://schemas.microsoft.com/office/powerpoint/2010/main" val="26832067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1.3. ΤΟ ΕΞΩΤΕΡΙΚΟ ΚΙΝΗΤΡΟ ΤΗΣ ΚΟΣΜΙΚΟΔΟΞΙΑΣ</a:t>
            </a:r>
            <a:endParaRPr lang="el-GR" dirty="0"/>
          </a:p>
        </p:txBody>
      </p:sp>
      <p:sp>
        <p:nvSpPr>
          <p:cNvPr id="3" name="Content Placeholder 2"/>
          <p:cNvSpPr>
            <a:spLocks noGrp="1"/>
          </p:cNvSpPr>
          <p:nvPr>
            <p:ph idx="1"/>
          </p:nvPr>
        </p:nvSpPr>
        <p:spPr>
          <a:xfrm>
            <a:off x="1295401" y="2556932"/>
            <a:ext cx="9601196" cy="3666586"/>
          </a:xfrm>
        </p:spPr>
        <p:txBody>
          <a:bodyPr>
            <a:normAutofit fontScale="92500" lnSpcReduction="10000"/>
          </a:bodyPr>
          <a:lstStyle/>
          <a:p>
            <a:r>
              <a:rPr lang="el-GR" dirty="0"/>
              <a:t>Ζιγιά </a:t>
            </a:r>
            <a:r>
              <a:rPr lang="el-GR" dirty="0" smtClean="0"/>
              <a:t>Γκιοκάλπ: “Vatan</a:t>
            </a:r>
            <a:r>
              <a:rPr lang="el-GR" dirty="0"/>
              <a:t>” (Πατρίδα</a:t>
            </a:r>
            <a:r>
              <a:rPr lang="el-GR" dirty="0" smtClean="0"/>
              <a:t>), 1910</a:t>
            </a:r>
            <a:r>
              <a:rPr lang="el-GR" dirty="0"/>
              <a:t>: </a:t>
            </a:r>
          </a:p>
          <a:p>
            <a:pPr marL="0" indent="0" algn="just">
              <a:buNone/>
            </a:pPr>
            <a:r>
              <a:rPr lang="el-GR" dirty="0"/>
              <a:t>«Mία χώρα στην οποία η κλήση για προσευχή από τα τζαμιά είναι στα </a:t>
            </a:r>
            <a:r>
              <a:rPr lang="el-GR" dirty="0" smtClean="0"/>
              <a:t>τουρκικά/στην </a:t>
            </a:r>
            <a:r>
              <a:rPr lang="el-GR" dirty="0"/>
              <a:t>οποία ο απλός αγρότης καταλαβαίνει το νόημα της προσευχής</a:t>
            </a:r>
            <a:r>
              <a:rPr lang="el-GR" dirty="0" smtClean="0"/>
              <a:t>.../αυτή </a:t>
            </a:r>
            <a:r>
              <a:rPr lang="el-GR" dirty="0"/>
              <a:t>γιε των Tούρκων είναι η πατρίδα σου!» </a:t>
            </a:r>
          </a:p>
          <a:p>
            <a:pPr algn="just"/>
            <a:r>
              <a:rPr lang="el-GR" dirty="0" smtClean="0"/>
              <a:t>Κεμάλ: «... </a:t>
            </a:r>
            <a:r>
              <a:rPr lang="el-GR" dirty="0"/>
              <a:t>η θρησκεία αυτή </a:t>
            </a:r>
            <a:r>
              <a:rPr lang="el-GR" dirty="0" smtClean="0"/>
              <a:t>αδυνάτισε </a:t>
            </a:r>
            <a:r>
              <a:rPr lang="el-GR" dirty="0"/>
              <a:t>τους εθνικούς δεσμούς των Tούρκων </a:t>
            </a:r>
            <a:r>
              <a:rPr lang="el-GR" dirty="0" smtClean="0"/>
              <a:t>και κατέβαλε </a:t>
            </a:r>
            <a:r>
              <a:rPr lang="el-GR" dirty="0"/>
              <a:t>τα εθνικά τους αισθήματα </a:t>
            </a:r>
            <a:r>
              <a:rPr lang="el-GR" b="1" dirty="0"/>
              <a:t>και την ορμή τους</a:t>
            </a:r>
            <a:r>
              <a:rPr lang="el-GR" dirty="0"/>
              <a:t>. Aυτό βεβαίως ήταν  φυσικό, αφού η θρησκεία που ίδρυσε ο Mωάμεθ βασιζόταν στην πολιτική του αραβικού εθνικισμού και επιδίωκε την επικράτησή του επί όλων των άλλων εθνικών ταυτοτήτων</a:t>
            </a:r>
            <a:r>
              <a:rPr lang="el-GR" dirty="0" smtClean="0"/>
              <a:t>» (αναφορά σε πρώτη προσέγγιση Τούρκων – Ισλάμ και σε τρόπο διδασκαλίας Ισλάμ κατά την </a:t>
            </a:r>
            <a:r>
              <a:rPr lang="el-GR" dirty="0" err="1" smtClean="0"/>
              <a:t>κεμαλική</a:t>
            </a:r>
            <a:r>
              <a:rPr lang="el-GR" smtClean="0"/>
              <a:t> περίοδο)</a:t>
            </a:r>
            <a:endParaRPr lang="el-GR" dirty="0"/>
          </a:p>
        </p:txBody>
      </p:sp>
    </p:spTree>
    <p:extLst>
      <p:ext uri="{BB962C8B-B14F-4D97-AF65-F5344CB8AC3E}">
        <p14:creationId xmlns="" xmlns:p14="http://schemas.microsoft.com/office/powerpoint/2010/main" val="402947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GÖKALP - ATSIZ</a:t>
            </a:r>
            <a:endParaRPr lang="el-GR" dirty="0"/>
          </a:p>
        </p:txBody>
      </p:sp>
      <p:pic>
        <p:nvPicPr>
          <p:cNvPr id="6" name="Content Placeholder 5"/>
          <p:cNvPicPr>
            <a:picLocks noGrp="1" noChangeAspect="1"/>
          </p:cNvPicPr>
          <p:nvPr>
            <p:ph idx="1"/>
          </p:nvPr>
        </p:nvPicPr>
        <p:blipFill>
          <a:blip r:embed="rId2"/>
          <a:stretch>
            <a:fillRect/>
          </a:stretch>
        </p:blipFill>
        <p:spPr>
          <a:xfrm>
            <a:off x="1295402" y="2474882"/>
            <a:ext cx="2887299" cy="3237855"/>
          </a:xfrm>
          <a:prstGeom prst="rect">
            <a:avLst/>
          </a:prstGeom>
        </p:spPr>
      </p:pic>
      <p:pic>
        <p:nvPicPr>
          <p:cNvPr id="7" name="Picture 6"/>
          <p:cNvPicPr>
            <a:picLocks noChangeAspect="1"/>
          </p:cNvPicPr>
          <p:nvPr/>
        </p:nvPicPr>
        <p:blipFill>
          <a:blip r:embed="rId3"/>
          <a:stretch>
            <a:fillRect/>
          </a:stretch>
        </p:blipFill>
        <p:spPr>
          <a:xfrm>
            <a:off x="4182700" y="2474882"/>
            <a:ext cx="3784349" cy="3237855"/>
          </a:xfrm>
          <a:prstGeom prst="rect">
            <a:avLst/>
          </a:prstGeom>
        </p:spPr>
      </p:pic>
      <p:pic>
        <p:nvPicPr>
          <p:cNvPr id="8" name="Picture 7"/>
          <p:cNvPicPr>
            <a:picLocks noChangeAspect="1"/>
          </p:cNvPicPr>
          <p:nvPr/>
        </p:nvPicPr>
        <p:blipFill>
          <a:blip r:embed="rId4"/>
          <a:stretch>
            <a:fillRect/>
          </a:stretch>
        </p:blipFill>
        <p:spPr>
          <a:xfrm>
            <a:off x="7492450" y="2474882"/>
            <a:ext cx="3404148" cy="3237855"/>
          </a:xfrm>
          <a:prstGeom prst="rect">
            <a:avLst/>
          </a:prstGeom>
        </p:spPr>
      </p:pic>
    </p:spTree>
    <p:extLst>
      <p:ext uri="{BB962C8B-B14F-4D97-AF65-F5344CB8AC3E}">
        <p14:creationId xmlns="" xmlns:p14="http://schemas.microsoft.com/office/powerpoint/2010/main" val="39173062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1.4. ΧΑΡΑΚΤΗΡΙΣΤΙΚΑ ΚΟΣΜΙΚΟΔΟΞΙΑΣ</a:t>
            </a:r>
            <a:endParaRPr lang="el-GR" dirty="0"/>
          </a:p>
        </p:txBody>
      </p:sp>
      <p:sp>
        <p:nvSpPr>
          <p:cNvPr id="3" name="Content Placeholder 2"/>
          <p:cNvSpPr>
            <a:spLocks noGrp="1"/>
          </p:cNvSpPr>
          <p:nvPr>
            <p:ph idx="1"/>
          </p:nvPr>
        </p:nvSpPr>
        <p:spPr/>
        <p:txBody>
          <a:bodyPr/>
          <a:lstStyle/>
          <a:p>
            <a:pPr algn="just"/>
            <a:r>
              <a:rPr lang="el-GR" dirty="0" smtClean="0"/>
              <a:t>Όχι χωρισμός θρησκείας – πολιτικού συστήματος, αλλά υπαγωγή στο κράτος</a:t>
            </a:r>
          </a:p>
          <a:p>
            <a:pPr algn="just"/>
            <a:r>
              <a:rPr lang="el-GR" dirty="0" smtClean="0"/>
              <a:t>Χρήση της θρησκείας για την αντιμετώπιση «ηθικών» και κοινωνικών κινδύνων</a:t>
            </a:r>
          </a:p>
          <a:p>
            <a:pPr algn="just"/>
            <a:r>
              <a:rPr lang="el-GR" dirty="0" smtClean="0"/>
              <a:t>Το Ισλάμ ως δημόσια υπηρεσία</a:t>
            </a:r>
          </a:p>
          <a:p>
            <a:pPr algn="just"/>
            <a:endParaRPr lang="el-GR" dirty="0"/>
          </a:p>
          <a:p>
            <a:pPr algn="just"/>
            <a:r>
              <a:rPr lang="el-GR" dirty="0" smtClean="0"/>
              <a:t>ΚΑΙ ΤΟ ΕΣΩΤΕΡΙΚΟ ΚΙΝΗΤΡΟ: πλήρης έλεγχος του κράτους επί όλων των θεσμών και δομών της κοινωνίας (ιδιαίτερη έμφαση στην αντιμέτώπιση του «λαϊκού» Ισλάμ)</a:t>
            </a:r>
            <a:endParaRPr lang="el-GR" dirty="0"/>
          </a:p>
        </p:txBody>
      </p:sp>
    </p:spTree>
    <p:extLst>
      <p:ext uri="{BB962C8B-B14F-4D97-AF65-F5344CB8AC3E}">
        <p14:creationId xmlns="" xmlns:p14="http://schemas.microsoft.com/office/powerpoint/2010/main" val="15796124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1.5. «ΕΠΙΣΤΗΜΟΝΙΚΟ» ΙΣΛΑΜ</a:t>
            </a:r>
            <a:endParaRPr lang="el-GR" dirty="0"/>
          </a:p>
        </p:txBody>
      </p:sp>
      <p:sp>
        <p:nvSpPr>
          <p:cNvPr id="3" name="Content Placeholder 2"/>
          <p:cNvSpPr>
            <a:spLocks noGrp="1"/>
          </p:cNvSpPr>
          <p:nvPr>
            <p:ph idx="1"/>
          </p:nvPr>
        </p:nvSpPr>
        <p:spPr>
          <a:xfrm>
            <a:off x="1295401" y="2435383"/>
            <a:ext cx="9601196" cy="3711920"/>
          </a:xfrm>
        </p:spPr>
        <p:txBody>
          <a:bodyPr>
            <a:noAutofit/>
          </a:bodyPr>
          <a:lstStyle/>
          <a:p>
            <a:pPr marL="0" indent="0" algn="just">
              <a:buNone/>
            </a:pPr>
            <a:r>
              <a:rPr lang="el-GR" sz="1600" dirty="0"/>
              <a:t>Ένα άλλο στοιχείο των κεμαλικών μεταρρυθμίσεων στον χώρο της θρησκείας ήταν η τάση </a:t>
            </a:r>
            <a:r>
              <a:rPr lang="el-GR" sz="1600" b="1" dirty="0"/>
              <a:t>επιστημονικοποίησης</a:t>
            </a:r>
            <a:r>
              <a:rPr lang="el-GR" sz="1600" dirty="0"/>
              <a:t> του </a:t>
            </a:r>
            <a:r>
              <a:rPr lang="el-GR" sz="1600" dirty="0" smtClean="0"/>
              <a:t>Iσλάμ. Το Ισλάμ θα </a:t>
            </a:r>
            <a:r>
              <a:rPr lang="el-GR" sz="1600" dirty="0"/>
              <a:t>έπρεπε να κινηθεί προς μια κατεύθυνση επιστημονική, λογική, χωρίς συναισθηματικές </a:t>
            </a:r>
            <a:r>
              <a:rPr lang="el-GR" sz="1600" dirty="0" smtClean="0"/>
              <a:t>ακρότητες. </a:t>
            </a:r>
            <a:r>
              <a:rPr lang="el-GR" sz="1600" dirty="0"/>
              <a:t>Στο πλαίσιο αυτό, </a:t>
            </a:r>
            <a:r>
              <a:rPr lang="el-GR" sz="1600" dirty="0" smtClean="0"/>
              <a:t>ο Κεμάλ ακολούθησε </a:t>
            </a:r>
            <a:r>
              <a:rPr lang="el-GR" sz="1600" dirty="0"/>
              <a:t>τις απόψεις του </a:t>
            </a:r>
            <a:r>
              <a:rPr lang="el-GR" sz="1600" dirty="0" smtClean="0"/>
              <a:t>Ζιγιά </a:t>
            </a:r>
            <a:r>
              <a:rPr lang="el-GR" sz="1600" dirty="0"/>
              <a:t>Γκιοκάλπ, αλλά και του </a:t>
            </a:r>
            <a:r>
              <a:rPr lang="el-GR" sz="1600" dirty="0" smtClean="0"/>
              <a:t>Eρνέστου Pενάν. Το </a:t>
            </a:r>
            <a:r>
              <a:rPr lang="el-GR" sz="1600" dirty="0"/>
              <a:t>1929, η Θεολογική Σχολή της Kωνσταντινούπολης </a:t>
            </a:r>
            <a:r>
              <a:rPr lang="el-GR" sz="1600" dirty="0" smtClean="0"/>
              <a:t>εξέδωσε το </a:t>
            </a:r>
            <a:r>
              <a:rPr lang="el-GR" sz="1600" dirty="0"/>
              <a:t>μεταρρυθμιστικό πρόγραμμά του για το Iσλάμ. </a:t>
            </a:r>
            <a:r>
              <a:rPr lang="el-GR" sz="1600" dirty="0" smtClean="0"/>
              <a:t>Το </a:t>
            </a:r>
            <a:r>
              <a:rPr lang="el-GR" sz="1600" dirty="0"/>
              <a:t>πρόγραμμα αυτό καθοριζόταν από τις ακόλουθες βασικές αρχές: «H θρησκευτική ζωή, όπως η ηθική και η οικονομική, πρέπει να μεταρρυθμισθεί σε επιστημονικές γραμμές ... Πρώτα απ’όλα ο τρόπος προσευχής ... για λόγους υγείας ... H γλώσσα λατρείας πρέπει να είναι η τουρκική ... O χαρακτήρας της λατρείας - τραγουδιστές και ιμάμηδες πρέπει να έχουν μουσική παιδεία και γνώση μουσικών οργάνων ... H διανοητική πλευρά της λατρείας ... το σημαντικό είναι μία φιλοσοφική άποψη που να δείχνει την ανθρώπινη φύση της ισλαμικής θρησκείας ... H Nέα Tουρκία θα είναι ο οδηγός στην ελευθερία και την πρόοδο όλων των μουσουλμανικών χωρών που είναι ακόμη υποδουλωμένες και πολιτιστικά οπισθοδρομικές ...» </a:t>
            </a:r>
            <a:r>
              <a:rPr lang="el-GR" sz="1600" dirty="0" smtClean="0"/>
              <a:t>Ένας </a:t>
            </a:r>
            <a:r>
              <a:rPr lang="el-GR" sz="1600" dirty="0"/>
              <a:t>τούρκος διανοούμενος εκείνης της εποχής, ο Ismail Hakki (</a:t>
            </a:r>
            <a:r>
              <a:rPr lang="el-GR" sz="1600" dirty="0" smtClean="0"/>
              <a:t>Baltacıoglu) έφθασε </a:t>
            </a:r>
            <a:r>
              <a:rPr lang="el-GR" sz="1600" dirty="0"/>
              <a:t>στο σημείο να προτείνει την κατάργηση των προστερνισμών ως μέρους του ισλαμικού τρόπου προσευχής και την εισαγωγή μουσικής στα τζαμιά</a:t>
            </a:r>
            <a:r>
              <a:rPr lang="el-GR" sz="1600" dirty="0" smtClean="0"/>
              <a:t>. Υπήρχε επιπλέον πρόταση για εισαγωγή στασιδιών στα τζαμιά (Γκιοκάλπ).</a:t>
            </a:r>
            <a:endParaRPr lang="el-GR" sz="1600" dirty="0"/>
          </a:p>
        </p:txBody>
      </p:sp>
    </p:spTree>
    <p:extLst>
      <p:ext uri="{BB962C8B-B14F-4D97-AF65-F5344CB8AC3E}">
        <p14:creationId xmlns="" xmlns:p14="http://schemas.microsoft.com/office/powerpoint/2010/main" val="7334075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1.6. ΤΟ ΑΠΟΤΕΛΕΣΜΑ</a:t>
            </a:r>
            <a:endParaRPr lang="el-GR" dirty="0"/>
          </a:p>
        </p:txBody>
      </p:sp>
      <p:sp>
        <p:nvSpPr>
          <p:cNvPr id="3" name="Content Placeholder 2"/>
          <p:cNvSpPr>
            <a:spLocks noGrp="1"/>
          </p:cNvSpPr>
          <p:nvPr>
            <p:ph idx="1"/>
          </p:nvPr>
        </p:nvSpPr>
        <p:spPr/>
        <p:txBody>
          <a:bodyPr>
            <a:normAutofit lnSpcReduction="10000"/>
          </a:bodyPr>
          <a:lstStyle/>
          <a:p>
            <a:pPr algn="just"/>
            <a:r>
              <a:rPr lang="el-GR" dirty="0" smtClean="0"/>
              <a:t>Ο χωρισμός της Τουρκίας: </a:t>
            </a:r>
            <a:r>
              <a:rPr lang="en-US" dirty="0" err="1" smtClean="0"/>
              <a:t>Ak</a:t>
            </a:r>
            <a:r>
              <a:rPr lang="el-GR" dirty="0" smtClean="0"/>
              <a:t> και </a:t>
            </a:r>
            <a:r>
              <a:rPr lang="en-US" dirty="0" smtClean="0"/>
              <a:t>Kara </a:t>
            </a:r>
            <a:r>
              <a:rPr lang="el-GR" dirty="0" smtClean="0"/>
              <a:t>(λευκοί και μαύροι Τούρκοι)</a:t>
            </a:r>
          </a:p>
          <a:p>
            <a:pPr algn="just"/>
            <a:r>
              <a:rPr lang="en-US" dirty="0" err="1" smtClean="0"/>
              <a:t>Karafatmalar</a:t>
            </a:r>
            <a:endParaRPr lang="en-US" dirty="0" smtClean="0"/>
          </a:p>
          <a:p>
            <a:pPr algn="just"/>
            <a:r>
              <a:rPr lang="el-GR" dirty="0" smtClean="0"/>
              <a:t>Τα παράλια και η ενδοχώρα/ οι κουρδικές επαρχίες και το Ισλάμ (πολιτική Οζάλ)</a:t>
            </a:r>
          </a:p>
          <a:p>
            <a:pPr algn="just"/>
            <a:r>
              <a:rPr lang="el-GR" dirty="0" smtClean="0"/>
              <a:t>Πολιτική και οικονομική υποβάθμιση</a:t>
            </a:r>
            <a:r>
              <a:rPr lang="en-US" dirty="0" smtClean="0"/>
              <a:t>/ </a:t>
            </a:r>
            <a:r>
              <a:rPr lang="el-GR" dirty="0" smtClean="0"/>
              <a:t>περιθωριοποίηση</a:t>
            </a:r>
            <a:endParaRPr lang="en-US" dirty="0" smtClean="0"/>
          </a:p>
          <a:p>
            <a:pPr algn="just"/>
            <a:r>
              <a:rPr lang="el-GR" dirty="0" smtClean="0"/>
              <a:t>Πολιτικές γκετοποίησης (διοικητικά κωλύματα, πρόσβαση σε εκπαίδευση, υγεία, οικονομικά εφόδια, το θέμα της μαντίλας)</a:t>
            </a:r>
          </a:p>
          <a:p>
            <a:endParaRPr lang="el-GR" dirty="0"/>
          </a:p>
        </p:txBody>
      </p:sp>
    </p:spTree>
    <p:extLst>
      <p:ext uri="{BB962C8B-B14F-4D97-AF65-F5344CB8AC3E}">
        <p14:creationId xmlns="" xmlns:p14="http://schemas.microsoft.com/office/powerpoint/2010/main" val="38040569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633744"/>
            <a:ext cx="9601196" cy="1923188"/>
          </a:xfrm>
        </p:spPr>
        <p:txBody>
          <a:bodyPr>
            <a:normAutofit/>
          </a:bodyPr>
          <a:lstStyle/>
          <a:p>
            <a:r>
              <a:rPr lang="el-GR" dirty="0" smtClean="0"/>
              <a:t>1</a:t>
            </a:r>
            <a:r>
              <a:rPr lang="el-GR" baseline="30000" dirty="0" smtClean="0"/>
              <a:t>ο</a:t>
            </a:r>
            <a:r>
              <a:rPr lang="el-GR" dirty="0" smtClean="0"/>
              <a:t> ΚΕΦΑΛΑΙΟ: ΚΟΣΜΙΚΟΔΟΞΙΑ - Ο ΚΕΜΑΛΙΚΟΣ ΜΑΝΔΥΑΣ</a:t>
            </a:r>
            <a:endParaRPr lang="el-GR" dirty="0"/>
          </a:p>
        </p:txBody>
      </p:sp>
      <p:pic>
        <p:nvPicPr>
          <p:cNvPr id="4" name="Content Placeholder 3"/>
          <p:cNvPicPr>
            <a:picLocks noGrp="1" noChangeAspect="1"/>
          </p:cNvPicPr>
          <p:nvPr>
            <p:ph idx="1"/>
          </p:nvPr>
        </p:nvPicPr>
        <p:blipFill>
          <a:blip r:embed="rId2"/>
          <a:stretch>
            <a:fillRect/>
          </a:stretch>
        </p:blipFill>
        <p:spPr>
          <a:xfrm>
            <a:off x="4570491" y="2556932"/>
            <a:ext cx="3213224" cy="3164857"/>
          </a:xfrm>
          <a:prstGeom prst="rect">
            <a:avLst/>
          </a:prstGeom>
        </p:spPr>
      </p:pic>
      <p:pic>
        <p:nvPicPr>
          <p:cNvPr id="5" name="Picture 4"/>
          <p:cNvPicPr>
            <a:picLocks noChangeAspect="1"/>
          </p:cNvPicPr>
          <p:nvPr/>
        </p:nvPicPr>
        <p:blipFill>
          <a:blip r:embed="rId3"/>
          <a:stretch>
            <a:fillRect/>
          </a:stretch>
        </p:blipFill>
        <p:spPr>
          <a:xfrm>
            <a:off x="8171506" y="2556932"/>
            <a:ext cx="2725092" cy="3164857"/>
          </a:xfrm>
          <a:prstGeom prst="rect">
            <a:avLst/>
          </a:prstGeom>
        </p:spPr>
      </p:pic>
      <p:pic>
        <p:nvPicPr>
          <p:cNvPr id="6" name="Picture 5"/>
          <p:cNvPicPr>
            <a:picLocks noChangeAspect="1"/>
          </p:cNvPicPr>
          <p:nvPr/>
        </p:nvPicPr>
        <p:blipFill>
          <a:blip r:embed="rId4"/>
          <a:stretch>
            <a:fillRect/>
          </a:stretch>
        </p:blipFill>
        <p:spPr>
          <a:xfrm>
            <a:off x="1602605" y="2556932"/>
            <a:ext cx="2580096" cy="3164857"/>
          </a:xfrm>
          <a:prstGeom prst="rect">
            <a:avLst/>
          </a:prstGeom>
        </p:spPr>
      </p:pic>
    </p:spTree>
    <p:extLst>
      <p:ext uri="{BB962C8B-B14F-4D97-AF65-F5344CB8AC3E}">
        <p14:creationId xmlns="" xmlns:p14="http://schemas.microsoft.com/office/powerpoint/2010/main" val="20201188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ΟΙ ΑΓΙΟΙ ΤΟΥ ΚΕΜΑΛΙΣΜΟΥ (</a:t>
            </a:r>
            <a:r>
              <a:rPr lang="en-US" dirty="0" smtClean="0"/>
              <a:t>KUBILAY – SAYLAN)</a:t>
            </a:r>
            <a:endParaRPr lang="el-GR" dirty="0"/>
          </a:p>
        </p:txBody>
      </p:sp>
      <p:pic>
        <p:nvPicPr>
          <p:cNvPr id="4" name="Content Placeholder 3"/>
          <p:cNvPicPr>
            <a:picLocks noGrp="1" noChangeAspect="1"/>
          </p:cNvPicPr>
          <p:nvPr>
            <p:ph idx="1"/>
          </p:nvPr>
        </p:nvPicPr>
        <p:blipFill>
          <a:blip r:embed="rId2"/>
          <a:stretch>
            <a:fillRect/>
          </a:stretch>
        </p:blipFill>
        <p:spPr>
          <a:xfrm>
            <a:off x="3827163" y="2432821"/>
            <a:ext cx="2781300" cy="3479092"/>
          </a:xfrm>
          <a:prstGeom prst="rect">
            <a:avLst/>
          </a:prstGeom>
        </p:spPr>
      </p:pic>
      <p:pic>
        <p:nvPicPr>
          <p:cNvPr id="5" name="Picture 4"/>
          <p:cNvPicPr>
            <a:picLocks noChangeAspect="1"/>
          </p:cNvPicPr>
          <p:nvPr/>
        </p:nvPicPr>
        <p:blipFill>
          <a:blip r:embed="rId3"/>
          <a:stretch>
            <a:fillRect/>
          </a:stretch>
        </p:blipFill>
        <p:spPr>
          <a:xfrm>
            <a:off x="6608463" y="2432821"/>
            <a:ext cx="2133600" cy="3479092"/>
          </a:xfrm>
          <a:prstGeom prst="rect">
            <a:avLst/>
          </a:prstGeom>
        </p:spPr>
      </p:pic>
      <p:pic>
        <p:nvPicPr>
          <p:cNvPr id="6" name="Picture 5"/>
          <p:cNvPicPr>
            <a:picLocks noChangeAspect="1"/>
          </p:cNvPicPr>
          <p:nvPr/>
        </p:nvPicPr>
        <p:blipFill>
          <a:blip r:embed="rId4"/>
          <a:stretch>
            <a:fillRect/>
          </a:stretch>
        </p:blipFill>
        <p:spPr>
          <a:xfrm>
            <a:off x="8742063" y="2432821"/>
            <a:ext cx="2781300" cy="3479092"/>
          </a:xfrm>
          <a:prstGeom prst="rect">
            <a:avLst/>
          </a:prstGeom>
        </p:spPr>
      </p:pic>
      <p:pic>
        <p:nvPicPr>
          <p:cNvPr id="7" name="Picture 6"/>
          <p:cNvPicPr>
            <a:picLocks noChangeAspect="1"/>
          </p:cNvPicPr>
          <p:nvPr/>
        </p:nvPicPr>
        <p:blipFill>
          <a:blip r:embed="rId5"/>
          <a:stretch>
            <a:fillRect/>
          </a:stretch>
        </p:blipFill>
        <p:spPr>
          <a:xfrm>
            <a:off x="1207788" y="2429292"/>
            <a:ext cx="2619375" cy="1743075"/>
          </a:xfrm>
          <a:prstGeom prst="rect">
            <a:avLst/>
          </a:prstGeom>
        </p:spPr>
      </p:pic>
      <p:pic>
        <p:nvPicPr>
          <p:cNvPr id="8" name="Picture 7"/>
          <p:cNvPicPr>
            <a:picLocks noChangeAspect="1"/>
          </p:cNvPicPr>
          <p:nvPr/>
        </p:nvPicPr>
        <p:blipFill>
          <a:blip r:embed="rId6"/>
          <a:stretch>
            <a:fillRect/>
          </a:stretch>
        </p:blipFill>
        <p:spPr>
          <a:xfrm>
            <a:off x="1207788" y="4172367"/>
            <a:ext cx="2619375" cy="1739546"/>
          </a:xfrm>
          <a:prstGeom prst="rect">
            <a:avLst/>
          </a:prstGeom>
        </p:spPr>
      </p:pic>
    </p:spTree>
    <p:extLst>
      <p:ext uri="{BB962C8B-B14F-4D97-AF65-F5344CB8AC3E}">
        <p14:creationId xmlns="" xmlns:p14="http://schemas.microsoft.com/office/powerpoint/2010/main" val="7830416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778598"/>
            <a:ext cx="9601196" cy="1507401"/>
          </a:xfrm>
        </p:spPr>
        <p:txBody>
          <a:bodyPr>
            <a:normAutofit fontScale="90000"/>
          </a:bodyPr>
          <a:lstStyle/>
          <a:p>
            <a:r>
              <a:rPr lang="el-GR" dirty="0" smtClean="0"/>
              <a:t/>
            </a:r>
            <a:br>
              <a:rPr lang="el-GR" dirty="0" smtClean="0"/>
            </a:br>
            <a:r>
              <a:rPr lang="el-GR" dirty="0" smtClean="0"/>
              <a:t>2</a:t>
            </a:r>
            <a:r>
              <a:rPr lang="el-GR" baseline="30000" dirty="0" smtClean="0"/>
              <a:t>ο</a:t>
            </a:r>
            <a:r>
              <a:rPr lang="el-GR" dirty="0" smtClean="0"/>
              <a:t> ΚΕΦΑΛΑΙΟ – ΚΑΤΩ ΑΠ</a:t>
            </a:r>
            <a:r>
              <a:rPr lang="en-US" dirty="0"/>
              <a:t>O</a:t>
            </a:r>
            <a:r>
              <a:rPr lang="el-GR" dirty="0" smtClean="0"/>
              <a:t> ΤΟΝ ΜΑΝΔΥΑ</a:t>
            </a:r>
            <a:br>
              <a:rPr lang="el-GR" dirty="0" smtClean="0"/>
            </a:br>
            <a:endParaRPr lang="el-GR" dirty="0"/>
          </a:p>
        </p:txBody>
      </p:sp>
      <p:pic>
        <p:nvPicPr>
          <p:cNvPr id="4" name="Content Placeholder 3"/>
          <p:cNvPicPr>
            <a:picLocks noGrp="1" noChangeAspect="1"/>
          </p:cNvPicPr>
          <p:nvPr>
            <p:ph idx="1"/>
          </p:nvPr>
        </p:nvPicPr>
        <p:blipFill>
          <a:blip r:embed="rId2"/>
          <a:stretch>
            <a:fillRect/>
          </a:stretch>
        </p:blipFill>
        <p:spPr>
          <a:xfrm>
            <a:off x="1453175" y="2514348"/>
            <a:ext cx="3182199" cy="3388511"/>
          </a:xfrm>
          <a:prstGeom prst="rect">
            <a:avLst/>
          </a:prstGeom>
        </p:spPr>
      </p:pic>
      <p:pic>
        <p:nvPicPr>
          <p:cNvPr id="5" name="Picture 4"/>
          <p:cNvPicPr>
            <a:picLocks noChangeAspect="1"/>
          </p:cNvPicPr>
          <p:nvPr/>
        </p:nvPicPr>
        <p:blipFill>
          <a:blip r:embed="rId3"/>
          <a:stretch>
            <a:fillRect/>
          </a:stretch>
        </p:blipFill>
        <p:spPr>
          <a:xfrm>
            <a:off x="7758820" y="2514347"/>
            <a:ext cx="3008579" cy="3388511"/>
          </a:xfrm>
          <a:prstGeom prst="rect">
            <a:avLst/>
          </a:prstGeom>
        </p:spPr>
      </p:pic>
    </p:spTree>
    <p:extLst>
      <p:ext uri="{BB962C8B-B14F-4D97-AF65-F5344CB8AC3E}">
        <p14:creationId xmlns="" xmlns:p14="http://schemas.microsoft.com/office/powerpoint/2010/main" val="28563986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2.1. ALTI OK</a:t>
            </a:r>
            <a:endParaRPr lang="el-GR" dirty="0"/>
          </a:p>
        </p:txBody>
      </p:sp>
      <p:pic>
        <p:nvPicPr>
          <p:cNvPr id="4" name="Content Placeholder 3"/>
          <p:cNvPicPr>
            <a:picLocks noGrp="1" noChangeAspect="1"/>
          </p:cNvPicPr>
          <p:nvPr>
            <p:ph idx="1"/>
          </p:nvPr>
        </p:nvPicPr>
        <p:blipFill>
          <a:blip r:embed="rId2"/>
          <a:stretch>
            <a:fillRect/>
          </a:stretch>
        </p:blipFill>
        <p:spPr>
          <a:xfrm>
            <a:off x="3334693" y="2571184"/>
            <a:ext cx="5522613" cy="3186819"/>
          </a:xfrm>
          <a:prstGeom prst="rect">
            <a:avLst/>
          </a:prstGeom>
        </p:spPr>
      </p:pic>
    </p:spTree>
    <p:extLst>
      <p:ext uri="{BB962C8B-B14F-4D97-AF65-F5344CB8AC3E}">
        <p14:creationId xmlns="" xmlns:p14="http://schemas.microsoft.com/office/powerpoint/2010/main" val="26394370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2.1. ΤΑ ΕΞΙ ΒΕΛΗ</a:t>
            </a:r>
            <a:endParaRPr lang="el-GR" dirty="0"/>
          </a:p>
        </p:txBody>
      </p:sp>
      <p:sp>
        <p:nvSpPr>
          <p:cNvPr id="3" name="Content Placeholder 2"/>
          <p:cNvSpPr>
            <a:spLocks noGrp="1"/>
          </p:cNvSpPr>
          <p:nvPr>
            <p:ph idx="1"/>
          </p:nvPr>
        </p:nvSpPr>
        <p:spPr>
          <a:xfrm>
            <a:off x="1295401" y="2556932"/>
            <a:ext cx="9601196" cy="3536050"/>
          </a:xfrm>
        </p:spPr>
        <p:txBody>
          <a:bodyPr>
            <a:noAutofit/>
          </a:bodyPr>
          <a:lstStyle/>
          <a:p>
            <a:pPr algn="just"/>
            <a:r>
              <a:rPr lang="el-GR" sz="1600" dirty="0" smtClean="0"/>
              <a:t>ΡΕΠΟΥΜΠΛΙΚΑΝΙΣΜΟΣ - α) αντικατάσταση του προηγούμενου οθωμανικού κοινωνικοπολιτικού συστήματος, β) η έμφαση στο </a:t>
            </a:r>
            <a:r>
              <a:rPr lang="en-US" sz="1600" dirty="0" smtClean="0"/>
              <a:t>Res </a:t>
            </a:r>
            <a:r>
              <a:rPr lang="en-US" sz="1600" dirty="0" err="1" smtClean="0"/>
              <a:t>Publica</a:t>
            </a:r>
            <a:r>
              <a:rPr lang="el-GR" sz="1600" dirty="0" smtClean="0"/>
              <a:t> και όχι στο φιλελεύθερο (</a:t>
            </a:r>
            <a:r>
              <a:rPr lang="en-US" sz="1600" dirty="0" smtClean="0"/>
              <a:t>liberal) </a:t>
            </a:r>
            <a:r>
              <a:rPr lang="el-GR" sz="1600" dirty="0" smtClean="0"/>
              <a:t>στοιχείο της δημοκρατίας</a:t>
            </a:r>
            <a:endParaRPr lang="en-US" sz="1600" dirty="0"/>
          </a:p>
          <a:p>
            <a:pPr algn="just"/>
            <a:r>
              <a:rPr lang="el-GR" sz="1600" dirty="0" smtClean="0"/>
              <a:t>ΕΘΝΙΚΙΣΜΟΣ </a:t>
            </a:r>
            <a:r>
              <a:rPr lang="el-GR" sz="1600" dirty="0"/>
              <a:t> </a:t>
            </a:r>
            <a:r>
              <a:rPr lang="el-GR" sz="1600" dirty="0" smtClean="0"/>
              <a:t>- α) αντίθεση προς άλλα ιδεολογικά συστήματα: Οθωμανισμό, Πανισλαμισμό, Τουρανισμό, Παντουρκισμό, β) το φυλετικό κύτταρο (επίδραση ρατσιστικών ιδεών από </a:t>
            </a:r>
            <a:r>
              <a:rPr lang="en-US" sz="1600" dirty="0" err="1" smtClean="0"/>
              <a:t>Nihal</a:t>
            </a:r>
            <a:r>
              <a:rPr lang="en-US" sz="1600" dirty="0" smtClean="0"/>
              <a:t> </a:t>
            </a:r>
            <a:r>
              <a:rPr lang="en-US" sz="1600" dirty="0" err="1" smtClean="0"/>
              <a:t>Atsız</a:t>
            </a:r>
            <a:r>
              <a:rPr lang="en-US" sz="1600" dirty="0" smtClean="0"/>
              <a:t>/ </a:t>
            </a:r>
            <a:r>
              <a:rPr lang="el-GR" sz="1600" dirty="0" smtClean="0"/>
              <a:t>εθνικιστικοί θρύλοι, Εργκένεκον), γ) «Ο εθνικισμός στα κομμουνιστικά κόμματα πρωτοεμφανίζεται με το ΚΚΤ» </a:t>
            </a:r>
            <a:endParaRPr lang="en-US" sz="1600" dirty="0"/>
          </a:p>
          <a:p>
            <a:pPr algn="just"/>
            <a:r>
              <a:rPr lang="el-GR" sz="1600" dirty="0" smtClean="0"/>
              <a:t>ΛΑΪΚΙΣΜΟΣ </a:t>
            </a:r>
            <a:r>
              <a:rPr lang="en-US" sz="1600" dirty="0" smtClean="0"/>
              <a:t>–</a:t>
            </a:r>
            <a:r>
              <a:rPr lang="el-GR" sz="1600" dirty="0" smtClean="0"/>
              <a:t> α) διάλυση διαχωρισμών και δημιουργία αταξικής κοινωνίας (Ντυρκέμ, προφασιστικά στοιχεία και η παρατήρηση του Ένγκελς για τον θαυμασμό του </a:t>
            </a:r>
            <a:r>
              <a:rPr lang="en-US" sz="1600" dirty="0" smtClean="0"/>
              <a:t>Urquhart)</a:t>
            </a:r>
            <a:r>
              <a:rPr lang="el-GR" sz="1600" dirty="0" smtClean="0"/>
              <a:t>, β) από πάνω προς τα κάτω (βλ. παρακάτω)</a:t>
            </a:r>
            <a:endParaRPr lang="en-US" sz="1600" dirty="0"/>
          </a:p>
          <a:p>
            <a:pPr algn="just"/>
            <a:r>
              <a:rPr lang="el-GR" sz="1600" dirty="0" smtClean="0"/>
              <a:t>ΕΠΑΝΑΣΤΑΤΙΣΜΟΣ </a:t>
            </a:r>
            <a:r>
              <a:rPr lang="en-US" sz="1600" dirty="0" smtClean="0"/>
              <a:t>–</a:t>
            </a:r>
            <a:r>
              <a:rPr lang="el-GR" sz="1600" dirty="0" smtClean="0"/>
              <a:t> απότομες και όχι σταδιακές αλλαγές (παίρνουμε τον λαό από το χέρι και τον οδηγούμε στις κοινωνικές αλλαγές) </a:t>
            </a:r>
            <a:endParaRPr lang="en-US" sz="1600" dirty="0"/>
          </a:p>
          <a:p>
            <a:pPr algn="just"/>
            <a:r>
              <a:rPr lang="el-GR" sz="1600" dirty="0" smtClean="0"/>
              <a:t>ΚΟΣΜΙΚΟΔΟΞΙΑ</a:t>
            </a:r>
            <a:endParaRPr lang="en-US" sz="1600" dirty="0"/>
          </a:p>
          <a:p>
            <a:pPr algn="just"/>
            <a:r>
              <a:rPr lang="el-GR" sz="1600" dirty="0" smtClean="0"/>
              <a:t>ΚΡΑΤΙΣΜΟΣ (τα δυο επίπεδα)</a:t>
            </a:r>
            <a:endParaRPr lang="el-GR" sz="1600" dirty="0"/>
          </a:p>
        </p:txBody>
      </p:sp>
    </p:spTree>
    <p:extLst>
      <p:ext uri="{BB962C8B-B14F-4D97-AF65-F5344CB8AC3E}">
        <p14:creationId xmlns="" xmlns:p14="http://schemas.microsoft.com/office/powerpoint/2010/main" val="10821570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2.1.1. </a:t>
            </a:r>
            <a:r>
              <a:rPr lang="el-GR" dirty="0" smtClean="0"/>
              <a:t>ΚΡΑΤΙΣΜΟΣ (ένα παράδειγμα</a:t>
            </a:r>
            <a:r>
              <a:rPr lang="en-US" dirty="0" smtClean="0"/>
              <a:t>: </a:t>
            </a:r>
            <a:r>
              <a:rPr lang="en-US" dirty="0" err="1" smtClean="0"/>
              <a:t>Izzet</a:t>
            </a:r>
            <a:r>
              <a:rPr lang="en-US" dirty="0" smtClean="0"/>
              <a:t> </a:t>
            </a:r>
            <a:r>
              <a:rPr lang="en-US" dirty="0" err="1" smtClean="0"/>
              <a:t>Baysal</a:t>
            </a:r>
            <a:r>
              <a:rPr lang="en-US" dirty="0" smtClean="0"/>
              <a:t>)</a:t>
            </a:r>
            <a:endParaRPr lang="el-GR" dirty="0"/>
          </a:p>
        </p:txBody>
      </p:sp>
      <p:pic>
        <p:nvPicPr>
          <p:cNvPr id="4" name="Content Placeholder 3"/>
          <p:cNvPicPr>
            <a:picLocks noGrp="1" noChangeAspect="1"/>
          </p:cNvPicPr>
          <p:nvPr>
            <p:ph idx="1"/>
          </p:nvPr>
        </p:nvPicPr>
        <p:blipFill>
          <a:blip r:embed="rId2"/>
          <a:stretch>
            <a:fillRect/>
          </a:stretch>
        </p:blipFill>
        <p:spPr>
          <a:xfrm>
            <a:off x="1418441" y="2503142"/>
            <a:ext cx="2447389" cy="3317875"/>
          </a:xfrm>
          <a:prstGeom prst="rect">
            <a:avLst/>
          </a:prstGeom>
        </p:spPr>
      </p:pic>
      <p:pic>
        <p:nvPicPr>
          <p:cNvPr id="5" name="Picture 4"/>
          <p:cNvPicPr>
            <a:picLocks noChangeAspect="1"/>
          </p:cNvPicPr>
          <p:nvPr/>
        </p:nvPicPr>
        <p:blipFill>
          <a:blip r:embed="rId3"/>
          <a:stretch>
            <a:fillRect/>
          </a:stretch>
        </p:blipFill>
        <p:spPr>
          <a:xfrm>
            <a:off x="4074860" y="2503141"/>
            <a:ext cx="3041164" cy="3317875"/>
          </a:xfrm>
          <a:prstGeom prst="rect">
            <a:avLst/>
          </a:prstGeom>
        </p:spPr>
      </p:pic>
      <p:pic>
        <p:nvPicPr>
          <p:cNvPr id="6" name="Picture 5"/>
          <p:cNvPicPr>
            <a:picLocks noChangeAspect="1"/>
          </p:cNvPicPr>
          <p:nvPr/>
        </p:nvPicPr>
        <p:blipFill>
          <a:blip r:embed="rId4"/>
          <a:stretch>
            <a:fillRect/>
          </a:stretch>
        </p:blipFill>
        <p:spPr>
          <a:xfrm>
            <a:off x="7325054" y="2503141"/>
            <a:ext cx="3457623" cy="3317875"/>
          </a:xfrm>
          <a:prstGeom prst="rect">
            <a:avLst/>
          </a:prstGeom>
        </p:spPr>
      </p:pic>
    </p:spTree>
    <p:extLst>
      <p:ext uri="{BB962C8B-B14F-4D97-AF65-F5344CB8AC3E}">
        <p14:creationId xmlns="" xmlns:p14="http://schemas.microsoft.com/office/powerpoint/2010/main" val="2190427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2.1.2. </a:t>
            </a:r>
            <a:r>
              <a:rPr lang="el-GR" dirty="0" smtClean="0"/>
              <a:t>ΤΟ ΚΡΑΤΟΣ</a:t>
            </a:r>
            <a:r>
              <a:rPr lang="en-US" dirty="0" smtClean="0"/>
              <a:t> I (</a:t>
            </a:r>
            <a:r>
              <a:rPr lang="en-US" dirty="0" err="1" smtClean="0">
                <a:solidFill>
                  <a:schemeClr val="bg1"/>
                </a:solidFill>
                <a:hlinkClick r:id="rId2"/>
              </a:rPr>
              <a:t>devlet</a:t>
            </a:r>
            <a:r>
              <a:rPr lang="en-US" dirty="0" smtClean="0">
                <a:solidFill>
                  <a:schemeClr val="bg1"/>
                </a:solidFill>
                <a:hlinkClick r:id="rId2"/>
              </a:rPr>
              <a:t> </a:t>
            </a:r>
            <a:r>
              <a:rPr lang="en-US" dirty="0">
                <a:solidFill>
                  <a:schemeClr val="bg1"/>
                </a:solidFill>
                <a:hlinkClick r:id="rId2"/>
              </a:rPr>
              <a:t>baba </a:t>
            </a:r>
            <a:r>
              <a:rPr lang="en-US" dirty="0" err="1">
                <a:solidFill>
                  <a:schemeClr val="bg1"/>
                </a:solidFill>
                <a:hlinkClick r:id="rId2"/>
              </a:rPr>
              <a:t>momlukat</a:t>
            </a:r>
            <a:r>
              <a:rPr lang="en-US" dirty="0">
                <a:solidFill>
                  <a:schemeClr val="bg1"/>
                </a:solidFill>
                <a:hlinkClick r:id="rId2"/>
              </a:rPr>
              <a:t> </a:t>
            </a:r>
            <a:r>
              <a:rPr lang="en-US" dirty="0" err="1" smtClean="0">
                <a:solidFill>
                  <a:schemeClr val="bg1"/>
                </a:solidFill>
                <a:hlinkClick r:id="rId2"/>
              </a:rPr>
              <a:t>çocukları</a:t>
            </a:r>
            <a:r>
              <a:rPr lang="en-US" dirty="0"/>
              <a:t>)</a:t>
            </a:r>
            <a:endParaRPr lang="el-GR" dirty="0"/>
          </a:p>
        </p:txBody>
      </p:sp>
      <p:pic>
        <p:nvPicPr>
          <p:cNvPr id="4" name="Content Placeholder 3"/>
          <p:cNvPicPr>
            <a:picLocks noGrp="1" noChangeAspect="1"/>
          </p:cNvPicPr>
          <p:nvPr>
            <p:ph idx="1"/>
          </p:nvPr>
        </p:nvPicPr>
        <p:blipFill>
          <a:blip r:embed="rId3"/>
          <a:stretch>
            <a:fillRect/>
          </a:stretch>
        </p:blipFill>
        <p:spPr>
          <a:xfrm>
            <a:off x="1421158" y="2529202"/>
            <a:ext cx="2535206" cy="3210695"/>
          </a:xfrm>
          <a:prstGeom prst="rect">
            <a:avLst/>
          </a:prstGeom>
        </p:spPr>
      </p:pic>
      <p:sp>
        <p:nvSpPr>
          <p:cNvPr id="5" name="Rectangle 4"/>
          <p:cNvSpPr/>
          <p:nvPr/>
        </p:nvSpPr>
        <p:spPr>
          <a:xfrm>
            <a:off x="4525296" y="2800715"/>
            <a:ext cx="4970207" cy="369332"/>
          </a:xfrm>
          <a:prstGeom prst="rect">
            <a:avLst/>
          </a:prstGeom>
        </p:spPr>
        <p:txBody>
          <a:bodyPr wrap="none">
            <a:spAutoFit/>
          </a:bodyPr>
          <a:lstStyle/>
          <a:p>
            <a:r>
              <a:rPr lang="en-US" dirty="0"/>
              <a:t>https://www.youtube.com/watch?v=UFP8vJk1WbU</a:t>
            </a:r>
            <a:endParaRPr lang="el-GR" dirty="0"/>
          </a:p>
        </p:txBody>
      </p:sp>
    </p:spTree>
    <p:extLst>
      <p:ext uri="{BB962C8B-B14F-4D97-AF65-F5344CB8AC3E}">
        <p14:creationId xmlns="" xmlns:p14="http://schemas.microsoft.com/office/powerpoint/2010/main" val="31910071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2.1.2. ΤΟ ΚΡΑΤΟΣ ΙΙ (μέσα από τις λέξεις)</a:t>
            </a:r>
            <a:endParaRPr lang="el-GR" dirty="0"/>
          </a:p>
        </p:txBody>
      </p:sp>
      <p:sp>
        <p:nvSpPr>
          <p:cNvPr id="3" name="Content Placeholder 2"/>
          <p:cNvSpPr>
            <a:spLocks noGrp="1"/>
          </p:cNvSpPr>
          <p:nvPr>
            <p:ph idx="1"/>
          </p:nvPr>
        </p:nvSpPr>
        <p:spPr/>
        <p:txBody>
          <a:bodyPr/>
          <a:lstStyle/>
          <a:p>
            <a:r>
              <a:rPr lang="en-US" dirty="0" err="1" smtClean="0"/>
              <a:t>Halk</a:t>
            </a:r>
            <a:r>
              <a:rPr lang="en-US" dirty="0" smtClean="0"/>
              <a:t> </a:t>
            </a:r>
            <a:r>
              <a:rPr lang="el-GR" dirty="0" smtClean="0"/>
              <a:t>(ο λαός – </a:t>
            </a:r>
            <a:r>
              <a:rPr lang="en-US" dirty="0" err="1" smtClean="0"/>
              <a:t>halaka</a:t>
            </a:r>
            <a:r>
              <a:rPr lang="en-US" dirty="0" smtClean="0"/>
              <a:t>:</a:t>
            </a:r>
            <a:r>
              <a:rPr lang="el-GR" dirty="0" smtClean="0"/>
              <a:t> δημιουργώ)</a:t>
            </a:r>
          </a:p>
          <a:p>
            <a:r>
              <a:rPr lang="en-US" dirty="0" err="1" smtClean="0"/>
              <a:t>Kutsal</a:t>
            </a:r>
            <a:r>
              <a:rPr lang="en-US" dirty="0" smtClean="0"/>
              <a:t> </a:t>
            </a:r>
            <a:r>
              <a:rPr lang="en-US" dirty="0" err="1" smtClean="0"/>
              <a:t>Türk</a:t>
            </a:r>
            <a:r>
              <a:rPr lang="en-US" dirty="0" smtClean="0"/>
              <a:t> </a:t>
            </a:r>
            <a:r>
              <a:rPr lang="en-US" dirty="0" err="1" smtClean="0"/>
              <a:t>devleti</a:t>
            </a:r>
            <a:endParaRPr lang="en-US" dirty="0" smtClean="0"/>
          </a:p>
          <a:p>
            <a:r>
              <a:rPr lang="en-US" dirty="0" err="1" smtClean="0"/>
              <a:t>Kadro</a:t>
            </a:r>
            <a:r>
              <a:rPr lang="en-US" dirty="0" smtClean="0"/>
              <a:t>: </a:t>
            </a:r>
            <a:r>
              <a:rPr lang="el-GR" dirty="0" smtClean="0"/>
              <a:t>«Φτιάξαμε ένα έθνος για να υπηρετεί το κράτος»</a:t>
            </a:r>
          </a:p>
          <a:p>
            <a:r>
              <a:rPr lang="en-US" dirty="0" err="1" smtClean="0"/>
              <a:t>Devlet</a:t>
            </a:r>
            <a:r>
              <a:rPr lang="en-US" dirty="0" smtClean="0"/>
              <a:t> baba, </a:t>
            </a:r>
            <a:r>
              <a:rPr lang="en-US" dirty="0" err="1" smtClean="0"/>
              <a:t>vaterstaat</a:t>
            </a:r>
            <a:r>
              <a:rPr lang="el-GR" dirty="0" smtClean="0"/>
              <a:t> και ψωροκώσταινα</a:t>
            </a:r>
          </a:p>
          <a:p>
            <a:r>
              <a:rPr lang="en-US" dirty="0" smtClean="0"/>
              <a:t>Allah </a:t>
            </a:r>
            <a:r>
              <a:rPr lang="en-US" dirty="0" err="1" smtClean="0"/>
              <a:t>Devlete</a:t>
            </a:r>
            <a:r>
              <a:rPr lang="en-US" dirty="0" smtClean="0"/>
              <a:t>, </a:t>
            </a:r>
            <a:r>
              <a:rPr lang="en-US" dirty="0" err="1" smtClean="0"/>
              <a:t>Millete</a:t>
            </a:r>
            <a:r>
              <a:rPr lang="en-US" dirty="0" smtClean="0"/>
              <a:t> </a:t>
            </a:r>
            <a:r>
              <a:rPr lang="en-US" dirty="0" err="1" smtClean="0"/>
              <a:t>zeval</a:t>
            </a:r>
            <a:r>
              <a:rPr lang="en-US" dirty="0" smtClean="0"/>
              <a:t> </a:t>
            </a:r>
            <a:r>
              <a:rPr lang="en-US" dirty="0" err="1" smtClean="0"/>
              <a:t>vermesin</a:t>
            </a:r>
            <a:r>
              <a:rPr lang="el-GR" dirty="0" smtClean="0"/>
              <a:t> (Είθε ο Θεός να προστατεύει το κράτος και το έθνος μας)</a:t>
            </a:r>
            <a:endParaRPr lang="el-GR" dirty="0"/>
          </a:p>
        </p:txBody>
      </p:sp>
    </p:spTree>
    <p:extLst>
      <p:ext uri="{BB962C8B-B14F-4D97-AF65-F5344CB8AC3E}">
        <p14:creationId xmlns="" xmlns:p14="http://schemas.microsoft.com/office/powerpoint/2010/main" val="10671314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2.1.3. </a:t>
            </a:r>
            <a:r>
              <a:rPr lang="el-GR" dirty="0" smtClean="0"/>
              <a:t>ΚΡΑΤΟΛΑΤΡΕΙΑ </a:t>
            </a:r>
            <a:endParaRPr lang="el-GR" dirty="0"/>
          </a:p>
        </p:txBody>
      </p:sp>
      <p:sp>
        <p:nvSpPr>
          <p:cNvPr id="3" name="Content Placeholder 2"/>
          <p:cNvSpPr>
            <a:spLocks noGrp="1"/>
          </p:cNvSpPr>
          <p:nvPr>
            <p:ph idx="1"/>
          </p:nvPr>
        </p:nvSpPr>
        <p:spPr/>
        <p:txBody>
          <a:bodyPr>
            <a:normAutofit fontScale="92500" lnSpcReduction="20000"/>
          </a:bodyPr>
          <a:lstStyle/>
          <a:p>
            <a:pPr algn="just"/>
            <a:r>
              <a:rPr lang="el-GR" b="1" dirty="0" smtClean="0"/>
              <a:t>Θαυμασμός για τις «σκληρές» εκφάνσεις του κράτους</a:t>
            </a:r>
          </a:p>
          <a:p>
            <a:r>
              <a:rPr lang="el-GR" dirty="0" smtClean="0"/>
              <a:t>Περιφρόνηση στις πολιτικές πλευρές λειτουργίας του</a:t>
            </a:r>
          </a:p>
          <a:p>
            <a:r>
              <a:rPr lang="el-GR" dirty="0" smtClean="0"/>
              <a:t>27/5/1960, 12/3/1971, 12/9/1980, 18/6/1997</a:t>
            </a:r>
          </a:p>
          <a:p>
            <a:r>
              <a:rPr lang="el-GR" dirty="0" smtClean="0"/>
              <a:t>«Είστε οι αληθινοί ιδιοκτήτες της χώρας»</a:t>
            </a:r>
          </a:p>
          <a:p>
            <a:r>
              <a:rPr lang="el-GR" dirty="0" smtClean="0"/>
              <a:t>«Δεν θα αφήσουμε το κράτος να καταντήσει μια</a:t>
            </a:r>
          </a:p>
          <a:p>
            <a:pPr marL="0" indent="0">
              <a:buNone/>
            </a:pPr>
            <a:r>
              <a:rPr lang="el-GR" dirty="0"/>
              <a:t>ε</a:t>
            </a:r>
            <a:r>
              <a:rPr lang="el-GR" dirty="0" smtClean="0"/>
              <a:t>λάχιστη οντότητα, υποταγμένη σε σωματειακά </a:t>
            </a:r>
          </a:p>
          <a:p>
            <a:pPr marL="0" indent="0">
              <a:buNone/>
            </a:pPr>
            <a:r>
              <a:rPr lang="el-GR" dirty="0"/>
              <a:t>σ</a:t>
            </a:r>
            <a:r>
              <a:rPr lang="el-GR" dirty="0" smtClean="0"/>
              <a:t>υμφέροντα. Ο αρχηγός του κράτους δεν μπορεί να είναι</a:t>
            </a:r>
          </a:p>
          <a:p>
            <a:pPr marL="0" indent="0">
              <a:buNone/>
            </a:pPr>
            <a:r>
              <a:rPr lang="el-GR" dirty="0"/>
              <a:t>τ</a:t>
            </a:r>
            <a:r>
              <a:rPr lang="el-GR" dirty="0" smtClean="0"/>
              <a:t>ελετάρχης, θαλαμοφύλακας της εξουσίας»</a:t>
            </a:r>
            <a:endParaRPr lang="el-GR" dirty="0"/>
          </a:p>
        </p:txBody>
      </p:sp>
      <p:pic>
        <p:nvPicPr>
          <p:cNvPr id="4" name="Picture 3"/>
          <p:cNvPicPr>
            <a:picLocks noChangeAspect="1"/>
          </p:cNvPicPr>
          <p:nvPr/>
        </p:nvPicPr>
        <p:blipFill>
          <a:blip r:embed="rId2"/>
          <a:stretch>
            <a:fillRect/>
          </a:stretch>
        </p:blipFill>
        <p:spPr>
          <a:xfrm>
            <a:off x="7491930" y="3929204"/>
            <a:ext cx="3209265" cy="1946664"/>
          </a:xfrm>
          <a:prstGeom prst="rect">
            <a:avLst/>
          </a:prstGeom>
        </p:spPr>
      </p:pic>
    </p:spTree>
    <p:extLst>
      <p:ext uri="{BB962C8B-B14F-4D97-AF65-F5344CB8AC3E}">
        <p14:creationId xmlns="" xmlns:p14="http://schemas.microsoft.com/office/powerpoint/2010/main" val="28117644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2.2. </a:t>
            </a:r>
            <a:r>
              <a:rPr lang="el-GR" dirty="0" smtClean="0"/>
              <a:t>ΣΟΥΣΟΥΡΛΟΥΚ</a:t>
            </a:r>
            <a:endParaRPr lang="el-GR" dirty="0"/>
          </a:p>
        </p:txBody>
      </p:sp>
      <p:pic>
        <p:nvPicPr>
          <p:cNvPr id="4" name="Content Placeholder 3"/>
          <p:cNvPicPr>
            <a:picLocks noGrp="1" noChangeAspect="1"/>
          </p:cNvPicPr>
          <p:nvPr>
            <p:ph idx="1"/>
          </p:nvPr>
        </p:nvPicPr>
        <p:blipFill>
          <a:blip r:embed="rId2"/>
          <a:stretch>
            <a:fillRect/>
          </a:stretch>
        </p:blipFill>
        <p:spPr>
          <a:xfrm>
            <a:off x="1295401" y="2451351"/>
            <a:ext cx="4344907" cy="3252332"/>
          </a:xfrm>
          <a:prstGeom prst="rect">
            <a:avLst/>
          </a:prstGeom>
        </p:spPr>
      </p:pic>
      <p:pic>
        <p:nvPicPr>
          <p:cNvPr id="5" name="Picture 4"/>
          <p:cNvPicPr>
            <a:picLocks noChangeAspect="1"/>
          </p:cNvPicPr>
          <p:nvPr/>
        </p:nvPicPr>
        <p:blipFill>
          <a:blip r:embed="rId3"/>
          <a:stretch>
            <a:fillRect/>
          </a:stretch>
        </p:blipFill>
        <p:spPr>
          <a:xfrm>
            <a:off x="5640308" y="2477317"/>
            <a:ext cx="5256290" cy="3226366"/>
          </a:xfrm>
          <a:prstGeom prst="rect">
            <a:avLst/>
          </a:prstGeom>
        </p:spPr>
      </p:pic>
    </p:spTree>
    <p:extLst>
      <p:ext uri="{BB962C8B-B14F-4D97-AF65-F5344CB8AC3E}">
        <p14:creationId xmlns="" xmlns:p14="http://schemas.microsoft.com/office/powerpoint/2010/main" val="36961153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3</a:t>
            </a:r>
            <a:r>
              <a:rPr lang="el-GR" baseline="30000" dirty="0" smtClean="0"/>
              <a:t>ο</a:t>
            </a:r>
            <a:r>
              <a:rPr lang="el-GR" dirty="0" smtClean="0"/>
              <a:t> ΚΕΦΑΛΑΙΟ – Η ΜΕΤΑΒΑΣΗ </a:t>
            </a:r>
            <a:endParaRPr lang="el-GR" dirty="0"/>
          </a:p>
        </p:txBody>
      </p:sp>
      <p:pic>
        <p:nvPicPr>
          <p:cNvPr id="4" name="Content Placeholder 3"/>
          <p:cNvPicPr>
            <a:picLocks noGrp="1" noChangeAspect="1"/>
          </p:cNvPicPr>
          <p:nvPr>
            <p:ph idx="1"/>
          </p:nvPr>
        </p:nvPicPr>
        <p:blipFill>
          <a:blip r:embed="rId2"/>
          <a:stretch>
            <a:fillRect/>
          </a:stretch>
        </p:blipFill>
        <p:spPr>
          <a:xfrm>
            <a:off x="1295402" y="2453490"/>
            <a:ext cx="6305548" cy="3322622"/>
          </a:xfrm>
          <a:prstGeom prst="rect">
            <a:avLst/>
          </a:prstGeom>
        </p:spPr>
      </p:pic>
      <p:pic>
        <p:nvPicPr>
          <p:cNvPr id="5" name="Picture 4"/>
          <p:cNvPicPr>
            <a:picLocks noChangeAspect="1"/>
          </p:cNvPicPr>
          <p:nvPr/>
        </p:nvPicPr>
        <p:blipFill>
          <a:blip r:embed="rId3"/>
          <a:stretch>
            <a:fillRect/>
          </a:stretch>
        </p:blipFill>
        <p:spPr>
          <a:xfrm>
            <a:off x="7600950" y="2453490"/>
            <a:ext cx="3295647" cy="3322622"/>
          </a:xfrm>
          <a:prstGeom prst="rect">
            <a:avLst/>
          </a:prstGeom>
        </p:spPr>
      </p:pic>
    </p:spTree>
    <p:extLst>
      <p:ext uri="{BB962C8B-B14F-4D97-AF65-F5344CB8AC3E}">
        <p14:creationId xmlns="" xmlns:p14="http://schemas.microsoft.com/office/powerpoint/2010/main" val="1627874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1.1. Η ΑΡΧΗ</a:t>
            </a:r>
            <a:endParaRPr lang="el-GR" dirty="0"/>
          </a:p>
        </p:txBody>
      </p:sp>
      <p:sp>
        <p:nvSpPr>
          <p:cNvPr id="3" name="Content Placeholder 2"/>
          <p:cNvSpPr>
            <a:spLocks noGrp="1"/>
          </p:cNvSpPr>
          <p:nvPr>
            <p:ph idx="1"/>
          </p:nvPr>
        </p:nvSpPr>
        <p:spPr/>
        <p:txBody>
          <a:bodyPr>
            <a:normAutofit fontScale="85000" lnSpcReduction="20000"/>
          </a:bodyPr>
          <a:lstStyle/>
          <a:p>
            <a:pPr algn="just"/>
            <a:r>
              <a:rPr lang="el-GR" dirty="0"/>
              <a:t>O τουρκικός Πόλεμος της Aνεξαρτησίας διεξήχθη με τη βοήθεια των κληρικών των πόλεων και των χωριών της Aνατολίας και με τη χρησιμοποίηση του ισλαμικoύ πολιτικού λόγου στις δημοσίως διατυπωμένες επιδιώξεις των </a:t>
            </a:r>
            <a:r>
              <a:rPr lang="el-GR" dirty="0" smtClean="0"/>
              <a:t>εθνικιστών </a:t>
            </a:r>
            <a:r>
              <a:rPr lang="el-GR" dirty="0"/>
              <a:t>και των ισλαμικών συμβόλων ως της πολεμικής κραυγής  εναντίον των εισβολέων, και μάλιστα σε βαθμό πολύ μεγαλύτερο από αυτόν που ως σήμερα παραδέχεται η επίσημη κεμαλική ιστοριογραφία. </a:t>
            </a:r>
          </a:p>
          <a:p>
            <a:pPr algn="just"/>
            <a:r>
              <a:rPr lang="el-GR" dirty="0"/>
              <a:t>O Kεμάλ (o oποίος χρησιμοποιούσε ακόμη και μέχρι το 1930 τον με ισλαμικές αποχρώσεις τίτλο Gazî: νικητής, πολεμιστής) προσπάθησε να συμφιλιώσει το Iσλάμ με τις δικές του ιδέες, δηλώνοντας ότι το Iσλάμ ήταν η πιο λογική, και γι'αυτό το λόγο η τελειότερη, η απόλυτη </a:t>
            </a:r>
            <a:r>
              <a:rPr lang="el-GR" dirty="0" smtClean="0"/>
              <a:t>θρησκεία. </a:t>
            </a:r>
            <a:endParaRPr lang="el-GR" dirty="0"/>
          </a:p>
          <a:p>
            <a:pPr algn="just"/>
            <a:r>
              <a:rPr lang="el-GR" dirty="0"/>
              <a:t>Oι Kεμαλιστές, όμως, δεν δανείστηκαν μόνο τον ισλαμικό πολιτικό λόγο, αλλά </a:t>
            </a:r>
            <a:r>
              <a:rPr lang="el-GR" dirty="0" smtClean="0"/>
              <a:t>χρησιμοποίησαν και </a:t>
            </a:r>
            <a:r>
              <a:rPr lang="el-GR" dirty="0"/>
              <a:t>το ασυμβίβαστο, πουριτανικό, κορανικό ύφος. </a:t>
            </a:r>
          </a:p>
        </p:txBody>
      </p:sp>
    </p:spTree>
    <p:extLst>
      <p:ext uri="{BB962C8B-B14F-4D97-AF65-F5344CB8AC3E}">
        <p14:creationId xmlns="" xmlns:p14="http://schemas.microsoft.com/office/powerpoint/2010/main" val="11962610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3.1. ΕΡΝΤΟΓΑΝΙΚΟΣ ΛΟΓΟΣ</a:t>
            </a:r>
            <a:endParaRPr lang="el-GR" dirty="0"/>
          </a:p>
        </p:txBody>
      </p:sp>
      <p:sp>
        <p:nvSpPr>
          <p:cNvPr id="3" name="Content Placeholder 2"/>
          <p:cNvSpPr>
            <a:spLocks noGrp="1"/>
          </p:cNvSpPr>
          <p:nvPr>
            <p:ph idx="1"/>
          </p:nvPr>
        </p:nvSpPr>
        <p:spPr/>
        <p:txBody>
          <a:bodyPr>
            <a:normAutofit/>
          </a:bodyPr>
          <a:lstStyle/>
          <a:p>
            <a:pPr algn="just"/>
            <a:r>
              <a:rPr lang="el-GR" sz="2800" dirty="0" smtClean="0"/>
              <a:t>Η σημασία του λόγου στην ενίσχυση του καθεστώτος Ερντογάν</a:t>
            </a:r>
          </a:p>
          <a:p>
            <a:pPr algn="just"/>
            <a:r>
              <a:rPr lang="el-GR" sz="2800" dirty="0" smtClean="0"/>
              <a:t>Τα είδη του λόγου: ηρωϊκός, επιθετικός, λόγος του μίσους, αναθεωρητικός (νομικά και ιστορικά), θρησκευτικός και φυλετικός</a:t>
            </a:r>
          </a:p>
          <a:p>
            <a:pPr algn="just"/>
            <a:r>
              <a:rPr lang="el-GR" sz="2800" dirty="0"/>
              <a:t> </a:t>
            </a:r>
            <a:r>
              <a:rPr lang="el-GR" sz="2800" dirty="0" smtClean="0"/>
              <a:t>Το «εμείς/ αυτοί» στον λόγο του καθεστώτος</a:t>
            </a:r>
          </a:p>
          <a:p>
            <a:pPr algn="just"/>
            <a:r>
              <a:rPr lang="el-GR" sz="2800" dirty="0" smtClean="0"/>
              <a:t>Γιατί καθεστώς;</a:t>
            </a:r>
          </a:p>
          <a:p>
            <a:pPr algn="just"/>
            <a:r>
              <a:rPr lang="el-GR" sz="2800" dirty="0" smtClean="0"/>
              <a:t>Ο Ερντογάν ως δημόσιος λόγος</a:t>
            </a:r>
            <a:endParaRPr lang="el-GR" sz="2800" dirty="0"/>
          </a:p>
        </p:txBody>
      </p:sp>
    </p:spTree>
    <p:extLst>
      <p:ext uri="{BB962C8B-B14F-4D97-AF65-F5344CB8AC3E}">
        <p14:creationId xmlns="" xmlns:p14="http://schemas.microsoft.com/office/powerpoint/2010/main" val="3697263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(Παρένθεση: </a:t>
            </a:r>
            <a:r>
              <a:rPr lang="en-US" dirty="0" smtClean="0"/>
              <a:t>LTI)</a:t>
            </a:r>
            <a:endParaRPr lang="el-GR" dirty="0"/>
          </a:p>
        </p:txBody>
      </p:sp>
      <p:sp>
        <p:nvSpPr>
          <p:cNvPr id="3" name="Content Placeholder 2"/>
          <p:cNvSpPr>
            <a:spLocks noGrp="1"/>
          </p:cNvSpPr>
          <p:nvPr>
            <p:ph idx="1"/>
          </p:nvPr>
        </p:nvSpPr>
        <p:spPr/>
        <p:txBody>
          <a:bodyPr>
            <a:normAutofit fontScale="92500" lnSpcReduction="20000"/>
          </a:bodyPr>
          <a:lstStyle/>
          <a:p>
            <a:pPr algn="just"/>
            <a:r>
              <a:rPr lang="el-GR" dirty="0"/>
              <a:t>Η γλώσσα καθορίζει τα συναισθήματα και κυβερνά, συνειδητά ή ασυνείδητα, σε όλο το ανθρώπινο είναι. Η γλώσσα των Ναζί άλλαξε την αξία των λέξεων και τη συχνότητα της εμφάνισής τους: γενναιότητα/ φανατισμός, οργανικός, φύση, κράτος, παρηκμασμένος, αδύνατος, θέληση, λαός.</a:t>
            </a:r>
          </a:p>
          <a:p>
            <a:pPr algn="just"/>
            <a:r>
              <a:rPr lang="el-GR" dirty="0"/>
              <a:t>Ο τρόπος που μιλούσε ο κόσμος, το ύφος, ακολουθούσε και αντέγραφε τον τρόπο και το ύφος του Γκαίμπελς: ήταν η εκφορά του λόγου ενός φωνακλά ταραξία (loud and vociferous rabble – rouser)</a:t>
            </a:r>
          </a:p>
          <a:p>
            <a:pPr algn="just"/>
            <a:r>
              <a:rPr lang="el-GR" dirty="0"/>
              <a:t>H γλώσσα των ναζί είναι μόνο επικλητική (invocative), είναι μόνο προφορική και πάντα δημόσια. </a:t>
            </a:r>
            <a:r>
              <a:rPr lang="el-GR" dirty="0" smtClean="0"/>
              <a:t>Ο </a:t>
            </a:r>
            <a:r>
              <a:rPr lang="el-GR" dirty="0"/>
              <a:t>μοναδικός σκοπός της είναι να ξεγυμνώσει τους πάντες από την ιδιωτικότητά τους και να τους παραλύσει ως προσωπικότητες. </a:t>
            </a:r>
          </a:p>
        </p:txBody>
      </p:sp>
    </p:spTree>
    <p:extLst>
      <p:ext uri="{BB962C8B-B14F-4D97-AF65-F5344CB8AC3E}">
        <p14:creationId xmlns="" xmlns:p14="http://schemas.microsoft.com/office/powerpoint/2010/main" val="32874611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570368"/>
            <a:ext cx="9601196" cy="1720159"/>
          </a:xfrm>
        </p:spPr>
        <p:txBody>
          <a:bodyPr>
            <a:normAutofit/>
          </a:bodyPr>
          <a:lstStyle/>
          <a:p>
            <a:r>
              <a:rPr lang="en-US" sz="3200" dirty="0" smtClean="0"/>
              <a:t>3.1.</a:t>
            </a:r>
            <a:r>
              <a:rPr lang="el-GR" sz="3200" dirty="0" smtClean="0"/>
              <a:t>1.</a:t>
            </a:r>
            <a:r>
              <a:rPr lang="en-US" sz="3200" dirty="0" smtClean="0"/>
              <a:t> </a:t>
            </a:r>
            <a:r>
              <a:rPr lang="el-GR" sz="3200" dirty="0" smtClean="0"/>
              <a:t>ΜΙΑ ΠΕΡΙΠΤΩΣΗ: ΧΡΗΣΗ ΤΗΣ ΜΙΚΡΑΣΙΑΤΙΚΗΣ ΚΑΤΑΣΤΡΟΦΗΣ ΣΤΟΝ ΕΠΙΣΗΜΟ ΤΟΥΡΚΙΚΟ ΛΟΓΟ</a:t>
            </a:r>
            <a:endParaRPr lang="el-GR" sz="3200" dirty="0"/>
          </a:p>
        </p:txBody>
      </p:sp>
      <p:pic>
        <p:nvPicPr>
          <p:cNvPr id="4" name="Content Placeholder 3"/>
          <p:cNvPicPr>
            <a:picLocks noGrp="1" noChangeAspect="1"/>
          </p:cNvPicPr>
          <p:nvPr>
            <p:ph idx="1"/>
          </p:nvPr>
        </p:nvPicPr>
        <p:blipFill>
          <a:blip r:embed="rId2"/>
          <a:stretch>
            <a:fillRect/>
          </a:stretch>
        </p:blipFill>
        <p:spPr>
          <a:xfrm>
            <a:off x="1419941" y="2503142"/>
            <a:ext cx="3757076" cy="3317875"/>
          </a:xfrm>
          <a:prstGeom prst="rect">
            <a:avLst/>
          </a:prstGeom>
        </p:spPr>
      </p:pic>
      <p:pic>
        <p:nvPicPr>
          <p:cNvPr id="5" name="Picture 4"/>
          <p:cNvPicPr>
            <a:picLocks noChangeAspect="1"/>
          </p:cNvPicPr>
          <p:nvPr/>
        </p:nvPicPr>
        <p:blipFill>
          <a:blip r:embed="rId3"/>
          <a:stretch>
            <a:fillRect/>
          </a:stretch>
        </p:blipFill>
        <p:spPr>
          <a:xfrm>
            <a:off x="5177017" y="2503142"/>
            <a:ext cx="5785605" cy="3317875"/>
          </a:xfrm>
          <a:prstGeom prst="rect">
            <a:avLst/>
          </a:prstGeom>
        </p:spPr>
      </p:pic>
    </p:spTree>
    <p:extLst>
      <p:ext uri="{BB962C8B-B14F-4D97-AF65-F5344CB8AC3E}">
        <p14:creationId xmlns="" xmlns:p14="http://schemas.microsoft.com/office/powerpoint/2010/main" val="30385932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26 ΑΥΓΟΥΣΤΟΥ – 30 ΑΥΓΟΥΣΤΟΥ: μια μικρή αλλαγή με σημασία</a:t>
            </a:r>
            <a:endParaRPr lang="el-GR" dirty="0"/>
          </a:p>
        </p:txBody>
      </p:sp>
      <p:pic>
        <p:nvPicPr>
          <p:cNvPr id="4" name="Content Placeholder 3"/>
          <p:cNvPicPr>
            <a:picLocks noGrp="1" noChangeAspect="1"/>
          </p:cNvPicPr>
          <p:nvPr>
            <p:ph idx="1"/>
          </p:nvPr>
        </p:nvPicPr>
        <p:blipFill>
          <a:blip r:embed="rId2"/>
          <a:stretch>
            <a:fillRect/>
          </a:stretch>
        </p:blipFill>
        <p:spPr>
          <a:xfrm>
            <a:off x="795382" y="2494088"/>
            <a:ext cx="3317875" cy="3528821"/>
          </a:xfrm>
          <a:prstGeom prst="rect">
            <a:avLst/>
          </a:prstGeom>
        </p:spPr>
      </p:pic>
      <p:pic>
        <p:nvPicPr>
          <p:cNvPr id="5" name="Picture 4"/>
          <p:cNvPicPr>
            <a:picLocks noChangeAspect="1"/>
          </p:cNvPicPr>
          <p:nvPr/>
        </p:nvPicPr>
        <p:blipFill>
          <a:blip r:embed="rId3"/>
          <a:stretch>
            <a:fillRect/>
          </a:stretch>
        </p:blipFill>
        <p:spPr>
          <a:xfrm>
            <a:off x="4185685" y="2494088"/>
            <a:ext cx="4237087" cy="3528821"/>
          </a:xfrm>
          <a:prstGeom prst="rect">
            <a:avLst/>
          </a:prstGeom>
        </p:spPr>
      </p:pic>
      <p:pic>
        <p:nvPicPr>
          <p:cNvPr id="6" name="Picture 5"/>
          <p:cNvPicPr>
            <a:picLocks noChangeAspect="1"/>
          </p:cNvPicPr>
          <p:nvPr/>
        </p:nvPicPr>
        <p:blipFill>
          <a:blip r:embed="rId4"/>
          <a:stretch>
            <a:fillRect/>
          </a:stretch>
        </p:blipFill>
        <p:spPr>
          <a:xfrm>
            <a:off x="8422772" y="2494088"/>
            <a:ext cx="2767311" cy="3528821"/>
          </a:xfrm>
          <a:prstGeom prst="rect">
            <a:avLst/>
          </a:prstGeom>
        </p:spPr>
      </p:pic>
    </p:spTree>
    <p:extLst>
      <p:ext uri="{BB962C8B-B14F-4D97-AF65-F5344CB8AC3E}">
        <p14:creationId xmlns="" xmlns:p14="http://schemas.microsoft.com/office/powerpoint/2010/main" val="32722861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ΦΥΛΕΤΙΣΜΟΣ ΚΑΙ ΕΠΙΚΑΙΡΟΤΗΤΑ</a:t>
            </a:r>
            <a:endParaRPr lang="el-GR" dirty="0"/>
          </a:p>
        </p:txBody>
      </p:sp>
      <p:pic>
        <p:nvPicPr>
          <p:cNvPr id="4" name="Content Placeholder 3"/>
          <p:cNvPicPr>
            <a:picLocks noGrp="1" noChangeAspect="1"/>
          </p:cNvPicPr>
          <p:nvPr>
            <p:ph idx="1"/>
          </p:nvPr>
        </p:nvPicPr>
        <p:blipFill>
          <a:blip r:embed="rId2"/>
          <a:stretch>
            <a:fillRect/>
          </a:stretch>
        </p:blipFill>
        <p:spPr>
          <a:xfrm>
            <a:off x="1295402" y="2430714"/>
            <a:ext cx="5012989" cy="3345397"/>
          </a:xfrm>
          <a:prstGeom prst="rect">
            <a:avLst/>
          </a:prstGeom>
        </p:spPr>
      </p:pic>
      <p:sp>
        <p:nvSpPr>
          <p:cNvPr id="5" name="Rectangle 4"/>
          <p:cNvSpPr/>
          <p:nvPr/>
        </p:nvSpPr>
        <p:spPr>
          <a:xfrm>
            <a:off x="6308391" y="2500213"/>
            <a:ext cx="5117082" cy="3416320"/>
          </a:xfrm>
          <a:prstGeom prst="rect">
            <a:avLst/>
          </a:prstGeom>
        </p:spPr>
        <p:txBody>
          <a:bodyPr wrap="square">
            <a:spAutoFit/>
          </a:bodyPr>
          <a:lstStyle/>
          <a:p>
            <a:pPr marL="285750" indent="-285750" algn="just">
              <a:buFont typeface="Arial" panose="020B0604020202020204" pitchFamily="34" charset="0"/>
              <a:buChar char="•"/>
            </a:pPr>
            <a:r>
              <a:rPr lang="el-GR" dirty="0"/>
              <a:t>Δεν αποτελεί σύμπτωση ότι αυτοί που προσπάθησαν να αποκλείσουν τη χώρα μας από την Ανατολική Μεσόγειο και αυτοί που προσπάθησαν πριν από έναν αιώνα να εισβάλουν στη χώρα μας είναι οι ίδιοι εισβολείς. </a:t>
            </a:r>
            <a:endParaRPr lang="el-GR" dirty="0" smtClean="0"/>
          </a:p>
          <a:p>
            <a:pPr marL="285750" indent="-285750" algn="just">
              <a:buFont typeface="Arial" panose="020B0604020202020204" pitchFamily="34" charset="0"/>
              <a:buChar char="•"/>
            </a:pPr>
            <a:r>
              <a:rPr lang="el-GR" dirty="0"/>
              <a:t>Σμύρνη, εσύ που πέταξες του γκιαούρηδες στη θάλασσα και βοήθησες όσους είχαν </a:t>
            </a:r>
            <a:r>
              <a:rPr lang="el-GR" dirty="0" smtClean="0"/>
              <a:t>ανάγκη</a:t>
            </a:r>
          </a:p>
          <a:p>
            <a:pPr marL="285750" indent="-285750" algn="just">
              <a:buFont typeface="Arial" panose="020B0604020202020204" pitchFamily="34" charset="0"/>
              <a:buChar char="•"/>
            </a:pPr>
            <a:r>
              <a:rPr lang="el-GR" dirty="0"/>
              <a:t>Οι Έλληνες έκαψαν τη Σμύρνη</a:t>
            </a:r>
          </a:p>
          <a:p>
            <a:pPr marL="285750" indent="-285750" algn="just">
              <a:buFont typeface="Arial" panose="020B0604020202020204" pitchFamily="34" charset="0"/>
              <a:buChar char="•"/>
            </a:pPr>
            <a:r>
              <a:rPr lang="el-GR" dirty="0"/>
              <a:t>Θα πετάξουμε τους Έλληνες στη θάλασσα</a:t>
            </a:r>
          </a:p>
          <a:p>
            <a:pPr marL="285750" indent="-285750" algn="just">
              <a:buFont typeface="Arial" panose="020B0604020202020204" pitchFamily="34" charset="0"/>
              <a:buChar char="•"/>
            </a:pPr>
            <a:endParaRPr lang="el-GR" dirty="0"/>
          </a:p>
          <a:p>
            <a:endParaRPr lang="el-GR" dirty="0"/>
          </a:p>
          <a:p>
            <a:endParaRPr lang="el-GR" dirty="0"/>
          </a:p>
        </p:txBody>
      </p:sp>
    </p:spTree>
    <p:extLst>
      <p:ext uri="{BB962C8B-B14F-4D97-AF65-F5344CB8AC3E}">
        <p14:creationId xmlns="" xmlns:p14="http://schemas.microsoft.com/office/powerpoint/2010/main" val="41155779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ΗΘΙΚΗ ΚΑΙ ΔΙΚΑΙΟ</a:t>
            </a:r>
            <a:endParaRPr lang="el-GR" dirty="0"/>
          </a:p>
        </p:txBody>
      </p:sp>
      <p:pic>
        <p:nvPicPr>
          <p:cNvPr id="4" name="Content Placeholder 3"/>
          <p:cNvPicPr>
            <a:picLocks noGrp="1" noChangeAspect="1"/>
          </p:cNvPicPr>
          <p:nvPr>
            <p:ph idx="1"/>
          </p:nvPr>
        </p:nvPicPr>
        <p:blipFill>
          <a:blip r:embed="rId2"/>
          <a:stretch>
            <a:fillRect/>
          </a:stretch>
        </p:blipFill>
        <p:spPr>
          <a:xfrm>
            <a:off x="1295402" y="2417275"/>
            <a:ext cx="4089588" cy="3512745"/>
          </a:xfrm>
          <a:prstGeom prst="rect">
            <a:avLst/>
          </a:prstGeom>
        </p:spPr>
      </p:pic>
      <p:pic>
        <p:nvPicPr>
          <p:cNvPr id="5" name="Picture 4"/>
          <p:cNvPicPr>
            <a:picLocks noChangeAspect="1"/>
          </p:cNvPicPr>
          <p:nvPr/>
        </p:nvPicPr>
        <p:blipFill>
          <a:blip r:embed="rId3"/>
          <a:stretch>
            <a:fillRect/>
          </a:stretch>
        </p:blipFill>
        <p:spPr>
          <a:xfrm>
            <a:off x="5763321" y="2426328"/>
            <a:ext cx="5133277" cy="3512745"/>
          </a:xfrm>
          <a:prstGeom prst="rect">
            <a:avLst/>
          </a:prstGeom>
        </p:spPr>
      </p:pic>
    </p:spTree>
    <p:extLst>
      <p:ext uri="{BB962C8B-B14F-4D97-AF65-F5344CB8AC3E}">
        <p14:creationId xmlns="" xmlns:p14="http://schemas.microsoft.com/office/powerpoint/2010/main" val="18741164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(Επεξηγηματική Παρένθεση)</a:t>
            </a:r>
            <a:endParaRPr lang="el-GR" dirty="0"/>
          </a:p>
        </p:txBody>
      </p:sp>
      <p:pic>
        <p:nvPicPr>
          <p:cNvPr id="4" name="Content Placeholder 3"/>
          <p:cNvPicPr>
            <a:picLocks noGrp="1" noChangeAspect="1"/>
          </p:cNvPicPr>
          <p:nvPr>
            <p:ph idx="1"/>
          </p:nvPr>
        </p:nvPicPr>
        <p:blipFill>
          <a:blip r:embed="rId2"/>
          <a:stretch>
            <a:fillRect/>
          </a:stretch>
        </p:blipFill>
        <p:spPr>
          <a:xfrm>
            <a:off x="1398949" y="2483792"/>
            <a:ext cx="4268520" cy="3346640"/>
          </a:xfrm>
          <a:prstGeom prst="rect">
            <a:avLst/>
          </a:prstGeom>
        </p:spPr>
      </p:pic>
      <p:pic>
        <p:nvPicPr>
          <p:cNvPr id="5" name="Picture 4"/>
          <p:cNvPicPr>
            <a:picLocks noChangeAspect="1"/>
          </p:cNvPicPr>
          <p:nvPr/>
        </p:nvPicPr>
        <p:blipFill>
          <a:blip r:embed="rId3"/>
          <a:stretch>
            <a:fillRect/>
          </a:stretch>
        </p:blipFill>
        <p:spPr>
          <a:xfrm>
            <a:off x="5762719" y="2483792"/>
            <a:ext cx="5029012" cy="3346640"/>
          </a:xfrm>
          <a:prstGeom prst="rect">
            <a:avLst/>
          </a:prstGeom>
        </p:spPr>
      </p:pic>
    </p:spTree>
    <p:extLst>
      <p:ext uri="{BB962C8B-B14F-4D97-AF65-F5344CB8AC3E}">
        <p14:creationId xmlns="" xmlns:p14="http://schemas.microsoft.com/office/powerpoint/2010/main" val="20799471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ΑΠ</a:t>
            </a:r>
            <a:r>
              <a:rPr lang="en-US" dirty="0"/>
              <a:t>O</a:t>
            </a:r>
            <a:r>
              <a:rPr lang="el-GR" dirty="0" smtClean="0"/>
              <a:t> ΤΗ ΣΜΥΡΝΗ ΣΤΗΝ ΚΑΜΠΟΥΛ: ΝΤΟΓΟΥ ΠΕΡΙΝΤΖΕΚ</a:t>
            </a:r>
            <a:endParaRPr lang="el-GR" dirty="0"/>
          </a:p>
        </p:txBody>
      </p:sp>
      <p:pic>
        <p:nvPicPr>
          <p:cNvPr id="4" name="Content Placeholder 3"/>
          <p:cNvPicPr>
            <a:picLocks noGrp="1" noChangeAspect="1"/>
          </p:cNvPicPr>
          <p:nvPr>
            <p:ph idx="1"/>
          </p:nvPr>
        </p:nvPicPr>
        <p:blipFill>
          <a:blip r:embed="rId2"/>
          <a:stretch>
            <a:fillRect/>
          </a:stretch>
        </p:blipFill>
        <p:spPr>
          <a:xfrm>
            <a:off x="1295402" y="2485035"/>
            <a:ext cx="4137527" cy="3317875"/>
          </a:xfrm>
          <a:prstGeom prst="rect">
            <a:avLst/>
          </a:prstGeom>
        </p:spPr>
      </p:pic>
      <p:pic>
        <p:nvPicPr>
          <p:cNvPr id="5" name="Picture 4"/>
          <p:cNvPicPr>
            <a:picLocks noChangeAspect="1"/>
          </p:cNvPicPr>
          <p:nvPr/>
        </p:nvPicPr>
        <p:blipFill>
          <a:blip r:embed="rId3"/>
          <a:stretch>
            <a:fillRect/>
          </a:stretch>
        </p:blipFill>
        <p:spPr>
          <a:xfrm>
            <a:off x="5432929" y="2485035"/>
            <a:ext cx="5463669" cy="3317875"/>
          </a:xfrm>
          <a:prstGeom prst="rect">
            <a:avLst/>
          </a:prstGeom>
        </p:spPr>
      </p:pic>
    </p:spTree>
    <p:extLst>
      <p:ext uri="{BB962C8B-B14F-4D97-AF65-F5344CB8AC3E}">
        <p14:creationId xmlns="" xmlns:p14="http://schemas.microsoft.com/office/powerpoint/2010/main" val="2611276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ΚΑΙ ΑΠΌ ΤΗ ΛΟΓΟΤΕΧΝΙΑ ΣΤΟΝ ΥΠΟΚΟΣΜΟ</a:t>
            </a:r>
            <a:endParaRPr lang="el-GR" dirty="0"/>
          </a:p>
        </p:txBody>
      </p:sp>
      <p:pic>
        <p:nvPicPr>
          <p:cNvPr id="4" name="Content Placeholder 3"/>
          <p:cNvPicPr>
            <a:picLocks noGrp="1" noChangeAspect="1"/>
          </p:cNvPicPr>
          <p:nvPr>
            <p:ph idx="1"/>
          </p:nvPr>
        </p:nvPicPr>
        <p:blipFill>
          <a:blip r:embed="rId2"/>
          <a:stretch>
            <a:fillRect/>
          </a:stretch>
        </p:blipFill>
        <p:spPr>
          <a:xfrm>
            <a:off x="1295402" y="2456632"/>
            <a:ext cx="4290586" cy="3265158"/>
          </a:xfrm>
          <a:prstGeom prst="rect">
            <a:avLst/>
          </a:prstGeom>
        </p:spPr>
      </p:pic>
      <p:pic>
        <p:nvPicPr>
          <p:cNvPr id="5" name="Picture 4"/>
          <p:cNvPicPr>
            <a:picLocks noChangeAspect="1"/>
          </p:cNvPicPr>
          <p:nvPr/>
        </p:nvPicPr>
        <p:blipFill>
          <a:blip r:embed="rId3"/>
          <a:stretch>
            <a:fillRect/>
          </a:stretch>
        </p:blipFill>
        <p:spPr>
          <a:xfrm>
            <a:off x="5585988" y="2456632"/>
            <a:ext cx="5310610" cy="3265157"/>
          </a:xfrm>
          <a:prstGeom prst="rect">
            <a:avLst/>
          </a:prstGeom>
        </p:spPr>
      </p:pic>
    </p:spTree>
    <p:extLst>
      <p:ext uri="{BB962C8B-B14F-4D97-AF65-F5344CB8AC3E}">
        <p14:creationId xmlns="" xmlns:p14="http://schemas.microsoft.com/office/powerpoint/2010/main" val="17878226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4" name="Content Placeholder 3"/>
          <p:cNvPicPr>
            <a:picLocks noGrp="1" noChangeAspect="1"/>
          </p:cNvPicPr>
          <p:nvPr>
            <p:ph idx="1"/>
          </p:nvPr>
        </p:nvPicPr>
        <p:blipFill>
          <a:blip r:embed="rId2"/>
          <a:stretch>
            <a:fillRect/>
          </a:stretch>
        </p:blipFill>
        <p:spPr>
          <a:xfrm>
            <a:off x="1295402" y="2453489"/>
            <a:ext cx="4847962" cy="3394689"/>
          </a:xfrm>
          <a:prstGeom prst="rect">
            <a:avLst/>
          </a:prstGeom>
        </p:spPr>
      </p:pic>
      <p:pic>
        <p:nvPicPr>
          <p:cNvPr id="5" name="Picture 4"/>
          <p:cNvPicPr>
            <a:picLocks noChangeAspect="1"/>
          </p:cNvPicPr>
          <p:nvPr/>
        </p:nvPicPr>
        <p:blipFill>
          <a:blip r:embed="rId3"/>
          <a:stretch>
            <a:fillRect/>
          </a:stretch>
        </p:blipFill>
        <p:spPr>
          <a:xfrm>
            <a:off x="6143364" y="2453489"/>
            <a:ext cx="4753234" cy="3394689"/>
          </a:xfrm>
          <a:prstGeom prst="rect">
            <a:avLst/>
          </a:prstGeom>
        </p:spPr>
      </p:pic>
    </p:spTree>
    <p:extLst>
      <p:ext uri="{BB962C8B-B14F-4D97-AF65-F5344CB8AC3E}">
        <p14:creationId xmlns="" xmlns:p14="http://schemas.microsoft.com/office/powerpoint/2010/main" val="2477556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1.1. Η ΑΡΧΗ</a:t>
            </a:r>
            <a:endParaRPr lang="el-GR" dirty="0"/>
          </a:p>
        </p:txBody>
      </p:sp>
      <p:sp>
        <p:nvSpPr>
          <p:cNvPr id="3" name="Content Placeholder 2"/>
          <p:cNvSpPr>
            <a:spLocks noGrp="1"/>
          </p:cNvSpPr>
          <p:nvPr>
            <p:ph idx="1"/>
          </p:nvPr>
        </p:nvSpPr>
        <p:spPr/>
        <p:txBody>
          <a:bodyPr>
            <a:normAutofit fontScale="92500" lnSpcReduction="20000"/>
          </a:bodyPr>
          <a:lstStyle/>
          <a:p>
            <a:pPr algn="just"/>
            <a:r>
              <a:rPr lang="el-GR" dirty="0"/>
              <a:t>Tο αποκορύφωμα αυτής της χρησιμοποίησης μπορεί να εντοπισθεί κατά την εποχή της σύγκλησης της Mεγάλης Tουρκικής Eθνοσυνέλευσης, η οποία έλαβε χώρα στις 23 Aπριλίου 1920, ημέρα Παρασκευή (ιερή ημέρα του Iσλάμ). </a:t>
            </a:r>
          </a:p>
          <a:p>
            <a:pPr algn="just"/>
            <a:r>
              <a:rPr lang="el-GR" dirty="0"/>
              <a:t>Ενώ το 17 - 20% των βουλευτών της Πρώτης Mεγάλης Eθνοσυνέλευσης (οι 73 από τους 361, με 14 μουφτήδες και 8 ηγέτες δερβισικών ταγμάτων) ήταν άνθρωποι της θρησκείας , τα ποσοστά τους έπεσαν σε 11% το 1923, 4% το 1927, 3% το 1931, 2% το 1939 και 1% το 1943.</a:t>
            </a:r>
          </a:p>
          <a:p>
            <a:pPr algn="just"/>
            <a:r>
              <a:rPr lang="el-GR" dirty="0"/>
              <a:t>Οι πεσόντες στον πόλεμο χαρακτηρίζονταν ως μάρτυρες (shahid – με τη χρήση του αραβικού – ισλαμικού λεξιλογίου). Ο ίδιος χαρακτηρισμός συνόδευε και τους νεκρούς στρατιώτες της εισβολής στην Κύπρο. </a:t>
            </a:r>
          </a:p>
          <a:p>
            <a:endParaRPr lang="el-GR" dirty="0"/>
          </a:p>
        </p:txBody>
      </p:sp>
    </p:spTree>
    <p:extLst>
      <p:ext uri="{BB962C8B-B14F-4D97-AF65-F5344CB8AC3E}">
        <p14:creationId xmlns="" xmlns:p14="http://schemas.microsoft.com/office/powerpoint/2010/main" val="67986550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3.1.2. ΕΙΡΗΝΗ ΣΤΗΝ ΤΟΥΡΚΙΑ, ΕΙΡΗΝΗ ΣΤΟΝ ΚΟΣΜΟ</a:t>
            </a:r>
          </a:p>
        </p:txBody>
      </p:sp>
      <p:pic>
        <p:nvPicPr>
          <p:cNvPr id="4" name="Content Placeholder 3"/>
          <p:cNvPicPr>
            <a:picLocks noGrp="1" noChangeAspect="1"/>
          </p:cNvPicPr>
          <p:nvPr>
            <p:ph idx="1"/>
          </p:nvPr>
        </p:nvPicPr>
        <p:blipFill>
          <a:blip r:embed="rId2"/>
          <a:stretch>
            <a:fillRect/>
          </a:stretch>
        </p:blipFill>
        <p:spPr>
          <a:xfrm>
            <a:off x="2335794" y="2598344"/>
            <a:ext cx="6980222" cy="3186820"/>
          </a:xfrm>
          <a:prstGeom prst="rect">
            <a:avLst/>
          </a:prstGeom>
        </p:spPr>
      </p:pic>
    </p:spTree>
    <p:extLst>
      <p:ext uri="{BB962C8B-B14F-4D97-AF65-F5344CB8AC3E}">
        <p14:creationId xmlns="" xmlns:p14="http://schemas.microsoft.com/office/powerpoint/2010/main" val="8749949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3.1.3.</a:t>
            </a:r>
            <a:r>
              <a:rPr lang="en-US" dirty="0" smtClean="0"/>
              <a:t> TO </a:t>
            </a:r>
            <a:r>
              <a:rPr lang="el-GR" dirty="0" smtClean="0"/>
              <a:t>ΠΕΡΙΒΑΛΛΟΝ </a:t>
            </a:r>
            <a:endParaRPr lang="el-GR" dirty="0"/>
          </a:p>
        </p:txBody>
      </p:sp>
      <p:pic>
        <p:nvPicPr>
          <p:cNvPr id="4" name="Content Placeholder 3"/>
          <p:cNvPicPr>
            <a:picLocks noGrp="1" noChangeAspect="1"/>
          </p:cNvPicPr>
          <p:nvPr>
            <p:ph idx="1"/>
          </p:nvPr>
        </p:nvPicPr>
        <p:blipFill>
          <a:blip r:embed="rId2"/>
          <a:stretch>
            <a:fillRect/>
          </a:stretch>
        </p:blipFill>
        <p:spPr>
          <a:xfrm>
            <a:off x="1398948" y="2483792"/>
            <a:ext cx="3336013" cy="3274211"/>
          </a:xfrm>
          <a:prstGeom prst="rect">
            <a:avLst/>
          </a:prstGeom>
        </p:spPr>
      </p:pic>
      <p:pic>
        <p:nvPicPr>
          <p:cNvPr id="5" name="Picture 4"/>
          <p:cNvPicPr>
            <a:picLocks noChangeAspect="1"/>
          </p:cNvPicPr>
          <p:nvPr/>
        </p:nvPicPr>
        <p:blipFill>
          <a:blip r:embed="rId3"/>
          <a:stretch>
            <a:fillRect/>
          </a:stretch>
        </p:blipFill>
        <p:spPr>
          <a:xfrm>
            <a:off x="4734961" y="2463547"/>
            <a:ext cx="2762250" cy="3294456"/>
          </a:xfrm>
          <a:prstGeom prst="rect">
            <a:avLst/>
          </a:prstGeom>
        </p:spPr>
      </p:pic>
      <p:pic>
        <p:nvPicPr>
          <p:cNvPr id="6" name="Picture 5"/>
          <p:cNvPicPr>
            <a:picLocks noChangeAspect="1"/>
          </p:cNvPicPr>
          <p:nvPr/>
        </p:nvPicPr>
        <p:blipFill>
          <a:blip r:embed="rId4"/>
          <a:stretch>
            <a:fillRect/>
          </a:stretch>
        </p:blipFill>
        <p:spPr>
          <a:xfrm>
            <a:off x="7497211" y="2483791"/>
            <a:ext cx="3232651" cy="3274211"/>
          </a:xfrm>
          <a:prstGeom prst="rect">
            <a:avLst/>
          </a:prstGeom>
        </p:spPr>
      </p:pic>
    </p:spTree>
    <p:extLst>
      <p:ext uri="{BB962C8B-B14F-4D97-AF65-F5344CB8AC3E}">
        <p14:creationId xmlns="" xmlns:p14="http://schemas.microsoft.com/office/powerpoint/2010/main" val="40797379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3.1.4. ΠΑΡΑΔΕΙΓΜΑΤΑ ΛΟΓΟΥ</a:t>
            </a:r>
            <a:endParaRPr lang="el-GR" dirty="0"/>
          </a:p>
        </p:txBody>
      </p:sp>
      <p:sp>
        <p:nvSpPr>
          <p:cNvPr id="3" name="Content Placeholder 2"/>
          <p:cNvSpPr>
            <a:spLocks noGrp="1"/>
          </p:cNvSpPr>
          <p:nvPr>
            <p:ph idx="1"/>
          </p:nvPr>
        </p:nvSpPr>
        <p:spPr/>
        <p:txBody>
          <a:bodyPr/>
          <a:lstStyle/>
          <a:p>
            <a:pPr algn="just"/>
            <a:r>
              <a:rPr lang="el-GR" dirty="0"/>
              <a:t>Οι παππούδες σας ήρθαν και κάποιοι από αυτούς γύρισαν πίσω μέσα σε φέρετρα. Αν έρθετε και εσείς, όπως οι παππούδες σας, να είστε σίγουροι ότι θα φύγετε σαν τους παππούδες σας</a:t>
            </a:r>
            <a:r>
              <a:rPr lang="el-GR" dirty="0" smtClean="0"/>
              <a:t>.</a:t>
            </a:r>
            <a:endParaRPr lang="el-GR" dirty="0"/>
          </a:p>
          <a:p>
            <a:pPr algn="just"/>
            <a:r>
              <a:rPr lang="el-GR" dirty="0"/>
              <a:t>Όταν τους λέμε «φασίστες» και «ρατσιστές» αισθάνονται άσχημα.</a:t>
            </a:r>
          </a:p>
          <a:p>
            <a:endParaRPr lang="el-GR" dirty="0"/>
          </a:p>
        </p:txBody>
      </p:sp>
      <p:pic>
        <p:nvPicPr>
          <p:cNvPr id="4" name="Picture 3"/>
          <p:cNvPicPr>
            <a:picLocks noChangeAspect="1"/>
          </p:cNvPicPr>
          <p:nvPr/>
        </p:nvPicPr>
        <p:blipFill>
          <a:blip r:embed="rId2"/>
          <a:stretch>
            <a:fillRect/>
          </a:stretch>
        </p:blipFill>
        <p:spPr>
          <a:xfrm>
            <a:off x="1170066" y="4216400"/>
            <a:ext cx="2228850" cy="2047875"/>
          </a:xfrm>
          <a:prstGeom prst="rect">
            <a:avLst/>
          </a:prstGeom>
        </p:spPr>
      </p:pic>
      <p:pic>
        <p:nvPicPr>
          <p:cNvPr id="5" name="Picture 4"/>
          <p:cNvPicPr>
            <a:picLocks noChangeAspect="1"/>
          </p:cNvPicPr>
          <p:nvPr/>
        </p:nvPicPr>
        <p:blipFill>
          <a:blip r:embed="rId3"/>
          <a:stretch>
            <a:fillRect/>
          </a:stretch>
        </p:blipFill>
        <p:spPr>
          <a:xfrm>
            <a:off x="5804731" y="4216399"/>
            <a:ext cx="2686050" cy="2047875"/>
          </a:xfrm>
          <a:prstGeom prst="rect">
            <a:avLst/>
          </a:prstGeom>
        </p:spPr>
      </p:pic>
    </p:spTree>
    <p:extLst>
      <p:ext uri="{BB962C8B-B14F-4D97-AF65-F5344CB8AC3E}">
        <p14:creationId xmlns="" xmlns:p14="http://schemas.microsoft.com/office/powerpoint/2010/main" val="17024425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3.1.4.</a:t>
            </a:r>
            <a:endParaRPr lang="el-GR" dirty="0"/>
          </a:p>
        </p:txBody>
      </p:sp>
      <p:sp>
        <p:nvSpPr>
          <p:cNvPr id="3" name="Content Placeholder 2"/>
          <p:cNvSpPr>
            <a:spLocks noGrp="1"/>
          </p:cNvSpPr>
          <p:nvPr>
            <p:ph idx="1"/>
          </p:nvPr>
        </p:nvSpPr>
        <p:spPr/>
        <p:txBody>
          <a:bodyPr>
            <a:normAutofit fontScale="85000" lnSpcReduction="10000"/>
          </a:bodyPr>
          <a:lstStyle/>
          <a:p>
            <a:pPr algn="just"/>
            <a:r>
              <a:rPr lang="el-GR" dirty="0"/>
              <a:t>Η μετεγκατάσταση των αρμενικών συμμοριών και των υποστηρικτών τους, οι οποίοι σφάγιαζαν τον μουσουλμανικό λαό, συμπεριλαμβανομένων των γυναικών και των παιδιών, στην ανατολική Ανατολία, ήταν η πιο λογική ενέργεια που θα μπορούσε να αναληφθεί σε μια τέτοια περίοδο.</a:t>
            </a:r>
          </a:p>
          <a:p>
            <a:pPr algn="just"/>
            <a:r>
              <a:rPr lang="el-GR" dirty="0"/>
              <a:t>Νετανιάχου, πρόσεχε τη συμπεριφορά σου. Είσαι ένας τύραννος που έσφαξε επτάχρονα παιδάκια στην </a:t>
            </a:r>
            <a:r>
              <a:rPr lang="el-GR" dirty="0" smtClean="0"/>
              <a:t>Παλαιστίνη.</a:t>
            </a:r>
            <a:r>
              <a:rPr lang="en-US" dirty="0" smtClean="0"/>
              <a:t> </a:t>
            </a:r>
            <a:r>
              <a:rPr lang="el-GR" dirty="0" smtClean="0"/>
              <a:t>Τράβα </a:t>
            </a:r>
            <a:r>
              <a:rPr lang="el-GR" dirty="0"/>
              <a:t>το αυτί του γιού </a:t>
            </a:r>
            <a:r>
              <a:rPr lang="el-GR" dirty="0" smtClean="0"/>
              <a:t>σου!</a:t>
            </a:r>
            <a:r>
              <a:rPr lang="en-US" dirty="0" smtClean="0"/>
              <a:t> </a:t>
            </a:r>
            <a:r>
              <a:rPr lang="el-GR" dirty="0" smtClean="0"/>
              <a:t>Θα </a:t>
            </a:r>
            <a:r>
              <a:rPr lang="el-GR" dirty="0"/>
              <a:t>τους δώσουμε ένα μάθημα</a:t>
            </a:r>
            <a:r>
              <a:rPr lang="el-GR" dirty="0" smtClean="0"/>
              <a:t>.</a:t>
            </a:r>
            <a:endParaRPr lang="en-US" dirty="0" smtClean="0"/>
          </a:p>
          <a:p>
            <a:pPr algn="just"/>
            <a:r>
              <a:rPr lang="el-GR" dirty="0"/>
              <a:t>Κράτος χορηγός της </a:t>
            </a:r>
            <a:r>
              <a:rPr lang="el-GR" dirty="0" smtClean="0"/>
              <a:t>τρομοκρατίας</a:t>
            </a:r>
            <a:r>
              <a:rPr lang="en-US" dirty="0" smtClean="0"/>
              <a:t> </a:t>
            </a:r>
            <a:r>
              <a:rPr lang="el-GR" dirty="0" smtClean="0"/>
              <a:t>και σφαγέας βρεφών</a:t>
            </a:r>
            <a:endParaRPr lang="el-GR" dirty="0"/>
          </a:p>
          <a:p>
            <a:pPr algn="just"/>
            <a:r>
              <a:rPr lang="el-GR" dirty="0"/>
              <a:t> Βομβαρδίζουν τα παιδιά που παίζουν στη Γάζα</a:t>
            </a:r>
            <a:r>
              <a:rPr lang="el-GR" dirty="0" smtClean="0"/>
              <a:t>.</a:t>
            </a:r>
            <a:endParaRPr lang="el-GR" dirty="0"/>
          </a:p>
          <a:p>
            <a:pPr algn="just"/>
            <a:r>
              <a:rPr lang="el-GR" dirty="0"/>
              <a:t>Ένας ληστής στα ηνία του Ισραήλ</a:t>
            </a:r>
          </a:p>
          <a:p>
            <a:pPr algn="just"/>
            <a:endParaRPr lang="el-GR" dirty="0"/>
          </a:p>
          <a:p>
            <a:endParaRPr lang="el-GR" dirty="0"/>
          </a:p>
        </p:txBody>
      </p:sp>
    </p:spTree>
    <p:extLst>
      <p:ext uri="{BB962C8B-B14F-4D97-AF65-F5344CB8AC3E}">
        <p14:creationId xmlns="" xmlns:p14="http://schemas.microsoft.com/office/powerpoint/2010/main" val="18425490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4" name="Content Placeholder 3"/>
          <p:cNvPicPr>
            <a:picLocks noGrp="1" noChangeAspect="1"/>
          </p:cNvPicPr>
          <p:nvPr>
            <p:ph idx="1"/>
          </p:nvPr>
        </p:nvPicPr>
        <p:blipFill>
          <a:blip r:embed="rId2"/>
          <a:stretch>
            <a:fillRect/>
          </a:stretch>
        </p:blipFill>
        <p:spPr>
          <a:xfrm>
            <a:off x="2335795" y="2417275"/>
            <a:ext cx="7976102" cy="3766242"/>
          </a:xfrm>
          <a:prstGeom prst="rect">
            <a:avLst/>
          </a:prstGeom>
        </p:spPr>
      </p:pic>
    </p:spTree>
    <p:extLst>
      <p:ext uri="{BB962C8B-B14F-4D97-AF65-F5344CB8AC3E}">
        <p14:creationId xmlns="" xmlns:p14="http://schemas.microsoft.com/office/powerpoint/2010/main" val="30667549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l-GR" dirty="0"/>
          </a:p>
        </p:txBody>
      </p:sp>
      <p:sp>
        <p:nvSpPr>
          <p:cNvPr id="3" name="Content Placeholder 2"/>
          <p:cNvSpPr>
            <a:spLocks noGrp="1"/>
          </p:cNvSpPr>
          <p:nvPr>
            <p:ph idx="1"/>
          </p:nvPr>
        </p:nvSpPr>
        <p:spPr/>
        <p:txBody>
          <a:bodyPr/>
          <a:lstStyle/>
          <a:p>
            <a:pPr algn="just"/>
            <a:r>
              <a:rPr lang="el-GR" dirty="0" smtClean="0"/>
              <a:t>Η </a:t>
            </a:r>
            <a:r>
              <a:rPr lang="el-GR" dirty="0"/>
              <a:t>ομοφυλοφιλία </a:t>
            </a:r>
            <a:r>
              <a:rPr lang="el-GR" dirty="0" smtClean="0"/>
              <a:t>δεν </a:t>
            </a:r>
            <a:r>
              <a:rPr lang="el-GR" dirty="0"/>
              <a:t>συμβαδίζει με τις ηθικές αξίες της Τουρκίας</a:t>
            </a:r>
            <a:r>
              <a:rPr lang="el-GR" dirty="0" smtClean="0"/>
              <a:t>.</a:t>
            </a:r>
            <a:endParaRPr lang="el-GR" dirty="0"/>
          </a:p>
          <a:p>
            <a:pPr algn="just"/>
            <a:r>
              <a:rPr lang="el-GR" dirty="0" smtClean="0"/>
              <a:t>Ένα </a:t>
            </a:r>
            <a:r>
              <a:rPr lang="el-GR" dirty="0"/>
              <a:t>κόμμα </a:t>
            </a:r>
            <a:r>
              <a:rPr lang="el-GR" dirty="0" smtClean="0"/>
              <a:t>(κεμαλικό</a:t>
            </a:r>
            <a:r>
              <a:rPr lang="el-GR" dirty="0"/>
              <a:t>) έχει απομακρυνθεί τόσο από το Έθνος μας που καθιερώνει ένα ποσοστό του 5% για τους </a:t>
            </a:r>
            <a:r>
              <a:rPr lang="el-GR" b="1" dirty="0" smtClean="0"/>
              <a:t>ομοφυλόφιλους</a:t>
            </a:r>
          </a:p>
          <a:p>
            <a:pPr algn="just"/>
            <a:r>
              <a:rPr lang="el-GR" dirty="0"/>
              <a:t>Η ομοφυλοφιλία είναι κακό στοιχείο της κοινωνίας. Αυτοί ας συνεχίσουν μ’ αυτόν τον τρόπο. Σε </a:t>
            </a:r>
            <a:r>
              <a:rPr lang="el-GR" dirty="0" smtClean="0"/>
              <a:t>ό,τι </a:t>
            </a:r>
            <a:r>
              <a:rPr lang="el-GR" dirty="0"/>
              <a:t>αφορά τις ηθικές αξίες εμείς θα είμαστε ο εαυτός μας. Η ηθική είναι πολύ σημαντική</a:t>
            </a:r>
            <a:r>
              <a:rPr lang="el-GR" dirty="0" smtClean="0"/>
              <a:t>.</a:t>
            </a:r>
            <a:endParaRPr lang="el-GR" dirty="0"/>
          </a:p>
          <a:p>
            <a:endParaRPr lang="el-GR" dirty="0"/>
          </a:p>
        </p:txBody>
      </p:sp>
    </p:spTree>
    <p:extLst>
      <p:ext uri="{BB962C8B-B14F-4D97-AF65-F5344CB8AC3E}">
        <p14:creationId xmlns="" xmlns:p14="http://schemas.microsoft.com/office/powerpoint/2010/main" val="19661862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3.1.4.</a:t>
            </a:r>
            <a:endParaRPr lang="el-GR" dirty="0"/>
          </a:p>
        </p:txBody>
      </p:sp>
      <p:sp>
        <p:nvSpPr>
          <p:cNvPr id="3" name="Content Placeholder 2"/>
          <p:cNvSpPr>
            <a:spLocks noGrp="1"/>
          </p:cNvSpPr>
          <p:nvPr>
            <p:ph idx="1"/>
          </p:nvPr>
        </p:nvSpPr>
        <p:spPr>
          <a:xfrm>
            <a:off x="1295401" y="2556932"/>
            <a:ext cx="9601196" cy="2639757"/>
          </a:xfrm>
        </p:spPr>
        <p:txBody>
          <a:bodyPr/>
          <a:lstStyle/>
          <a:p>
            <a:pPr algn="just"/>
            <a:r>
              <a:rPr lang="el-GR" sz="2800" dirty="0"/>
              <a:t>Στις </a:t>
            </a:r>
            <a:r>
              <a:rPr lang="el-GR" sz="2800" dirty="0" smtClean="0"/>
              <a:t>6/2/2018 ζητά </a:t>
            </a:r>
            <a:r>
              <a:rPr lang="el-GR" sz="2800" dirty="0"/>
              <a:t>να αφαιρεθεί η λέξη «Τουρκία» από τον τίτλο ορισμένων ενώσεων και οργανισμών, όπως του Ιατρικού Συλλόγου της Τουρκίας, καθώς και από το Δικηγορικό Σύλλογο της χώρας που δεν υποστήριξαν τις στρατιωτικές επιχειρήσεις στη </a:t>
            </a:r>
            <a:r>
              <a:rPr lang="el-GR" sz="2800" dirty="0" smtClean="0"/>
              <a:t>Συρία</a:t>
            </a:r>
          </a:p>
          <a:p>
            <a:pPr algn="just"/>
            <a:r>
              <a:rPr lang="el-GR" sz="2800" dirty="0" smtClean="0"/>
              <a:t>Οι κεμαλιστές ως «τσακάλια» και «ύαινες» (ο «</a:t>
            </a:r>
            <a:r>
              <a:rPr lang="el-GR" sz="2800" b="1" dirty="0" smtClean="0"/>
              <a:t>εξωτερικός</a:t>
            </a:r>
            <a:r>
              <a:rPr lang="el-GR" sz="2800" dirty="0" smtClean="0"/>
              <a:t>» εχθρός)</a:t>
            </a:r>
            <a:endParaRPr lang="el-GR" sz="2800" dirty="0"/>
          </a:p>
          <a:p>
            <a:endParaRPr lang="el-GR" dirty="0"/>
          </a:p>
        </p:txBody>
      </p:sp>
    </p:spTree>
    <p:extLst>
      <p:ext uri="{BB962C8B-B14F-4D97-AF65-F5344CB8AC3E}">
        <p14:creationId xmlns="" xmlns:p14="http://schemas.microsoft.com/office/powerpoint/2010/main" val="7416436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3.2. ΚΑΙ Ο ΕΣΩΤΕΡΙΚΟΣ;</a:t>
            </a:r>
            <a:endParaRPr lang="el-GR" dirty="0"/>
          </a:p>
        </p:txBody>
      </p:sp>
      <p:pic>
        <p:nvPicPr>
          <p:cNvPr id="4" name="Content Placeholder 3"/>
          <p:cNvPicPr>
            <a:picLocks noGrp="1" noChangeAspect="1"/>
          </p:cNvPicPr>
          <p:nvPr>
            <p:ph idx="1"/>
          </p:nvPr>
        </p:nvPicPr>
        <p:blipFill>
          <a:blip r:embed="rId2"/>
          <a:stretch>
            <a:fillRect/>
          </a:stretch>
        </p:blipFill>
        <p:spPr>
          <a:xfrm>
            <a:off x="6210677" y="2503142"/>
            <a:ext cx="4789283" cy="3607947"/>
          </a:xfrm>
          <a:prstGeom prst="rect">
            <a:avLst/>
          </a:prstGeom>
        </p:spPr>
      </p:pic>
      <p:pic>
        <p:nvPicPr>
          <p:cNvPr id="5" name="Picture 4"/>
          <p:cNvPicPr>
            <a:picLocks noChangeAspect="1"/>
          </p:cNvPicPr>
          <p:nvPr/>
        </p:nvPicPr>
        <p:blipFill>
          <a:blip r:embed="rId3"/>
          <a:stretch>
            <a:fillRect/>
          </a:stretch>
        </p:blipFill>
        <p:spPr>
          <a:xfrm>
            <a:off x="1453269" y="2503142"/>
            <a:ext cx="3444656" cy="3444985"/>
          </a:xfrm>
          <a:prstGeom prst="rect">
            <a:avLst/>
          </a:prstGeom>
        </p:spPr>
      </p:pic>
    </p:spTree>
    <p:extLst>
      <p:ext uri="{BB962C8B-B14F-4D97-AF65-F5344CB8AC3E}">
        <p14:creationId xmlns="" xmlns:p14="http://schemas.microsoft.com/office/powerpoint/2010/main" val="7271326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a:t>240 χαρακτηρισμοί από </a:t>
            </a:r>
            <a:br>
              <a:rPr lang="el-GR" dirty="0"/>
            </a:br>
            <a:r>
              <a:rPr lang="el-GR" dirty="0"/>
              <a:t>Δεκέμβριο του 2013 μέχρι </a:t>
            </a:r>
            <a:r>
              <a:rPr lang="el-GR" dirty="0" smtClean="0"/>
              <a:t>σήμερα</a:t>
            </a:r>
            <a:endParaRPr lang="el-GR" dirty="0"/>
          </a:p>
        </p:txBody>
      </p:sp>
      <p:sp>
        <p:nvSpPr>
          <p:cNvPr id="3" name="Content Placeholder 2"/>
          <p:cNvSpPr>
            <a:spLocks noGrp="1"/>
          </p:cNvSpPr>
          <p:nvPr>
            <p:ph idx="1"/>
          </p:nvPr>
        </p:nvSpPr>
        <p:spPr/>
        <p:txBody>
          <a:bodyPr>
            <a:normAutofit fontScale="92500"/>
          </a:bodyPr>
          <a:lstStyle/>
          <a:p>
            <a:pPr marL="0" indent="0" algn="just">
              <a:buNone/>
            </a:pPr>
            <a:r>
              <a:rPr lang="el-GR" dirty="0"/>
              <a:t>Κατάσκοπος, Κακοποιός, Αντάρτης, Παρακμιακός, Αρχηγός συμμορίας, Συκοφάντης, Σάπιος, Φαρισαίος, Εισοδηματίας, Κομπιναδόρος, Εκβιαστής, Ντροπή, Αυτονομιστής, </a:t>
            </a:r>
            <a:r>
              <a:rPr lang="el-GR" dirty="0" smtClean="0"/>
              <a:t>Προδότης, Ανανάς, Μαχαιρώνει </a:t>
            </a:r>
            <a:r>
              <a:rPr lang="el-GR" dirty="0"/>
              <a:t>τους φίλους του στην </a:t>
            </a:r>
            <a:r>
              <a:rPr lang="el-GR" dirty="0" smtClean="0"/>
              <a:t>πλάτη, </a:t>
            </a:r>
            <a:r>
              <a:rPr lang="el-GR" b="1" dirty="0" smtClean="0"/>
              <a:t>Είναι </a:t>
            </a:r>
            <a:r>
              <a:rPr lang="el-GR" b="1" dirty="0"/>
              <a:t>ο ιεροκήρυκας που έκανε την κόρη μου </a:t>
            </a:r>
            <a:r>
              <a:rPr lang="el-GR" b="1" dirty="0" smtClean="0"/>
              <a:t>να αφαιρέσει </a:t>
            </a:r>
            <a:r>
              <a:rPr lang="el-GR" b="1" dirty="0"/>
              <a:t>τη μαντίλα </a:t>
            </a:r>
            <a:r>
              <a:rPr lang="el-GR" b="1" dirty="0" smtClean="0"/>
              <a:t>της</a:t>
            </a:r>
            <a:r>
              <a:rPr lang="el-GR" dirty="0" smtClean="0"/>
              <a:t>. Ανήκουν </a:t>
            </a:r>
            <a:r>
              <a:rPr lang="el-GR" dirty="0"/>
              <a:t>στην ίδια κατηγορία με το PYD και το PKK. </a:t>
            </a:r>
            <a:r>
              <a:rPr lang="el-GR" b="1" dirty="0"/>
              <a:t>Δεν θα τους δώσουμε </a:t>
            </a:r>
            <a:r>
              <a:rPr lang="el-GR" b="1" dirty="0" smtClean="0"/>
              <a:t>νερό. Θα </a:t>
            </a:r>
            <a:r>
              <a:rPr lang="el-GR" b="1" dirty="0"/>
              <a:t>τους </a:t>
            </a:r>
            <a:r>
              <a:rPr lang="el-GR" b="1" dirty="0" smtClean="0"/>
              <a:t>στειρώσουμε.</a:t>
            </a:r>
            <a:r>
              <a:rPr lang="el-GR" dirty="0" smtClean="0"/>
              <a:t> Μετρ </a:t>
            </a:r>
            <a:r>
              <a:rPr lang="el-GR" dirty="0"/>
              <a:t>της </a:t>
            </a:r>
            <a:r>
              <a:rPr lang="el-GR" dirty="0" smtClean="0"/>
              <a:t>διαστροφής. Αιμοδιψείς </a:t>
            </a:r>
            <a:r>
              <a:rPr lang="el-GR" dirty="0"/>
              <a:t>δολοφόνοι. Κακοήθης </a:t>
            </a:r>
            <a:r>
              <a:rPr lang="el-GR" dirty="0" smtClean="0"/>
              <a:t>όγκος. Καταγραφέας κασετών. </a:t>
            </a:r>
            <a:r>
              <a:rPr lang="el-GR" b="1" dirty="0" smtClean="0"/>
              <a:t>Λόμπι </a:t>
            </a:r>
            <a:r>
              <a:rPr lang="el-GR" b="1" dirty="0"/>
              <a:t>του </a:t>
            </a:r>
            <a:r>
              <a:rPr lang="el-GR" b="1" dirty="0" smtClean="0"/>
              <a:t>αίματος</a:t>
            </a:r>
            <a:r>
              <a:rPr lang="el-GR" dirty="0" smtClean="0"/>
              <a:t>. Αιμοδιψής </a:t>
            </a:r>
            <a:r>
              <a:rPr lang="el-GR" b="1" dirty="0" smtClean="0"/>
              <a:t>βδέλλα</a:t>
            </a:r>
            <a:r>
              <a:rPr lang="el-GR" dirty="0" smtClean="0"/>
              <a:t>. Συλητής τάφων &amp; </a:t>
            </a:r>
            <a:r>
              <a:rPr lang="el-GR" dirty="0"/>
              <a:t>Απαγωγέας </a:t>
            </a:r>
            <a:r>
              <a:rPr lang="el-GR" dirty="0" smtClean="0"/>
              <a:t>πτωμάτων. Συμμορία </a:t>
            </a:r>
            <a:r>
              <a:rPr lang="el-GR" dirty="0"/>
              <a:t>της </a:t>
            </a:r>
            <a:r>
              <a:rPr lang="el-GR" b="1" dirty="0" smtClean="0"/>
              <a:t>Πενσυλβάνιας</a:t>
            </a:r>
            <a:r>
              <a:rPr lang="el-GR" dirty="0" smtClean="0"/>
              <a:t>. Ο </a:t>
            </a:r>
            <a:r>
              <a:rPr lang="el-GR" dirty="0"/>
              <a:t>τσαρλατάνος της </a:t>
            </a:r>
            <a:r>
              <a:rPr lang="el-GR" dirty="0" smtClean="0"/>
              <a:t>Πενσυλβάνιας. </a:t>
            </a:r>
            <a:r>
              <a:rPr lang="el-GR" b="1" dirty="0" smtClean="0"/>
              <a:t>Λύματα </a:t>
            </a:r>
            <a:r>
              <a:rPr lang="el-GR" b="1" dirty="0"/>
              <a:t>που μολύνουν το </a:t>
            </a:r>
            <a:r>
              <a:rPr lang="el-GR" b="1" dirty="0" smtClean="0"/>
              <a:t>γάλα. Βαμπίρ</a:t>
            </a:r>
            <a:r>
              <a:rPr lang="el-GR" dirty="0" smtClean="0"/>
              <a:t>. </a:t>
            </a:r>
            <a:r>
              <a:rPr lang="el-GR" b="1" dirty="0" smtClean="0"/>
              <a:t>Ασασίνος, </a:t>
            </a:r>
            <a:r>
              <a:rPr lang="el-GR" dirty="0" smtClean="0"/>
              <a:t>Συμμορία </a:t>
            </a:r>
            <a:r>
              <a:rPr lang="el-GR" dirty="0"/>
              <a:t>του </a:t>
            </a:r>
            <a:r>
              <a:rPr lang="el-GR" dirty="0" smtClean="0"/>
              <a:t>χάους, Μαύρο σύννεφο, Σκιώδες </a:t>
            </a:r>
            <a:r>
              <a:rPr lang="el-GR" dirty="0"/>
              <a:t>κέντρο</a:t>
            </a:r>
          </a:p>
          <a:p>
            <a:pPr marL="0" indent="0" algn="just">
              <a:buNone/>
            </a:pPr>
            <a:endParaRPr lang="el-GR" dirty="0"/>
          </a:p>
          <a:p>
            <a:pPr marL="0" indent="0" algn="just">
              <a:buNone/>
            </a:pPr>
            <a:endParaRPr lang="el-GR" dirty="0"/>
          </a:p>
          <a:p>
            <a:pPr marL="0" indent="0" algn="just">
              <a:buNone/>
            </a:pPr>
            <a:endParaRPr lang="el-GR" dirty="0"/>
          </a:p>
          <a:p>
            <a:pPr marL="0" indent="0">
              <a:buNone/>
            </a:pPr>
            <a:endParaRPr lang="el-GR" dirty="0"/>
          </a:p>
          <a:p>
            <a:endParaRPr lang="el-GR" dirty="0"/>
          </a:p>
        </p:txBody>
      </p:sp>
    </p:spTree>
    <p:extLst>
      <p:ext uri="{BB962C8B-B14F-4D97-AF65-F5344CB8AC3E}">
        <p14:creationId xmlns="" xmlns:p14="http://schemas.microsoft.com/office/powerpoint/2010/main" val="16030824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ΘΑ ΤΟ ΚΑΝΩ ΑΥΤΌ ΤΟ ΚΥΝΗΓΙ ΤΩΝ ΜΑΓΙΣΣΩΝ</a:t>
            </a:r>
            <a:endParaRPr lang="el-GR" dirty="0"/>
          </a:p>
        </p:txBody>
      </p:sp>
      <p:sp>
        <p:nvSpPr>
          <p:cNvPr id="3" name="Content Placeholder 2"/>
          <p:cNvSpPr>
            <a:spLocks noGrp="1"/>
          </p:cNvSpPr>
          <p:nvPr>
            <p:ph idx="1"/>
          </p:nvPr>
        </p:nvSpPr>
        <p:spPr/>
        <p:txBody>
          <a:bodyPr>
            <a:normAutofit fontScale="92500"/>
          </a:bodyPr>
          <a:lstStyle/>
          <a:p>
            <a:pPr algn="just"/>
            <a:r>
              <a:rPr lang="en-US" dirty="0">
                <a:hlinkClick r:id="rId2"/>
              </a:rPr>
              <a:t>https://</a:t>
            </a:r>
            <a:r>
              <a:rPr lang="en-US" dirty="0" smtClean="0">
                <a:hlinkClick r:id="rId2"/>
              </a:rPr>
              <a:t>www.youtube.com/watch?v=TIQcj1v9xG4</a:t>
            </a:r>
            <a:endParaRPr lang="en-US" dirty="0" smtClean="0"/>
          </a:p>
          <a:p>
            <a:pPr algn="just"/>
            <a:r>
              <a:rPr lang="el-GR" dirty="0" smtClean="0"/>
              <a:t>15/7/2016: </a:t>
            </a:r>
            <a:r>
              <a:rPr lang="en-US" dirty="0" smtClean="0"/>
              <a:t>Failed or fake?</a:t>
            </a:r>
          </a:p>
          <a:p>
            <a:pPr algn="just"/>
            <a:r>
              <a:rPr lang="en-US" dirty="0" err="1" smtClean="0"/>
              <a:t>FETÖmeter</a:t>
            </a:r>
            <a:r>
              <a:rPr lang="el-GR" dirty="0" smtClean="0"/>
              <a:t> (εβδομήντα </a:t>
            </a:r>
            <a:r>
              <a:rPr lang="el-GR" dirty="0"/>
              <a:t>κύρια κριτήρια και 249 </a:t>
            </a:r>
            <a:r>
              <a:rPr lang="el-GR" dirty="0" smtClean="0"/>
              <a:t>υποστοιχεία)</a:t>
            </a:r>
            <a:endParaRPr lang="en-US" dirty="0" smtClean="0"/>
          </a:p>
          <a:p>
            <a:pPr algn="just"/>
            <a:r>
              <a:rPr lang="el-GR" dirty="0" smtClean="0"/>
              <a:t>Υπουργός Οικονομικών </a:t>
            </a:r>
            <a:r>
              <a:rPr lang="el-GR" dirty="0"/>
              <a:t>Νιχάτ Ζεϋμπεκτσί </a:t>
            </a:r>
            <a:r>
              <a:rPr lang="el-GR" dirty="0" smtClean="0"/>
              <a:t>αμέσως </a:t>
            </a:r>
            <a:r>
              <a:rPr lang="el-GR" dirty="0"/>
              <a:t>μετά το πραξικόπημα του Ιουλίου 2016: «Θα τους χώσουμε σε τόσο σκοτεινές τρύπες που δεν θα μπορούν να βλέπουν το φως του Θεού για όσο αναπνέουν. Δεν θα βλέπουν το φως της μέρες. Δεν θα ακούν φωνή ανθρώπου. Θα εκλιπαρούν να πεθάνουν, ζητώντας συνεχώς να τους σκοτώσουμε. Θα ζουν σαν αρουραίοι των υπονόμων».</a:t>
            </a:r>
            <a:endParaRPr lang="en-US" dirty="0"/>
          </a:p>
          <a:p>
            <a:pPr algn="just"/>
            <a:endParaRPr lang="el-GR" dirty="0"/>
          </a:p>
        </p:txBody>
      </p:sp>
    </p:spTree>
    <p:extLst>
      <p:ext uri="{BB962C8B-B14F-4D97-AF65-F5344CB8AC3E}">
        <p14:creationId xmlns="" xmlns:p14="http://schemas.microsoft.com/office/powerpoint/2010/main" val="30119077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ΑΠΟ ΤΟ </a:t>
            </a:r>
            <a:r>
              <a:rPr lang="en-US" dirty="0" smtClean="0"/>
              <a:t>SOKÜMÜ </a:t>
            </a:r>
            <a:r>
              <a:rPr lang="el-GR" dirty="0" smtClean="0"/>
              <a:t>ΣΤΟΝ ΠΟΛΕΜΟ ΤΗΣ ΑΝΕΞΑΡΤΗΣΙΑΣ</a:t>
            </a:r>
            <a:endParaRPr lang="el-GR" dirty="0"/>
          </a:p>
        </p:txBody>
      </p:sp>
      <p:pic>
        <p:nvPicPr>
          <p:cNvPr id="4" name="Content Placeholder 3"/>
          <p:cNvPicPr>
            <a:picLocks noGrp="1" noChangeAspect="1"/>
          </p:cNvPicPr>
          <p:nvPr>
            <p:ph idx="1"/>
          </p:nvPr>
        </p:nvPicPr>
        <p:blipFill>
          <a:blip r:embed="rId2"/>
          <a:stretch>
            <a:fillRect/>
          </a:stretch>
        </p:blipFill>
        <p:spPr>
          <a:xfrm>
            <a:off x="1295402" y="2584623"/>
            <a:ext cx="2875174" cy="3317875"/>
          </a:xfrm>
          <a:prstGeom prst="rect">
            <a:avLst/>
          </a:prstGeom>
        </p:spPr>
      </p:pic>
      <p:pic>
        <p:nvPicPr>
          <p:cNvPr id="5" name="Picture 4"/>
          <p:cNvPicPr>
            <a:picLocks noChangeAspect="1"/>
          </p:cNvPicPr>
          <p:nvPr/>
        </p:nvPicPr>
        <p:blipFill>
          <a:blip r:embed="rId3"/>
          <a:stretch>
            <a:fillRect/>
          </a:stretch>
        </p:blipFill>
        <p:spPr>
          <a:xfrm>
            <a:off x="4170576" y="2584623"/>
            <a:ext cx="3805527" cy="3345036"/>
          </a:xfrm>
          <a:prstGeom prst="rect">
            <a:avLst/>
          </a:prstGeom>
        </p:spPr>
      </p:pic>
      <p:pic>
        <p:nvPicPr>
          <p:cNvPr id="6" name="Picture 5"/>
          <p:cNvPicPr>
            <a:picLocks noChangeAspect="1"/>
          </p:cNvPicPr>
          <p:nvPr/>
        </p:nvPicPr>
        <p:blipFill>
          <a:blip r:embed="rId4"/>
          <a:stretch>
            <a:fillRect/>
          </a:stretch>
        </p:blipFill>
        <p:spPr>
          <a:xfrm>
            <a:off x="8111669" y="2584623"/>
            <a:ext cx="2784929" cy="3317875"/>
          </a:xfrm>
          <a:prstGeom prst="rect">
            <a:avLst/>
          </a:prstGeom>
        </p:spPr>
      </p:pic>
    </p:spTree>
    <p:extLst>
      <p:ext uri="{BB962C8B-B14F-4D97-AF65-F5344CB8AC3E}">
        <p14:creationId xmlns="" xmlns:p14="http://schemas.microsoft.com/office/powerpoint/2010/main" val="162041067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660904"/>
            <a:ext cx="9601196" cy="1783532"/>
          </a:xfrm>
        </p:spPr>
        <p:txBody>
          <a:bodyPr>
            <a:normAutofit fontScale="90000"/>
          </a:bodyPr>
          <a:lstStyle/>
          <a:p>
            <a:r>
              <a:rPr lang="el-GR" dirty="0" smtClean="0"/>
              <a:t>ΟΙ ΕΚΚΑΘΑΡΙΣΕΙΣ: ΑΠΟ ΤΗΝ ΕΛΙΤΟΚΤΟΝΙΑ ΣΤΟΝ ΚΟΙΝΩΝΙΟΚΤΟΝΙΑ</a:t>
            </a:r>
            <a:endParaRPr lang="el-GR" dirty="0"/>
          </a:p>
        </p:txBody>
      </p:sp>
      <p:sp>
        <p:nvSpPr>
          <p:cNvPr id="3" name="Content Placeholder 2"/>
          <p:cNvSpPr>
            <a:spLocks noGrp="1"/>
          </p:cNvSpPr>
          <p:nvPr>
            <p:ph idx="1"/>
          </p:nvPr>
        </p:nvSpPr>
        <p:spPr>
          <a:xfrm>
            <a:off x="1295401" y="2444437"/>
            <a:ext cx="9601196" cy="3558012"/>
          </a:xfrm>
        </p:spPr>
        <p:txBody>
          <a:bodyPr>
            <a:noAutofit/>
          </a:bodyPr>
          <a:lstStyle/>
          <a:p>
            <a:pPr marL="0" indent="0" algn="just">
              <a:buNone/>
            </a:pPr>
            <a:r>
              <a:rPr lang="el-GR" sz="2000" dirty="0" smtClean="0"/>
              <a:t>Σύμφωνα </a:t>
            </a:r>
            <a:r>
              <a:rPr lang="el-GR" sz="2000" dirty="0"/>
              <a:t>με επίσημα στοιχεία, έναν μόλις χρόνο μετά το πραξικόπημα, 130.000 δημόσιοι υπάλληλοι είχαν απολυθεί </a:t>
            </a:r>
            <a:r>
              <a:rPr lang="el-GR" sz="2000" dirty="0" smtClean="0"/>
              <a:t>με </a:t>
            </a:r>
            <a:r>
              <a:rPr lang="el-GR" sz="2000" dirty="0"/>
              <a:t>άλλους 32.080 να βρίσκονται σε κατάσταση αναστολής εργασίας. </a:t>
            </a:r>
            <a:r>
              <a:rPr lang="el-GR" sz="2000" dirty="0" smtClean="0"/>
              <a:t>Στοιχεία </a:t>
            </a:r>
            <a:r>
              <a:rPr lang="el-GR" sz="2000" dirty="0"/>
              <a:t>του </a:t>
            </a:r>
            <a:r>
              <a:rPr lang="el-GR" sz="2000" dirty="0" smtClean="0"/>
              <a:t>2019: </a:t>
            </a:r>
            <a:r>
              <a:rPr lang="el-GR" sz="2000" dirty="0"/>
              <a:t>96.719 δάσκαλοι και καθηγητές, 31.500 αστυνομικοί, 15.153 αξιωματικοί (από τους οποίους 150 στρατηγοί και ναύαρχοι), 7.000 γιατροί, 6.000 πανεπιστημιακοί, 4.238 δικαστικοί (από τους οποίους 151 ανώτατοι) </a:t>
            </a:r>
            <a:r>
              <a:rPr lang="el-GR" sz="2000" dirty="0" smtClean="0"/>
              <a:t>έχουν απολυθεί. Στοιχεία Απριλίου 2018: </a:t>
            </a:r>
            <a:r>
              <a:rPr lang="el-GR" sz="2000" dirty="0"/>
              <a:t>91.143 άτομα είχαν δικαστεί για συμμετοχή σε τρομοκρατική οργάνωση και από αυτούς τα 77.081 βρίσκονταν στη φυλακή. Συνολικά, 500.000 άνθρωποι </a:t>
            </a:r>
            <a:r>
              <a:rPr lang="el-GR" sz="2000" dirty="0" smtClean="0"/>
              <a:t>είχαν </a:t>
            </a:r>
            <a:r>
              <a:rPr lang="el-GR" sz="2000" dirty="0"/>
              <a:t>συλληφθεί έστω και για λίγο με κατηγορίες σχετικές με </a:t>
            </a:r>
            <a:r>
              <a:rPr lang="el-GR" sz="2000" dirty="0" smtClean="0"/>
              <a:t>το κίνημα </a:t>
            </a:r>
            <a:r>
              <a:rPr lang="el-GR" sz="2000" dirty="0"/>
              <a:t>Γκιουλέν. Η κυβέρνηση έκλεισε περίπου 1069 ιδιωτικά σχολεία και 15 πανεπιστήμια που συνδεόνταν με το κίνημα. </a:t>
            </a:r>
            <a:r>
              <a:rPr lang="el-GR" sz="2000" dirty="0" smtClean="0"/>
              <a:t>Η </a:t>
            </a:r>
            <a:r>
              <a:rPr lang="el-GR" sz="2000" dirty="0"/>
              <a:t>διαπίστευση 900 δημοσιογράφων ανακλήθηκε και 200 μέσα μαζικής ενημέρωσης έκλεισαν. 191 δημοσιογράφοι βρίσκονται στη φυλακή και εντάλματα σύλληψης για άλλους 167 έχουν </a:t>
            </a:r>
            <a:r>
              <a:rPr lang="el-GR" sz="2000" dirty="0" smtClean="0"/>
              <a:t>εκδοθεί.</a:t>
            </a:r>
            <a:endParaRPr lang="el-GR" sz="2000" dirty="0"/>
          </a:p>
        </p:txBody>
      </p:sp>
    </p:spTree>
    <p:extLst>
      <p:ext uri="{BB962C8B-B14F-4D97-AF65-F5344CB8AC3E}">
        <p14:creationId xmlns="" xmlns:p14="http://schemas.microsoft.com/office/powerpoint/2010/main" val="20596369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 ΜΕΓΑΛΗ ΑΡΠΑΓΗ</a:t>
            </a:r>
            <a:endParaRPr lang="el-GR" dirty="0"/>
          </a:p>
        </p:txBody>
      </p:sp>
      <p:sp>
        <p:nvSpPr>
          <p:cNvPr id="3" name="Content Placeholder 2"/>
          <p:cNvSpPr>
            <a:spLocks noGrp="1"/>
          </p:cNvSpPr>
          <p:nvPr>
            <p:ph idx="1"/>
          </p:nvPr>
        </p:nvSpPr>
        <p:spPr/>
        <p:txBody>
          <a:bodyPr/>
          <a:lstStyle/>
          <a:p>
            <a:pPr marL="0" indent="0" algn="just">
              <a:buNone/>
            </a:pPr>
            <a:r>
              <a:rPr lang="el-GR" dirty="0"/>
              <a:t>Τα περιουσιακά στοιχεία 1.004 μεγάλων και 4.887 μικρότερων επιχειρήσεων κατασχέθηκαν με το συνολικό ποσό να αγγίζει τα 55.74 δισεκατομμύρια τουρκικές λίρες (δηλαδή τα 3 δισεκατομμύρια δολάρια).</a:t>
            </a:r>
          </a:p>
        </p:txBody>
      </p:sp>
      <p:pic>
        <p:nvPicPr>
          <p:cNvPr id="4" name="Picture 3"/>
          <p:cNvPicPr>
            <a:picLocks noChangeAspect="1"/>
          </p:cNvPicPr>
          <p:nvPr/>
        </p:nvPicPr>
        <p:blipFill>
          <a:blip r:embed="rId2"/>
          <a:stretch>
            <a:fillRect/>
          </a:stretch>
        </p:blipFill>
        <p:spPr>
          <a:xfrm>
            <a:off x="2740794" y="4216400"/>
            <a:ext cx="2410627" cy="1375562"/>
          </a:xfrm>
          <a:prstGeom prst="rect">
            <a:avLst/>
          </a:prstGeom>
        </p:spPr>
      </p:pic>
      <p:pic>
        <p:nvPicPr>
          <p:cNvPr id="5" name="Picture 4"/>
          <p:cNvPicPr>
            <a:picLocks noChangeAspect="1"/>
          </p:cNvPicPr>
          <p:nvPr/>
        </p:nvPicPr>
        <p:blipFill>
          <a:blip r:embed="rId3"/>
          <a:stretch>
            <a:fillRect/>
          </a:stretch>
        </p:blipFill>
        <p:spPr>
          <a:xfrm>
            <a:off x="6201058" y="4134354"/>
            <a:ext cx="2327306" cy="1457608"/>
          </a:xfrm>
          <a:prstGeom prst="rect">
            <a:avLst/>
          </a:prstGeom>
        </p:spPr>
      </p:pic>
    </p:spTree>
    <p:extLst>
      <p:ext uri="{BB962C8B-B14F-4D97-AF65-F5344CB8AC3E}">
        <p14:creationId xmlns="" xmlns:p14="http://schemas.microsoft.com/office/powerpoint/2010/main" val="37552328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normAutofit fontScale="92500" lnSpcReduction="20000"/>
          </a:bodyPr>
          <a:lstStyle/>
          <a:p>
            <a:pPr marL="0" indent="0" algn="just">
              <a:buNone/>
            </a:pPr>
            <a:r>
              <a:rPr lang="el-GR" dirty="0" smtClean="0"/>
              <a:t>Βάσει </a:t>
            </a:r>
            <a:r>
              <a:rPr lang="el-GR" dirty="0"/>
              <a:t>του εδαφίου 2 του άρθρου 2 του Διατάγματος 672, όσοι και όσες απολύονταν από την εργασία τους στον δημόσιο τομέα έχαναν δια παντός το «δικαίωμα να εργαστούν στο δημόσιο, με οποιαδήποτε σχέση εργασίας». Οι απολυμένοι χαρακτηρίζονταν στα μητρώα της κοινωνικής ασφάλισης ως μέλη του FETÖ και δίπλα στα ονόματά τους έμπαινε ένας κωδικός (ο κωδικός 36) που τους ακολουθούσε συνεχώς από εκείνη τη στιγμή και μετά. Τα ονόματα των απολυμένων δημοσιεύονται κάθε μήνα στο φύλλο της επίσημης εφημερίδας της κυβέρνησης και οι ίδιοι και οι οικογένειές τους δέχονται τεράστιες πιέσεις από τον κοινωνικό τους περίγυρο. Όσοι αντιμετωπίζουν ποινικές διώξεις λόγω – ακόμη και εικαζόμενης – σχέσης με το Χιζμέτ κινδυνεύουν να χάσουν την οποιαδήποτε πρόσβαση σε ιατροφαρμακευτική περίθαλψη, να μην μπορούν να αξιοποιήσουν τα σπίτια τους νοικιάζοντάς τα, να μην μπορούν να πληρώσουν τους λογαριασμούς τους</a:t>
            </a:r>
          </a:p>
        </p:txBody>
      </p:sp>
    </p:spTree>
    <p:extLst>
      <p:ext uri="{BB962C8B-B14F-4D97-AF65-F5344CB8AC3E}">
        <p14:creationId xmlns="" xmlns:p14="http://schemas.microsoft.com/office/powerpoint/2010/main" val="31075405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ΘΑ ΣΑΣ ΚΥΝΗΓΗΣΩ ΠΑΝΤΟΥ</a:t>
            </a:r>
            <a:endParaRPr lang="el-GR" dirty="0"/>
          </a:p>
        </p:txBody>
      </p:sp>
      <p:sp>
        <p:nvSpPr>
          <p:cNvPr id="3" name="Content Placeholder 2"/>
          <p:cNvSpPr>
            <a:spLocks noGrp="1"/>
          </p:cNvSpPr>
          <p:nvPr>
            <p:ph idx="1"/>
          </p:nvPr>
        </p:nvSpPr>
        <p:spPr/>
        <p:txBody>
          <a:bodyPr/>
          <a:lstStyle/>
          <a:p>
            <a:pPr algn="just"/>
            <a:r>
              <a:rPr lang="el-GR" dirty="0" smtClean="0"/>
              <a:t>Στις </a:t>
            </a:r>
            <a:r>
              <a:rPr lang="el-GR" dirty="0"/>
              <a:t>28 Ιουνίου 2019, ο Τούρκος υπουργός Εξωτερικών Μεβλούτ Τσαβούσογλου ανακοίνωσε ότι 104 Γκιουλενιστές είχαν απαχθεί από τις τουρκικές μυστικές υπηρεσίες σε 21 διαφορετικές χώρες και είχαν μεταφερθεί στην Τουρκία όπου είχαν παραμείνει σε μυστικές φυλακές για μεγάλο χρονικό </a:t>
            </a:r>
            <a:r>
              <a:rPr lang="el-GR" dirty="0" smtClean="0"/>
              <a:t>διάστημα</a:t>
            </a:r>
          </a:p>
          <a:p>
            <a:pPr algn="just"/>
            <a:r>
              <a:rPr lang="en-US" dirty="0" smtClean="0"/>
              <a:t>Lost and stolen</a:t>
            </a:r>
            <a:endParaRPr lang="el-GR" dirty="0"/>
          </a:p>
        </p:txBody>
      </p:sp>
    </p:spTree>
    <p:extLst>
      <p:ext uri="{BB962C8B-B14F-4D97-AF65-F5344CB8AC3E}">
        <p14:creationId xmlns="" xmlns:p14="http://schemas.microsoft.com/office/powerpoint/2010/main" val="35000558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ΜΝΗΜΟΚΤΟΝΙΑ</a:t>
            </a:r>
            <a:endParaRPr lang="el-GR" dirty="0"/>
          </a:p>
        </p:txBody>
      </p:sp>
      <p:pic>
        <p:nvPicPr>
          <p:cNvPr id="4" name="Content Placeholder 3"/>
          <p:cNvPicPr>
            <a:picLocks noGrp="1" noChangeAspect="1"/>
          </p:cNvPicPr>
          <p:nvPr>
            <p:ph idx="1"/>
          </p:nvPr>
        </p:nvPicPr>
        <p:blipFill>
          <a:blip r:embed="rId2"/>
          <a:stretch>
            <a:fillRect/>
          </a:stretch>
        </p:blipFill>
        <p:spPr>
          <a:xfrm>
            <a:off x="1367497" y="2460924"/>
            <a:ext cx="4517255" cy="3478149"/>
          </a:xfrm>
          <a:prstGeom prst="rect">
            <a:avLst/>
          </a:prstGeom>
        </p:spPr>
      </p:pic>
      <p:pic>
        <p:nvPicPr>
          <p:cNvPr id="5" name="Picture 4"/>
          <p:cNvPicPr>
            <a:picLocks noChangeAspect="1"/>
          </p:cNvPicPr>
          <p:nvPr/>
        </p:nvPicPr>
        <p:blipFill>
          <a:blip r:embed="rId3"/>
          <a:stretch>
            <a:fillRect/>
          </a:stretch>
        </p:blipFill>
        <p:spPr>
          <a:xfrm>
            <a:off x="5884752" y="2460923"/>
            <a:ext cx="4925086" cy="3478149"/>
          </a:xfrm>
          <a:prstGeom prst="rect">
            <a:avLst/>
          </a:prstGeom>
        </p:spPr>
      </p:pic>
    </p:spTree>
    <p:extLst>
      <p:ext uri="{BB962C8B-B14F-4D97-AF65-F5344CB8AC3E}">
        <p14:creationId xmlns="" xmlns:p14="http://schemas.microsoft.com/office/powerpoint/2010/main" val="18770579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normAutofit fontScale="85000" lnSpcReduction="20000"/>
          </a:bodyPr>
          <a:lstStyle/>
          <a:p>
            <a:pPr algn="just"/>
            <a:r>
              <a:rPr lang="el-GR" dirty="0"/>
              <a:t>Κίμσε Γιοκ Μου</a:t>
            </a:r>
          </a:p>
          <a:p>
            <a:pPr algn="just"/>
            <a:r>
              <a:rPr lang="el-GR" dirty="0"/>
              <a:t>Ζαμάν, Σαμάνιολου</a:t>
            </a:r>
          </a:p>
          <a:p>
            <a:pPr algn="just"/>
            <a:r>
              <a:rPr lang="el-GR" dirty="0"/>
              <a:t>Πλατφόρμες Διαθρησκευτικού </a:t>
            </a:r>
            <a:r>
              <a:rPr lang="el-GR" dirty="0" smtClean="0"/>
              <a:t>Διαλόγου </a:t>
            </a:r>
            <a:r>
              <a:rPr lang="en-US" dirty="0" smtClean="0"/>
              <a:t>(JWF, RUMI FORUM, Peace Islands)</a:t>
            </a:r>
            <a:endParaRPr lang="el-GR" dirty="0"/>
          </a:p>
          <a:p>
            <a:pPr algn="just"/>
            <a:r>
              <a:rPr lang="el-GR" dirty="0"/>
              <a:t>Άσια Φινάνς, Ισί Ασφαλιστική</a:t>
            </a:r>
          </a:p>
          <a:p>
            <a:pPr algn="just"/>
            <a:r>
              <a:rPr lang="el-GR" dirty="0"/>
              <a:t>Ιδέες και Λόγος του Γκιουλέν</a:t>
            </a:r>
          </a:p>
          <a:p>
            <a:pPr algn="just"/>
            <a:r>
              <a:rPr lang="el-GR" dirty="0"/>
              <a:t>Σχολεία: στην Τουρκία, στον κόσμο – Πανεπιστήμια (προσπάθειες ίδρυσης στην Ελλάδα)</a:t>
            </a:r>
          </a:p>
          <a:p>
            <a:pPr algn="just"/>
            <a:r>
              <a:rPr lang="el-GR" dirty="0"/>
              <a:t>Η μέθοδος της Μπάμπουσκας</a:t>
            </a:r>
          </a:p>
          <a:p>
            <a:pPr algn="just"/>
            <a:r>
              <a:rPr lang="el-GR" dirty="0"/>
              <a:t>Μειονότητες, γυναίκες, Κούρδοι</a:t>
            </a:r>
          </a:p>
          <a:p>
            <a:endParaRPr lang="el-GR" dirty="0"/>
          </a:p>
        </p:txBody>
      </p:sp>
    </p:spTree>
    <p:extLst>
      <p:ext uri="{BB962C8B-B14F-4D97-AF65-F5344CB8AC3E}">
        <p14:creationId xmlns="" xmlns:p14="http://schemas.microsoft.com/office/powerpoint/2010/main" val="27940257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«Τρέχω όσο πιο μακριά γίνεται από τον Σατανά και την πολιτική»</a:t>
            </a:r>
            <a:endParaRPr lang="el-GR" dirty="0"/>
          </a:p>
        </p:txBody>
      </p:sp>
      <p:pic>
        <p:nvPicPr>
          <p:cNvPr id="4" name="Content Placeholder 3"/>
          <p:cNvPicPr>
            <a:picLocks noGrp="1" noChangeAspect="1"/>
          </p:cNvPicPr>
          <p:nvPr>
            <p:ph idx="1"/>
          </p:nvPr>
        </p:nvPicPr>
        <p:blipFill>
          <a:blip r:embed="rId2"/>
          <a:stretch>
            <a:fillRect/>
          </a:stretch>
        </p:blipFill>
        <p:spPr>
          <a:xfrm>
            <a:off x="1369431" y="2453286"/>
            <a:ext cx="4678284" cy="3286611"/>
          </a:xfrm>
          <a:prstGeom prst="rect">
            <a:avLst/>
          </a:prstGeom>
        </p:spPr>
      </p:pic>
      <p:pic>
        <p:nvPicPr>
          <p:cNvPr id="5" name="Picture 4"/>
          <p:cNvPicPr>
            <a:picLocks noChangeAspect="1"/>
          </p:cNvPicPr>
          <p:nvPr/>
        </p:nvPicPr>
        <p:blipFill>
          <a:blip r:embed="rId3"/>
          <a:stretch>
            <a:fillRect/>
          </a:stretch>
        </p:blipFill>
        <p:spPr>
          <a:xfrm>
            <a:off x="6047715" y="2453286"/>
            <a:ext cx="5033727" cy="3368092"/>
          </a:xfrm>
          <a:prstGeom prst="rect">
            <a:avLst/>
          </a:prstGeom>
        </p:spPr>
      </p:pic>
    </p:spTree>
    <p:extLst>
      <p:ext uri="{BB962C8B-B14F-4D97-AF65-F5344CB8AC3E}">
        <p14:creationId xmlns="" xmlns:p14="http://schemas.microsoft.com/office/powerpoint/2010/main" val="27349996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4" name="Content Placeholder 3"/>
          <p:cNvPicPr>
            <a:picLocks noGrp="1" noChangeAspect="1"/>
          </p:cNvPicPr>
          <p:nvPr>
            <p:ph idx="1"/>
          </p:nvPr>
        </p:nvPicPr>
        <p:blipFill>
          <a:blip r:embed="rId2" cstate="print"/>
          <a:stretch>
            <a:fillRect/>
          </a:stretch>
        </p:blipFill>
        <p:spPr>
          <a:xfrm>
            <a:off x="1295402" y="2403554"/>
            <a:ext cx="3836292" cy="3317875"/>
          </a:xfrm>
          <a:prstGeom prst="rect">
            <a:avLst/>
          </a:prstGeom>
        </p:spPr>
      </p:pic>
      <p:pic>
        <p:nvPicPr>
          <p:cNvPr id="5" name="Picture 4"/>
          <p:cNvPicPr>
            <a:picLocks noChangeAspect="1"/>
          </p:cNvPicPr>
          <p:nvPr/>
        </p:nvPicPr>
        <p:blipFill>
          <a:blip r:embed="rId3"/>
          <a:stretch>
            <a:fillRect/>
          </a:stretch>
        </p:blipFill>
        <p:spPr>
          <a:xfrm>
            <a:off x="5581211" y="2403554"/>
            <a:ext cx="5791702" cy="3317874"/>
          </a:xfrm>
          <a:prstGeom prst="rect">
            <a:avLst/>
          </a:prstGeom>
        </p:spPr>
      </p:pic>
    </p:spTree>
    <p:extLst>
      <p:ext uri="{BB962C8B-B14F-4D97-AF65-F5344CB8AC3E}">
        <p14:creationId xmlns="" xmlns:p14="http://schemas.microsoft.com/office/powerpoint/2010/main" val="6406764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4" name="Content Placeholder 3"/>
          <p:cNvPicPr>
            <a:picLocks noGrp="1" noChangeAspect="1"/>
          </p:cNvPicPr>
          <p:nvPr>
            <p:ph idx="1"/>
          </p:nvPr>
        </p:nvPicPr>
        <p:blipFill>
          <a:blip r:embed="rId2"/>
          <a:stretch>
            <a:fillRect/>
          </a:stretch>
        </p:blipFill>
        <p:spPr>
          <a:xfrm>
            <a:off x="3767820" y="2557463"/>
            <a:ext cx="4656360" cy="3317875"/>
          </a:xfrm>
          <a:prstGeom prst="rect">
            <a:avLst/>
          </a:prstGeom>
        </p:spPr>
      </p:pic>
    </p:spTree>
    <p:extLst>
      <p:ext uri="{BB962C8B-B14F-4D97-AF65-F5344CB8AC3E}">
        <p14:creationId xmlns="" xmlns:p14="http://schemas.microsoft.com/office/powerpoint/2010/main" val="1184664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4" name="Content Placeholder 3"/>
          <p:cNvPicPr>
            <a:picLocks noGrp="1" noChangeAspect="1"/>
          </p:cNvPicPr>
          <p:nvPr>
            <p:ph idx="1"/>
          </p:nvPr>
        </p:nvPicPr>
        <p:blipFill>
          <a:blip r:embed="rId2"/>
          <a:stretch>
            <a:fillRect/>
          </a:stretch>
        </p:blipFill>
        <p:spPr>
          <a:xfrm>
            <a:off x="1185768" y="2511095"/>
            <a:ext cx="2779650" cy="3246909"/>
          </a:xfrm>
          <a:prstGeom prst="rect">
            <a:avLst/>
          </a:prstGeom>
        </p:spPr>
      </p:pic>
      <p:pic>
        <p:nvPicPr>
          <p:cNvPr id="5" name="Picture 4"/>
          <p:cNvPicPr>
            <a:picLocks noChangeAspect="1"/>
          </p:cNvPicPr>
          <p:nvPr/>
        </p:nvPicPr>
        <p:blipFill>
          <a:blip r:embed="rId3"/>
          <a:stretch>
            <a:fillRect/>
          </a:stretch>
        </p:blipFill>
        <p:spPr>
          <a:xfrm>
            <a:off x="3965417" y="2511094"/>
            <a:ext cx="3431263" cy="3246909"/>
          </a:xfrm>
          <a:prstGeom prst="rect">
            <a:avLst/>
          </a:prstGeom>
        </p:spPr>
      </p:pic>
      <p:pic>
        <p:nvPicPr>
          <p:cNvPr id="6" name="Picture 5"/>
          <p:cNvPicPr>
            <a:picLocks noChangeAspect="1"/>
          </p:cNvPicPr>
          <p:nvPr/>
        </p:nvPicPr>
        <p:blipFill>
          <a:blip r:embed="rId4"/>
          <a:stretch>
            <a:fillRect/>
          </a:stretch>
        </p:blipFill>
        <p:spPr>
          <a:xfrm>
            <a:off x="7396680" y="2534347"/>
            <a:ext cx="3499918" cy="3223655"/>
          </a:xfrm>
          <a:prstGeom prst="rect">
            <a:avLst/>
          </a:prstGeom>
        </p:spPr>
      </p:pic>
    </p:spTree>
    <p:extLst>
      <p:ext uri="{BB962C8B-B14F-4D97-AF65-F5344CB8AC3E}">
        <p14:creationId xmlns="" xmlns:p14="http://schemas.microsoft.com/office/powerpoint/2010/main" val="6193189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l-GR" dirty="0" smtClean="0"/>
              <a:t>1.2. </a:t>
            </a:r>
            <a:r>
              <a:rPr lang="el-GR" dirty="0"/>
              <a:t>Η ΣΥΝΕΧΕΙΑ: «</a:t>
            </a:r>
            <a:r>
              <a:rPr lang="el-GR" b="1" dirty="0"/>
              <a:t>Mακάρι να μπορούσαμε να κάναμε όλους τους Tούρκους Xριστιανούς!»  </a:t>
            </a:r>
          </a:p>
        </p:txBody>
      </p:sp>
      <p:sp>
        <p:nvSpPr>
          <p:cNvPr id="3" name="Content Placeholder 2"/>
          <p:cNvSpPr>
            <a:spLocks noGrp="1"/>
          </p:cNvSpPr>
          <p:nvPr>
            <p:ph idx="1"/>
          </p:nvPr>
        </p:nvSpPr>
        <p:spPr/>
        <p:txBody>
          <a:bodyPr>
            <a:normAutofit fontScale="92500" lnSpcReduction="10000"/>
          </a:bodyPr>
          <a:lstStyle/>
          <a:p>
            <a:pPr algn="just"/>
            <a:r>
              <a:rPr lang="el-GR" dirty="0"/>
              <a:t>20 Mαρτίου </a:t>
            </a:r>
            <a:r>
              <a:rPr lang="el-GR" dirty="0" smtClean="0"/>
              <a:t>1923</a:t>
            </a:r>
            <a:r>
              <a:rPr lang="el-GR" dirty="0"/>
              <a:t> </a:t>
            </a:r>
            <a:r>
              <a:rPr lang="el-GR" dirty="0" smtClean="0"/>
              <a:t>: </a:t>
            </a:r>
            <a:r>
              <a:rPr lang="el-GR" dirty="0"/>
              <a:t>«Eίμαστε αναγκασμένοι να αναγνωρίσουμε ότι επειδή η νοοτροπία του συνόλου του ισλαμικού κόσμου έχει αλλοτριωθεί, όλες οι ισλαμικές χώρες έχουν διαβρωθεί από τους εχθρούς τους</a:t>
            </a:r>
            <a:r>
              <a:rPr lang="el-GR" dirty="0" smtClean="0"/>
              <a:t>».</a:t>
            </a:r>
          </a:p>
          <a:p>
            <a:pPr algn="just"/>
            <a:r>
              <a:rPr lang="el-GR" dirty="0"/>
              <a:t>H κοσμικοδοξία έγινε ο άξονας καθορισμού και διαχωρισμού του προοδευτικού από το συντηρητικό, του σύγχρονου από το παραδοσιακό και του επαναστατικού από το </a:t>
            </a:r>
            <a:r>
              <a:rPr lang="el-GR" dirty="0" smtClean="0"/>
              <a:t>αντιδραστικό.</a:t>
            </a:r>
          </a:p>
          <a:p>
            <a:pPr algn="just"/>
            <a:r>
              <a:rPr lang="el-GR" dirty="0" smtClean="0"/>
              <a:t>Στην πραγματικότητα, όμως, το </a:t>
            </a:r>
            <a:r>
              <a:rPr lang="en-US" dirty="0" err="1" smtClean="0"/>
              <a:t>laiklik</a:t>
            </a:r>
            <a:r>
              <a:rPr lang="el-GR" dirty="0" smtClean="0"/>
              <a:t> δεν σήμανε ποτέ τον πλήρη διαχωρισμό της θρησκείας από την πολιτική (κατά το γαλλικό πρότυπο), αλλά την υπαγωγή της πρώτης στη δεύτερη.</a:t>
            </a:r>
            <a:endParaRPr lang="el-GR" dirty="0"/>
          </a:p>
        </p:txBody>
      </p:sp>
    </p:spTree>
    <p:extLst>
      <p:ext uri="{BB962C8B-B14F-4D97-AF65-F5344CB8AC3E}">
        <p14:creationId xmlns="" xmlns:p14="http://schemas.microsoft.com/office/powerpoint/2010/main" val="296294475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4" name="Content Placeholder 3"/>
          <p:cNvPicPr>
            <a:picLocks noGrp="1" noChangeAspect="1"/>
          </p:cNvPicPr>
          <p:nvPr>
            <p:ph idx="1"/>
          </p:nvPr>
        </p:nvPicPr>
        <p:blipFill>
          <a:blip r:embed="rId2"/>
          <a:stretch>
            <a:fillRect/>
          </a:stretch>
        </p:blipFill>
        <p:spPr>
          <a:xfrm>
            <a:off x="1361980" y="2451162"/>
            <a:ext cx="3418249" cy="3207253"/>
          </a:xfrm>
          <a:prstGeom prst="rect">
            <a:avLst/>
          </a:prstGeom>
        </p:spPr>
      </p:pic>
      <p:pic>
        <p:nvPicPr>
          <p:cNvPr id="5" name="Picture 4"/>
          <p:cNvPicPr>
            <a:picLocks noChangeAspect="1"/>
          </p:cNvPicPr>
          <p:nvPr/>
        </p:nvPicPr>
        <p:blipFill>
          <a:blip r:embed="rId3"/>
          <a:stretch>
            <a:fillRect/>
          </a:stretch>
        </p:blipFill>
        <p:spPr>
          <a:xfrm>
            <a:off x="4780229" y="2451162"/>
            <a:ext cx="3874884" cy="3207253"/>
          </a:xfrm>
          <a:prstGeom prst="rect">
            <a:avLst/>
          </a:prstGeom>
        </p:spPr>
      </p:pic>
      <p:pic>
        <p:nvPicPr>
          <p:cNvPr id="6" name="Picture 5"/>
          <p:cNvPicPr>
            <a:picLocks noChangeAspect="1"/>
          </p:cNvPicPr>
          <p:nvPr/>
        </p:nvPicPr>
        <p:blipFill>
          <a:blip r:embed="rId4"/>
          <a:stretch>
            <a:fillRect/>
          </a:stretch>
        </p:blipFill>
        <p:spPr>
          <a:xfrm>
            <a:off x="8655113" y="2451161"/>
            <a:ext cx="2857500" cy="3207253"/>
          </a:xfrm>
          <a:prstGeom prst="rect">
            <a:avLst/>
          </a:prstGeom>
        </p:spPr>
      </p:pic>
    </p:spTree>
    <p:extLst>
      <p:ext uri="{BB962C8B-B14F-4D97-AF65-F5344CB8AC3E}">
        <p14:creationId xmlns="" xmlns:p14="http://schemas.microsoft.com/office/powerpoint/2010/main" val="32104585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ΤΟ ΝΕΟ ΒΑΘΥ ΚΡΑΤΟΣ </a:t>
            </a:r>
            <a:endParaRPr lang="el-GR" dirty="0"/>
          </a:p>
        </p:txBody>
      </p:sp>
      <p:sp>
        <p:nvSpPr>
          <p:cNvPr id="3" name="Content Placeholder 2"/>
          <p:cNvSpPr>
            <a:spLocks noGrp="1"/>
          </p:cNvSpPr>
          <p:nvPr>
            <p:ph idx="1"/>
          </p:nvPr>
        </p:nvSpPr>
        <p:spPr/>
        <p:txBody>
          <a:bodyPr/>
          <a:lstStyle/>
          <a:p>
            <a:pPr marL="0" indent="0" algn="just">
              <a:buNone/>
            </a:pPr>
            <a:r>
              <a:rPr lang="el-GR" dirty="0" smtClean="0"/>
              <a:t>Χακάν </a:t>
            </a:r>
            <a:r>
              <a:rPr lang="el-GR" dirty="0"/>
              <a:t>Φιντάν και Σακίν </a:t>
            </a:r>
            <a:r>
              <a:rPr lang="el-GR" dirty="0" smtClean="0"/>
              <a:t>Οστούν</a:t>
            </a:r>
            <a:endParaRPr lang="el-GR" dirty="0"/>
          </a:p>
          <a:p>
            <a:endParaRPr lang="el-GR" dirty="0" smtClean="0"/>
          </a:p>
          <a:p>
            <a:pPr marL="0" indent="0">
              <a:buNone/>
            </a:pPr>
            <a:r>
              <a:rPr lang="el-GR" dirty="0" smtClean="0"/>
              <a:t> </a:t>
            </a:r>
            <a:endParaRPr lang="el-GR" dirty="0"/>
          </a:p>
        </p:txBody>
      </p:sp>
      <p:pic>
        <p:nvPicPr>
          <p:cNvPr id="4" name="Picture 3"/>
          <p:cNvPicPr>
            <a:picLocks noChangeAspect="1"/>
          </p:cNvPicPr>
          <p:nvPr/>
        </p:nvPicPr>
        <p:blipFill>
          <a:blip r:embed="rId2"/>
          <a:stretch>
            <a:fillRect/>
          </a:stretch>
        </p:blipFill>
        <p:spPr>
          <a:xfrm>
            <a:off x="4065007" y="3141553"/>
            <a:ext cx="3856776" cy="2643612"/>
          </a:xfrm>
          <a:prstGeom prst="rect">
            <a:avLst/>
          </a:prstGeom>
        </p:spPr>
      </p:pic>
    </p:spTree>
    <p:extLst>
      <p:ext uri="{BB962C8B-B14F-4D97-AF65-F5344CB8AC3E}">
        <p14:creationId xmlns="" xmlns:p14="http://schemas.microsoft.com/office/powerpoint/2010/main" val="27502437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Η ΦΑΜΙΛΙΑ</a:t>
            </a:r>
            <a:endParaRPr lang="el-GR" dirty="0"/>
          </a:p>
        </p:txBody>
      </p:sp>
      <p:sp>
        <p:nvSpPr>
          <p:cNvPr id="3" name="Content Placeholder 2"/>
          <p:cNvSpPr>
            <a:spLocks noGrp="1"/>
          </p:cNvSpPr>
          <p:nvPr>
            <p:ph idx="1"/>
          </p:nvPr>
        </p:nvSpPr>
        <p:spPr/>
        <p:txBody>
          <a:bodyPr/>
          <a:lstStyle/>
          <a:p>
            <a:r>
              <a:rPr lang="el-GR" dirty="0" smtClean="0"/>
              <a:t>Μπουράκ και </a:t>
            </a:r>
            <a:r>
              <a:rPr lang="el-GR" dirty="0" err="1" smtClean="0"/>
              <a:t>Μπιλάλ</a:t>
            </a:r>
            <a:r>
              <a:rPr lang="el-GR" dirty="0" smtClean="0"/>
              <a:t> (</a:t>
            </a:r>
            <a:r>
              <a:rPr lang="el-GR" smtClean="0"/>
              <a:t>οι στιχομυθίες με τον πατέρα του)</a:t>
            </a:r>
            <a:endParaRPr lang="el-GR" dirty="0" smtClean="0"/>
          </a:p>
          <a:p>
            <a:r>
              <a:rPr lang="el-GR" dirty="0" smtClean="0"/>
              <a:t>Εσρά και Σουμεϊγιέ </a:t>
            </a:r>
          </a:p>
          <a:p>
            <a:r>
              <a:rPr lang="el-GR" dirty="0" smtClean="0"/>
              <a:t>Μπεράτ Αλμπαϊράκ και Σελτσούκ Μπαϊρακτάρ</a:t>
            </a:r>
          </a:p>
          <a:p>
            <a:r>
              <a:rPr lang="el-GR" dirty="0" smtClean="0"/>
              <a:t>Ιχσάν Αρσλάν</a:t>
            </a:r>
          </a:p>
          <a:p>
            <a:endParaRPr lang="el-GR" dirty="0"/>
          </a:p>
        </p:txBody>
      </p:sp>
    </p:spTree>
    <p:extLst>
      <p:ext uri="{BB962C8B-B14F-4D97-AF65-F5344CB8AC3E}">
        <p14:creationId xmlns="" xmlns:p14="http://schemas.microsoft.com/office/powerpoint/2010/main" val="33960446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4" name="Content Placeholder 3"/>
          <p:cNvPicPr>
            <a:picLocks noGrp="1" noChangeAspect="1"/>
          </p:cNvPicPr>
          <p:nvPr>
            <p:ph idx="1"/>
          </p:nvPr>
        </p:nvPicPr>
        <p:blipFill>
          <a:blip r:embed="rId2"/>
          <a:stretch>
            <a:fillRect/>
          </a:stretch>
        </p:blipFill>
        <p:spPr>
          <a:xfrm>
            <a:off x="3202734" y="2557463"/>
            <a:ext cx="5786531" cy="3317875"/>
          </a:xfrm>
          <a:prstGeom prst="rect">
            <a:avLst/>
          </a:prstGeom>
        </p:spPr>
      </p:pic>
    </p:spTree>
    <p:extLst>
      <p:ext uri="{BB962C8B-B14F-4D97-AF65-F5344CB8AC3E}">
        <p14:creationId xmlns="" xmlns:p14="http://schemas.microsoft.com/office/powerpoint/2010/main" val="6688730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4" name="Content Placeholder 3"/>
          <p:cNvPicPr>
            <a:picLocks noGrp="1" noChangeAspect="1"/>
          </p:cNvPicPr>
          <p:nvPr>
            <p:ph idx="1"/>
          </p:nvPr>
        </p:nvPicPr>
        <p:blipFill>
          <a:blip r:embed="rId2"/>
          <a:stretch>
            <a:fillRect/>
          </a:stretch>
        </p:blipFill>
        <p:spPr>
          <a:xfrm>
            <a:off x="1389894" y="2510952"/>
            <a:ext cx="4567286" cy="3183677"/>
          </a:xfrm>
          <a:prstGeom prst="rect">
            <a:avLst/>
          </a:prstGeom>
        </p:spPr>
      </p:pic>
      <p:pic>
        <p:nvPicPr>
          <p:cNvPr id="5" name="Picture 4"/>
          <p:cNvPicPr>
            <a:picLocks noChangeAspect="1"/>
          </p:cNvPicPr>
          <p:nvPr/>
        </p:nvPicPr>
        <p:blipFill>
          <a:blip r:embed="rId3"/>
          <a:stretch>
            <a:fillRect/>
          </a:stretch>
        </p:blipFill>
        <p:spPr>
          <a:xfrm>
            <a:off x="7027705" y="2445049"/>
            <a:ext cx="3868893" cy="3475917"/>
          </a:xfrm>
          <a:prstGeom prst="rect">
            <a:avLst/>
          </a:prstGeom>
        </p:spPr>
      </p:pic>
    </p:spTree>
    <p:extLst>
      <p:ext uri="{BB962C8B-B14F-4D97-AF65-F5344CB8AC3E}">
        <p14:creationId xmlns="" xmlns:p14="http://schemas.microsoft.com/office/powerpoint/2010/main" val="13836674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dirty="0"/>
          </a:p>
        </p:txBody>
      </p:sp>
      <p:sp>
        <p:nvSpPr>
          <p:cNvPr id="3" name="Content Placeholder 2"/>
          <p:cNvSpPr>
            <a:spLocks noGrp="1"/>
          </p:cNvSpPr>
          <p:nvPr>
            <p:ph idx="1"/>
          </p:nvPr>
        </p:nvSpPr>
        <p:spPr/>
        <p:txBody>
          <a:bodyPr/>
          <a:lstStyle/>
          <a:p>
            <a:r>
              <a:rPr lang="en-US" dirty="0"/>
              <a:t>https://www.youtube.com/watch?v=j6jL95BaSeM</a:t>
            </a:r>
          </a:p>
          <a:p>
            <a:endParaRPr lang="el-GR" dirty="0"/>
          </a:p>
        </p:txBody>
      </p:sp>
    </p:spTree>
    <p:extLst>
      <p:ext uri="{BB962C8B-B14F-4D97-AF65-F5344CB8AC3E}">
        <p14:creationId xmlns="" xmlns:p14="http://schemas.microsoft.com/office/powerpoint/2010/main" val="102919619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ΕΥΧΑΡΙΣΤΩ!</a:t>
            </a:r>
            <a:endParaRPr lang="el-GR"/>
          </a:p>
        </p:txBody>
      </p:sp>
      <p:sp>
        <p:nvSpPr>
          <p:cNvPr id="3" name="Content Placeholder 2"/>
          <p:cNvSpPr>
            <a:spLocks noGrp="1"/>
          </p:cNvSpPr>
          <p:nvPr>
            <p:ph idx="1"/>
          </p:nvPr>
        </p:nvSpPr>
        <p:spPr/>
        <p:txBody>
          <a:bodyPr/>
          <a:lstStyle/>
          <a:p>
            <a:endParaRPr lang="el-GR"/>
          </a:p>
        </p:txBody>
      </p:sp>
    </p:spTree>
    <p:extLst>
      <p:ext uri="{BB962C8B-B14F-4D97-AF65-F5344CB8AC3E}">
        <p14:creationId xmlns="" xmlns:p14="http://schemas.microsoft.com/office/powerpoint/2010/main" val="960442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1.2. ΟΙ ΜΕΤΑΡΡΥΘΜΙΣΕΙΣ Ι</a:t>
            </a:r>
            <a:endParaRPr lang="el-GR" dirty="0"/>
          </a:p>
        </p:txBody>
      </p:sp>
      <p:sp>
        <p:nvSpPr>
          <p:cNvPr id="3" name="Content Placeholder 2"/>
          <p:cNvSpPr>
            <a:spLocks noGrp="1"/>
          </p:cNvSpPr>
          <p:nvPr>
            <p:ph idx="1"/>
          </p:nvPr>
        </p:nvSpPr>
        <p:spPr>
          <a:xfrm>
            <a:off x="1295401" y="2462543"/>
            <a:ext cx="9601196" cy="3784347"/>
          </a:xfrm>
        </p:spPr>
        <p:txBody>
          <a:bodyPr>
            <a:noAutofit/>
          </a:bodyPr>
          <a:lstStyle/>
          <a:p>
            <a:pPr algn="just"/>
            <a:r>
              <a:rPr lang="el-GR" sz="1600" dirty="0"/>
              <a:t>1. Kατάργηση του Σουλτανάτου την 1η Nοεμβρίου 1922, με απόφαση της Mεγάλης Eθνοσυνέλευσης. Tο μέτρο αυτό με την παράλληλη διατήρηση του Xαλιφάτου σήμαινε τον για πρώτη φορά στην ιστορία του Iσλάμ πλήρη νομικό διαχωρισμό πολιτειακών και πνευματικών </a:t>
            </a:r>
            <a:r>
              <a:rPr lang="el-GR" sz="1600" dirty="0" smtClean="0"/>
              <a:t>εξουσιών</a:t>
            </a:r>
            <a:r>
              <a:rPr lang="en-US" sz="1600" dirty="0" smtClean="0"/>
              <a:t>.</a:t>
            </a:r>
            <a:endParaRPr lang="el-GR" sz="1600" dirty="0"/>
          </a:p>
          <a:p>
            <a:pPr algn="just"/>
            <a:r>
              <a:rPr lang="el-GR" sz="1600" dirty="0"/>
              <a:t>2. Kατάργηση του Xαλιφάτου την 3η Mαρτίου 1924 - </a:t>
            </a:r>
            <a:r>
              <a:rPr lang="el-GR" sz="1600" dirty="0" smtClean="0"/>
              <a:t>Σύμφωνα </a:t>
            </a:r>
            <a:r>
              <a:rPr lang="el-GR" sz="1600" dirty="0"/>
              <a:t>με τις εξηγήσεις του ίδιου του Kεμάλ: «... H ιδέα ενός και μοναδικού Xαλίφη, ο οποίος ασκεί την ανώτατη θρησκευτική εξουσία σε όλους τους μουσουλμανικούς πληθυσμούς, έχει προκύψει από </a:t>
            </a:r>
            <a:r>
              <a:rPr lang="el-GR" sz="1600" dirty="0" smtClean="0"/>
              <a:t>βιβλία. </a:t>
            </a:r>
            <a:r>
              <a:rPr lang="el-GR" sz="1600" dirty="0"/>
              <a:t>O Xαλίφης δεν έχει ποτέ ασκήσει εξουσία ανάλογη προς αυτή του Πάπα επί των Kαθολικών. H θρησκεία μας δεν έχει ούτε τις ίδιες </a:t>
            </a:r>
            <a:r>
              <a:rPr lang="el-GR" sz="1600" b="1" dirty="0"/>
              <a:t>απαιτήσεις</a:t>
            </a:r>
            <a:r>
              <a:rPr lang="el-GR" sz="1600" dirty="0"/>
              <a:t>, ούτε την ίδια </a:t>
            </a:r>
            <a:r>
              <a:rPr lang="el-GR" sz="1600" b="1" dirty="0"/>
              <a:t>πειθαρχία</a:t>
            </a:r>
            <a:r>
              <a:rPr lang="el-GR" sz="1600" dirty="0"/>
              <a:t> με αυτή των </a:t>
            </a:r>
            <a:r>
              <a:rPr lang="el-GR" sz="1600" dirty="0" smtClean="0"/>
              <a:t>Xριστιανών</a:t>
            </a:r>
            <a:r>
              <a:rPr lang="el-GR" sz="1600" dirty="0"/>
              <a:t> </a:t>
            </a:r>
            <a:r>
              <a:rPr lang="el-GR" sz="1600" dirty="0" smtClean="0"/>
              <a:t>... </a:t>
            </a:r>
            <a:r>
              <a:rPr lang="el-GR" sz="1600" dirty="0"/>
              <a:t>Προσθέτω ότι στο σύνολο του μουσουλμανικού κόσμου, οι Tούρκοι είναι το μοναδικό έθνος το οποίο αποτελεσματικά εξασφαλίζει την επιβίωση του Xαλιφάτου. Aυτοί που προωθούν την ιδέα του οικουμενικού Xαλίφη έχουν αρνηθεί μέχρι τώρα να συνεισφέρουν οτιδήποτε στη διατήρησή του. Tι περιμένουν λοιπόν; Ότι οι Tούρκοι, μόνοι αυτοί, θα αναλάβουν το βάρος αυτού του θεσμού και ότι μόνοι αυτοί θα σέβονται την εξουσία του Xαλίφη; Mάλλον περιμένουν υπερβολικά πολλά από εμάς</a:t>
            </a:r>
            <a:r>
              <a:rPr lang="el-GR" sz="1600" dirty="0" smtClean="0"/>
              <a:t>». </a:t>
            </a:r>
            <a:r>
              <a:rPr lang="el-GR" sz="1600" dirty="0"/>
              <a:t>Aργότερα, ο Kεμάλ θα περιέγραφε την κατάργηση του Xαλιφάτου ως «νίκη της Λογικής και του Διαφωτισμού επί της προκατάληψης και του </a:t>
            </a:r>
            <a:r>
              <a:rPr lang="el-GR" sz="1600" dirty="0" smtClean="0"/>
              <a:t>σκοταδισμού». Tην </a:t>
            </a:r>
            <a:r>
              <a:rPr lang="el-GR" sz="1600" dirty="0"/>
              <a:t>κατάργηση του Xαλιφάτου, ο φιλοκυβερνητικός τύπος χαιρέτισε με την επικεφαλίδα: «Aντίο στην Aνατολή</a:t>
            </a:r>
            <a:r>
              <a:rPr lang="el-GR" sz="1600" dirty="0" smtClean="0"/>
              <a:t>!».</a:t>
            </a:r>
            <a:endParaRPr lang="el-GR" sz="1600" dirty="0"/>
          </a:p>
        </p:txBody>
      </p:sp>
    </p:spTree>
    <p:extLst>
      <p:ext uri="{BB962C8B-B14F-4D97-AF65-F5344CB8AC3E}">
        <p14:creationId xmlns="" xmlns:p14="http://schemas.microsoft.com/office/powerpoint/2010/main" val="543483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ΟΙ ΜΕΤΑΡΡΥΘΜΙΣΕΙΣ ΙΙ</a:t>
            </a:r>
            <a:endParaRPr lang="el-GR" dirty="0"/>
          </a:p>
        </p:txBody>
      </p:sp>
      <p:sp>
        <p:nvSpPr>
          <p:cNvPr id="3" name="Content Placeholder 2"/>
          <p:cNvSpPr>
            <a:spLocks noGrp="1"/>
          </p:cNvSpPr>
          <p:nvPr>
            <p:ph idx="1"/>
          </p:nvPr>
        </p:nvSpPr>
        <p:spPr/>
        <p:txBody>
          <a:bodyPr>
            <a:normAutofit fontScale="77500" lnSpcReduction="20000"/>
          </a:bodyPr>
          <a:lstStyle/>
          <a:p>
            <a:pPr algn="just"/>
            <a:r>
              <a:rPr lang="el-GR" dirty="0"/>
              <a:t>3. Kλείσιμο των </a:t>
            </a:r>
            <a:r>
              <a:rPr lang="el-GR" dirty="0" smtClean="0"/>
              <a:t>των μεντρεσέδων με </a:t>
            </a:r>
            <a:r>
              <a:rPr lang="el-GR" dirty="0"/>
              <a:t>το Nόμο 420 για την Eνοποίηση της Eκπαίδευσης στις 3 Mαρτίου 1924, βάσει του οποίου ιδρύθηκε και το Yπουργείο Δημόσιας Eκπαίδευσης.</a:t>
            </a:r>
          </a:p>
          <a:p>
            <a:pPr algn="just"/>
            <a:r>
              <a:rPr lang="el-GR" dirty="0"/>
              <a:t>4. Kατάργηση στις 3 Mαρτίου 1924 (Nόμος 429) του Yπουργείου Θρησκευτικών Yποθέσεων και Iερών Iδρυμάτων. Στη θέση του ιδρύθηκε, η Διεύθυνση Θρησκευτικών Δραστηριοτήτων (Ντιγιανέτ) που υπήχθη στην Yπογραμματεία του Πρωθυπουργικού Γραφείου και η Γενική Διεύθυνση Iερών Iδρυμάτων (Evkaf Umum Müdürlügü), περιουσιακά αντικείμενα της οποίας έγιναν όλα τα τζαμιά της χώρας. Το Ντιγιανέτ ανέλαβε την διάδοση του κρατικού Iσλάμ μέσω των ιμάμηδων - υπαλλήλων του, που αποφοιτούσαν από κρατικά σχολεία. </a:t>
            </a:r>
          </a:p>
          <a:p>
            <a:pPr algn="just"/>
            <a:r>
              <a:rPr lang="el-GR" dirty="0" smtClean="0"/>
              <a:t>5. </a:t>
            </a:r>
            <a:r>
              <a:rPr lang="el-GR" dirty="0"/>
              <a:t>Eθνικοποίηση της περιουσίας των βακουφίων (ιερών ιδρυμάτων). </a:t>
            </a:r>
            <a:r>
              <a:rPr lang="el-GR" dirty="0" smtClean="0"/>
              <a:t>Eιδικώς</a:t>
            </a:r>
            <a:r>
              <a:rPr lang="el-GR" dirty="0"/>
              <a:t>, τα βακούφια ήταν ένας θεσμός που έπαιξε σημαντικότατο ρόλο στην οθωμανική ιστορία. Λόγω του ότι συντηρούσαν σχολεία, νοσοκομεία, τζαμιά, σιντριβάνια και δημόσια έργα, μπορούσαν να ασκήσουν πίεση στην κεντρική εξουσία για την προώθηση των συμφερόντων τους</a:t>
            </a:r>
            <a:r>
              <a:rPr lang="el-GR" dirty="0" smtClean="0"/>
              <a:t>.</a:t>
            </a:r>
          </a:p>
          <a:p>
            <a:endParaRPr lang="el-GR" dirty="0"/>
          </a:p>
          <a:p>
            <a:endParaRPr lang="el-GR" dirty="0"/>
          </a:p>
        </p:txBody>
      </p:sp>
    </p:spTree>
    <p:extLst>
      <p:ext uri="{BB962C8B-B14F-4D97-AF65-F5344CB8AC3E}">
        <p14:creationId xmlns="" xmlns:p14="http://schemas.microsoft.com/office/powerpoint/2010/main" val="8463962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ΟΙ ΜΕΤΑΡΡΥΘΜΙΣΕΙΣ ΙΙΙ</a:t>
            </a:r>
            <a:endParaRPr lang="el-GR" dirty="0"/>
          </a:p>
        </p:txBody>
      </p:sp>
      <p:sp>
        <p:nvSpPr>
          <p:cNvPr id="3" name="Content Placeholder 2"/>
          <p:cNvSpPr>
            <a:spLocks noGrp="1"/>
          </p:cNvSpPr>
          <p:nvPr>
            <p:ph idx="1"/>
          </p:nvPr>
        </p:nvSpPr>
        <p:spPr>
          <a:xfrm>
            <a:off x="1295401" y="2444437"/>
            <a:ext cx="9601196" cy="3730026"/>
          </a:xfrm>
        </p:spPr>
        <p:txBody>
          <a:bodyPr>
            <a:noAutofit/>
          </a:bodyPr>
          <a:lstStyle/>
          <a:p>
            <a:pPr algn="just"/>
            <a:r>
              <a:rPr lang="el-GR" sz="1600" dirty="0" smtClean="0"/>
              <a:t>6. </a:t>
            </a:r>
            <a:r>
              <a:rPr lang="el-GR" sz="1600" dirty="0"/>
              <a:t>Kλείσιμο των θρησκευτικών δικαστηρίων στις 8 Aπριλίου 1924 (Nόμος </a:t>
            </a:r>
            <a:r>
              <a:rPr lang="el-GR" sz="1600" dirty="0" smtClean="0"/>
              <a:t>469)</a:t>
            </a:r>
          </a:p>
          <a:p>
            <a:pPr algn="just"/>
            <a:r>
              <a:rPr lang="el-GR" sz="1600" dirty="0" smtClean="0"/>
              <a:t>7. </a:t>
            </a:r>
            <a:r>
              <a:rPr lang="el-GR" sz="1600" b="1" dirty="0"/>
              <a:t>Kλείσιμο των τμημάτων διδασκαλίας ανατολικής μουσικής των ωδείων </a:t>
            </a:r>
            <a:r>
              <a:rPr lang="el-GR" sz="1600" dirty="0"/>
              <a:t>(1924).</a:t>
            </a:r>
          </a:p>
          <a:p>
            <a:pPr algn="just"/>
            <a:r>
              <a:rPr lang="el-GR" sz="1600" dirty="0"/>
              <a:t>8</a:t>
            </a:r>
            <a:r>
              <a:rPr lang="el-GR" sz="1600" dirty="0" smtClean="0"/>
              <a:t>. </a:t>
            </a:r>
            <a:r>
              <a:rPr lang="el-GR" sz="1600" dirty="0"/>
              <a:t>Ίδρυση του Eρευνητικού Θεολογικού Kέντρου του Πανεπιστημίου Kωνσταντινουπόλεως, που «θα χρησίμευε ως κέντρο μίας νέας, σύγχρονης και επιστημονικής μορφής θρησκευτικής εκπαίδευσης, κατάλληλης για μία δυτική δημοκρατία» </a:t>
            </a:r>
            <a:r>
              <a:rPr lang="el-GR" sz="1600" dirty="0" smtClean="0"/>
              <a:t> H </a:t>
            </a:r>
            <a:r>
              <a:rPr lang="el-GR" sz="1600" dirty="0"/>
              <a:t>Σχολή έκλεισε το 1933 λόγω έλλειψης φοιτητών. Θεολογική Σχολή ξανάνοιξε στο Πανεπιστήμιο της Άγκυρας μετά τον B’ Παγκόσμιο Πόλεμο και συγκεκριμένα το </a:t>
            </a:r>
            <a:r>
              <a:rPr lang="el-GR" sz="1600" dirty="0" smtClean="0"/>
              <a:t>1949.</a:t>
            </a:r>
            <a:endParaRPr lang="el-GR" sz="1600" dirty="0"/>
          </a:p>
          <a:p>
            <a:pPr algn="just"/>
            <a:r>
              <a:rPr lang="el-GR" sz="1600" dirty="0"/>
              <a:t>9</a:t>
            </a:r>
            <a:r>
              <a:rPr lang="el-GR" sz="1600" dirty="0" smtClean="0"/>
              <a:t>. </a:t>
            </a:r>
            <a:r>
              <a:rPr lang="el-GR" sz="1600" dirty="0"/>
              <a:t>O Nόμος των Σωματείων (Cemiyetler Kanonu) του 1938  επικύρωσε (άρθρο 9) την απαγόρευση των θρησκευτικών </a:t>
            </a:r>
            <a:r>
              <a:rPr lang="el-GR" sz="1600" dirty="0" smtClean="0"/>
              <a:t>αδελφοτήτων. </a:t>
            </a:r>
          </a:p>
          <a:p>
            <a:pPr algn="just"/>
            <a:r>
              <a:rPr lang="el-GR" sz="1600" dirty="0" smtClean="0"/>
              <a:t>10. </a:t>
            </a:r>
            <a:r>
              <a:rPr lang="el-GR" sz="1600" dirty="0"/>
              <a:t>Aπαγόρευση, στις 27 Aυγούστου 1925, του φεσιού για τους άντρες. </a:t>
            </a:r>
            <a:r>
              <a:rPr lang="en-US" sz="1600" dirty="0" smtClean="0"/>
              <a:t>T</a:t>
            </a:r>
            <a:r>
              <a:rPr lang="el-GR" sz="1600" dirty="0" smtClean="0"/>
              <a:t>ο </a:t>
            </a:r>
            <a:r>
              <a:rPr lang="el-GR" sz="1600" dirty="0"/>
              <a:t>πιο σημαντικό από τα μεταρρυθμιστικά </a:t>
            </a:r>
            <a:r>
              <a:rPr lang="el-GR" sz="1600" dirty="0" smtClean="0"/>
              <a:t>μέτρα</a:t>
            </a:r>
            <a:r>
              <a:rPr lang="en-US" sz="1600" dirty="0" smtClean="0"/>
              <a:t>, </a:t>
            </a:r>
            <a:r>
              <a:rPr lang="el-GR" sz="1600" dirty="0" smtClean="0"/>
              <a:t>εκείνο που </a:t>
            </a:r>
            <a:r>
              <a:rPr lang="el-GR" sz="1600" dirty="0"/>
              <a:t>έκανε για πρώτη φορά τους παραδοσιακούς και συντηρητικούς Mουσουλμάνους να αισθανθούν </a:t>
            </a:r>
            <a:r>
              <a:rPr lang="el-GR" sz="1600" dirty="0" smtClean="0"/>
              <a:t>ηττημένοι. </a:t>
            </a:r>
          </a:p>
        </p:txBody>
      </p:sp>
    </p:spTree>
    <p:extLst>
      <p:ext uri="{BB962C8B-B14F-4D97-AF65-F5344CB8AC3E}">
        <p14:creationId xmlns="" xmlns:p14="http://schemas.microsoft.com/office/powerpoint/2010/main" val="339779127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963</TotalTime>
  <Words>3861</Words>
  <Application>Microsoft Office PowerPoint</Application>
  <PresentationFormat>Προσαρμογή</PresentationFormat>
  <Paragraphs>181</Paragraphs>
  <Slides>66</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66</vt:i4>
      </vt:variant>
    </vt:vector>
  </HeadingPairs>
  <TitlesOfParts>
    <vt:vector size="67" baseType="lpstr">
      <vt:lpstr>Organic</vt:lpstr>
      <vt:lpstr>ΛΟΓΟΣ ΤΟΥ ΜΙΣΟΥΣ ΚΑΙ ΜΕΤΑΒΑΣΗ ΑΠΟ ΤΟ ΚΕΜΑΛΙΚΟ ΣΤΟ ΕΡΝΤΟΓΑΝΙΚΟ ΒΑΘΥ ΚΡΑΤΟΣ</vt:lpstr>
      <vt:lpstr>1ο ΚΕΦΑΛΑΙΟ: ΚΟΣΜΙΚΟΔΟΞΙΑ - Ο ΚΕΜΑΛΙΚΟΣ ΜΑΝΔΥΑΣ</vt:lpstr>
      <vt:lpstr>1.1. Η ΑΡΧΗ</vt:lpstr>
      <vt:lpstr>1.1. Η ΑΡΧΗ</vt:lpstr>
      <vt:lpstr>ΑΠΟ ΤΟ SOKÜMÜ ΣΤΟΝ ΠΟΛΕΜΟ ΤΗΣ ΑΝΕΞΑΡΤΗΣΙΑΣ</vt:lpstr>
      <vt:lpstr>1.2. Η ΣΥΝΕΧΕΙΑ: «Mακάρι να μπορούσαμε να κάναμε όλους τους Tούρκους Xριστιανούς!»  </vt:lpstr>
      <vt:lpstr>1.2. ΟΙ ΜΕΤΑΡΡΥΘΜΙΣΕΙΣ Ι</vt:lpstr>
      <vt:lpstr>ΟΙ ΜΕΤΑΡΡΥΘΜΙΣΕΙΣ ΙΙ</vt:lpstr>
      <vt:lpstr>ΟΙ ΜΕΤΑΡΡΥΘΜΙΣΕΙΣ ΙΙΙ</vt:lpstr>
      <vt:lpstr>ΟΙ ΜΕΤΑΡΡΥΘΜΙΣΕΙΣ IV</vt:lpstr>
      <vt:lpstr>ΟΙ ΜΕΤΑΡΡΥΘΜΙΣΕΙΣ V</vt:lpstr>
      <vt:lpstr>ΟΙ ΜΕΤΑΡΡΥΘΜΙΣΕΙΣ VI</vt:lpstr>
      <vt:lpstr>ΟΙ ΜΕΤΑΡΡΥΘΜΙΣΕΙΣ VII</vt:lpstr>
      <vt:lpstr>ΟΙ ΜΕΤΑΡΡΥΘΜΙΣΕΙΣ VIII</vt:lpstr>
      <vt:lpstr>1.3. ΤΟ ΕΞΩΤΕΡΙΚΟ ΚΙΝΗΤΡΟ ΤΗΣ ΚΟΣΜΙΚΟΔΟΞΙΑΣ</vt:lpstr>
      <vt:lpstr>GÖKALP - ATSIZ</vt:lpstr>
      <vt:lpstr>1.4. ΧΑΡΑΚΤΗΡΙΣΤΙΚΑ ΚΟΣΜΙΚΟΔΟΞΙΑΣ</vt:lpstr>
      <vt:lpstr>1.5. «ΕΠΙΣΤΗΜΟΝΙΚΟ» ΙΣΛΑΜ</vt:lpstr>
      <vt:lpstr>1.6. ΤΟ ΑΠΟΤΕΛΕΣΜΑ</vt:lpstr>
      <vt:lpstr>ΟΙ ΑΓΙΟΙ ΤΟΥ ΚΕΜΑΛΙΣΜΟΥ (KUBILAY – SAYLAN)</vt:lpstr>
      <vt:lpstr> 2ο ΚΕΦΑΛΑΙΟ – ΚΑΤΩ ΑΠO ΤΟΝ ΜΑΝΔΥΑ </vt:lpstr>
      <vt:lpstr>2.1. ALTI OK</vt:lpstr>
      <vt:lpstr>2.1. ΤΑ ΕΞΙ ΒΕΛΗ</vt:lpstr>
      <vt:lpstr>2.1.1. ΚΡΑΤΙΣΜΟΣ (ένα παράδειγμα: Izzet Baysal)</vt:lpstr>
      <vt:lpstr>2.1.2. ΤΟ ΚΡΑΤΟΣ I (devlet baba momlukat çocukları)</vt:lpstr>
      <vt:lpstr>2.1.2. ΤΟ ΚΡΑΤΟΣ ΙΙ (μέσα από τις λέξεις)</vt:lpstr>
      <vt:lpstr>2.1.3. ΚΡΑΤΟΛΑΤΡΕΙΑ </vt:lpstr>
      <vt:lpstr>2.2. ΣΟΥΣΟΥΡΛΟΥΚ</vt:lpstr>
      <vt:lpstr>3ο ΚΕΦΑΛΑΙΟ – Η ΜΕΤΑΒΑΣΗ </vt:lpstr>
      <vt:lpstr>3.1. ΕΡΝΤΟΓΑΝΙΚΟΣ ΛΟΓΟΣ</vt:lpstr>
      <vt:lpstr>(Παρένθεση: LTI)</vt:lpstr>
      <vt:lpstr>3.1.1. ΜΙΑ ΠΕΡΙΠΤΩΣΗ: ΧΡΗΣΗ ΤΗΣ ΜΙΚΡΑΣΙΑΤΙΚΗΣ ΚΑΤΑΣΤΡΟΦΗΣ ΣΤΟΝ ΕΠΙΣΗΜΟ ΤΟΥΡΚΙΚΟ ΛΟΓΟ</vt:lpstr>
      <vt:lpstr>26 ΑΥΓΟΥΣΤΟΥ – 30 ΑΥΓΟΥΣΤΟΥ: μια μικρή αλλαγή με σημασία</vt:lpstr>
      <vt:lpstr>ΦΥΛΕΤΙΣΜΟΣ ΚΑΙ ΕΠΙΚΑΙΡΟΤΗΤΑ</vt:lpstr>
      <vt:lpstr>ΗΘΙΚΗ ΚΑΙ ΔΙΚΑΙΟ</vt:lpstr>
      <vt:lpstr>(Επεξηγηματική Παρένθεση)</vt:lpstr>
      <vt:lpstr>ΑΠO ΤΗ ΣΜΥΡΝΗ ΣΤΗΝ ΚΑΜΠΟΥΛ: ΝΤΟΓΟΥ ΠΕΡΙΝΤΖΕΚ</vt:lpstr>
      <vt:lpstr>ΚΑΙ ΑΠΌ ΤΗ ΛΟΓΟΤΕΧΝΙΑ ΣΤΟΝ ΥΠΟΚΟΣΜΟ</vt:lpstr>
      <vt:lpstr>Διαφάνεια 39</vt:lpstr>
      <vt:lpstr>3.1.2. ΕΙΡΗΝΗ ΣΤΗΝ ΤΟΥΡΚΙΑ, ΕΙΡΗΝΗ ΣΤΟΝ ΚΟΣΜΟ</vt:lpstr>
      <vt:lpstr>3.1.3. TO ΠΕΡΙΒΑΛΛΟΝ </vt:lpstr>
      <vt:lpstr>3.1.4. ΠΑΡΑΔΕΙΓΜΑΤΑ ΛΟΓΟΥ</vt:lpstr>
      <vt:lpstr>3.1.4.</vt:lpstr>
      <vt:lpstr>Διαφάνεια 44</vt:lpstr>
      <vt:lpstr>Διαφάνεια 45</vt:lpstr>
      <vt:lpstr>3.1.4.</vt:lpstr>
      <vt:lpstr>3.2. ΚΑΙ Ο ΕΣΩΤΕΡΙΚΟΣ;</vt:lpstr>
      <vt:lpstr>240 χαρακτηρισμοί από  Δεκέμβριο του 2013 μέχρι σήμερα</vt:lpstr>
      <vt:lpstr>ΘΑ ΤΟ ΚΑΝΩ ΑΥΤΌ ΤΟ ΚΥΝΗΓΙ ΤΩΝ ΜΑΓΙΣΣΩΝ</vt:lpstr>
      <vt:lpstr>ΟΙ ΕΚΚΑΘΑΡΙΣΕΙΣ: ΑΠΟ ΤΗΝ ΕΛΙΤΟΚΤΟΝΙΑ ΣΤΟΝ ΚΟΙΝΩΝΙΟΚΤΟΝΙΑ</vt:lpstr>
      <vt:lpstr>Η ΜΕΓΑΛΗ ΑΡΠΑΓΗ</vt:lpstr>
      <vt:lpstr>Διαφάνεια 52</vt:lpstr>
      <vt:lpstr>ΘΑ ΣΑΣ ΚΥΝΗΓΗΣΩ ΠΑΝΤΟΥ</vt:lpstr>
      <vt:lpstr>ΜΝΗΜΟΚΤΟΝΙΑ</vt:lpstr>
      <vt:lpstr>Διαφάνεια 55</vt:lpstr>
      <vt:lpstr>«Τρέχω όσο πιο μακριά γίνεται από τον Σατανά και την πολιτική»</vt:lpstr>
      <vt:lpstr>Διαφάνεια 57</vt:lpstr>
      <vt:lpstr>Διαφάνεια 58</vt:lpstr>
      <vt:lpstr>Διαφάνεια 59</vt:lpstr>
      <vt:lpstr>Διαφάνεια 60</vt:lpstr>
      <vt:lpstr>ΤΟ ΝΕΟ ΒΑΘΥ ΚΡΑΤΟΣ </vt:lpstr>
      <vt:lpstr>Η ΦΑΜΙΛΙΑ</vt:lpstr>
      <vt:lpstr>Διαφάνεια 63</vt:lpstr>
      <vt:lpstr>Διαφάνεια 64</vt:lpstr>
      <vt:lpstr>Διαφάνεια 65</vt:lpstr>
      <vt:lpstr>ΕΥΧΑΡΙΣΤΩ!</vt:lpstr>
    </vt:vector>
  </TitlesOfParts>
  <Company>HP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ΛΟΓΟΣ ΤΟΥ ΜΙΣΟΥΣ ΚΑΙ ΜΕΤΑΒΑΣΗ ΑΠΟ ΤΟ ΚΕΜΑΛΙΚΟ ΣΤΟ ΕΡΝΤΟΓΑΝΙΚΟ ΒΑΘΥ ΚΡΑΤΟΣ</dc:title>
  <dc:creator>Sotiris</dc:creator>
  <cp:lastModifiedBy>Sotiris</cp:lastModifiedBy>
  <cp:revision>93</cp:revision>
  <dcterms:created xsi:type="dcterms:W3CDTF">2022-12-25T09:51:18Z</dcterms:created>
  <dcterms:modified xsi:type="dcterms:W3CDTF">2024-01-14T15:35:41Z</dcterms:modified>
</cp:coreProperties>
</file>