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256" r:id="rId2"/>
    <p:sldId id="257" r:id="rId3"/>
    <p:sldId id="316" r:id="rId4"/>
    <p:sldId id="258" r:id="rId5"/>
    <p:sldId id="311" r:id="rId6"/>
    <p:sldId id="328" r:id="rId7"/>
    <p:sldId id="329" r:id="rId8"/>
    <p:sldId id="330" r:id="rId9"/>
    <p:sldId id="340" r:id="rId10"/>
    <p:sldId id="300" r:id="rId11"/>
    <p:sldId id="259" r:id="rId12"/>
    <p:sldId id="317" r:id="rId13"/>
    <p:sldId id="301" r:id="rId14"/>
    <p:sldId id="302" r:id="rId15"/>
    <p:sldId id="260" r:id="rId16"/>
    <p:sldId id="318" r:id="rId17"/>
    <p:sldId id="299" r:id="rId18"/>
    <p:sldId id="341" r:id="rId19"/>
    <p:sldId id="261" r:id="rId20"/>
    <p:sldId id="319" r:id="rId21"/>
    <p:sldId id="279" r:id="rId22"/>
    <p:sldId id="262" r:id="rId23"/>
    <p:sldId id="280" r:id="rId24"/>
    <p:sldId id="303" r:id="rId25"/>
    <p:sldId id="288" r:id="rId26"/>
    <p:sldId id="263" r:id="rId27"/>
    <p:sldId id="272" r:id="rId28"/>
    <p:sldId id="320" r:id="rId29"/>
    <p:sldId id="305" r:id="rId30"/>
    <p:sldId id="285" r:id="rId31"/>
    <p:sldId id="290" r:id="rId32"/>
    <p:sldId id="264" r:id="rId33"/>
    <p:sldId id="321" r:id="rId34"/>
    <p:sldId id="274" r:id="rId35"/>
    <p:sldId id="306" r:id="rId36"/>
    <p:sldId id="281" r:id="rId37"/>
    <p:sldId id="283" r:id="rId38"/>
    <p:sldId id="322" r:id="rId39"/>
    <p:sldId id="323" r:id="rId40"/>
    <p:sldId id="324" r:id="rId41"/>
    <p:sldId id="273" r:id="rId42"/>
    <p:sldId id="291" r:id="rId43"/>
    <p:sldId id="289" r:id="rId44"/>
    <p:sldId id="310" r:id="rId45"/>
    <p:sldId id="266" r:id="rId46"/>
    <p:sldId id="307" r:id="rId47"/>
    <p:sldId id="267" r:id="rId48"/>
    <p:sldId id="284" r:id="rId49"/>
    <p:sldId id="296" r:id="rId50"/>
    <p:sldId id="275" r:id="rId51"/>
    <p:sldId id="292" r:id="rId52"/>
    <p:sldId id="293" r:id="rId53"/>
    <p:sldId id="294" r:id="rId54"/>
    <p:sldId id="276" r:id="rId55"/>
    <p:sldId id="325" r:id="rId56"/>
    <p:sldId id="309" r:id="rId57"/>
    <p:sldId id="308" r:id="rId58"/>
    <p:sldId id="269" r:id="rId59"/>
    <p:sldId id="287" r:id="rId60"/>
    <p:sldId id="295" r:id="rId61"/>
    <p:sldId id="326" r:id="rId62"/>
    <p:sldId id="298" r:id="rId63"/>
    <p:sldId id="297" r:id="rId64"/>
    <p:sldId id="270" r:id="rId65"/>
    <p:sldId id="327" r:id="rId66"/>
    <p:sldId id="271" r:id="rId67"/>
    <p:sldId id="331" r:id="rId68"/>
    <p:sldId id="333" r:id="rId69"/>
    <p:sldId id="332" r:id="rId70"/>
    <p:sldId id="334" r:id="rId71"/>
    <p:sldId id="335" r:id="rId72"/>
    <p:sldId id="337" r:id="rId73"/>
    <p:sldId id="338" r:id="rId74"/>
    <p:sldId id="339" r:id="rId75"/>
    <p:sldId id="277" r:id="rId7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599" autoAdjust="0"/>
  </p:normalViewPr>
  <p:slideViewPr>
    <p:cSldViewPr>
      <p:cViewPr>
        <p:scale>
          <a:sx n="80" d="100"/>
          <a:sy n="80" d="100"/>
        </p:scale>
        <p:origin x="-2424" y="-348"/>
      </p:cViewPr>
      <p:guideLst>
        <p:guide orient="horz" pos="2160"/>
        <p:guide pos="2880"/>
      </p:guideLst>
    </p:cSldViewPr>
  </p:slideViewPr>
  <p:outlineViewPr>
    <p:cViewPr>
      <p:scale>
        <a:sx n="33" d="100"/>
        <a:sy n="33" d="100"/>
      </p:scale>
      <p:origin x="101" y="7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92B2E-29AD-4643-9FEB-C731E61B25E8}" type="datetimeFigureOut">
              <a:rPr lang="en-GB" smtClean="0"/>
              <a:t>18/03/2021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5E008-B2CC-47E6-9D41-32AA21FF1984}" type="slidenum">
              <a:rPr lang="en-GB" smtClean="0"/>
              <a:t>‹#›</a:t>
            </a:fld>
            <a:endParaRPr lang="en-GB"/>
          </a:p>
        </p:txBody>
      </p:sp>
    </p:spTree>
    <p:extLst>
      <p:ext uri="{BB962C8B-B14F-4D97-AF65-F5344CB8AC3E}">
        <p14:creationId xmlns:p14="http://schemas.microsoft.com/office/powerpoint/2010/main" val="161093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5E008-B2CC-47E6-9D41-32AA21FF1984}" type="slidenum">
              <a:rPr lang="en-GB" smtClean="0"/>
              <a:t>32</a:t>
            </a:fld>
            <a:endParaRPr lang="en-GB"/>
          </a:p>
        </p:txBody>
      </p:sp>
    </p:spTree>
    <p:extLst>
      <p:ext uri="{BB962C8B-B14F-4D97-AF65-F5344CB8AC3E}">
        <p14:creationId xmlns:p14="http://schemas.microsoft.com/office/powerpoint/2010/main" val="3624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5E008-B2CC-47E6-9D41-32AA21FF1984}" type="slidenum">
              <a:rPr lang="en-GB" smtClean="0"/>
              <a:t>33</a:t>
            </a:fld>
            <a:endParaRPr lang="en-GB"/>
          </a:p>
        </p:txBody>
      </p:sp>
    </p:spTree>
    <p:extLst>
      <p:ext uri="{BB962C8B-B14F-4D97-AF65-F5344CB8AC3E}">
        <p14:creationId xmlns:p14="http://schemas.microsoft.com/office/powerpoint/2010/main" val="362448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8DCA3800-ED17-4D87-AD2A-28AC71F49CF9}" type="datetimeFigureOut">
              <a:rPr lang="el-GR" smtClean="0"/>
              <a:pPr/>
              <a:t>18/3/2021</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E931E30-7031-434E-986D-47DC448DF0B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8DCA3800-ED17-4D87-AD2A-28AC71F49CF9}" type="datetimeFigureOut">
              <a:rPr lang="el-GR" smtClean="0"/>
              <a:pPr/>
              <a:t>18/3/2021</a:t>
            </a:fld>
            <a:endParaRPr lang="el-GR"/>
          </a:p>
        </p:txBody>
      </p:sp>
      <p:sp>
        <p:nvSpPr>
          <p:cNvPr id="27" name="26 - Θέση αριθμού διαφάνειας"/>
          <p:cNvSpPr>
            <a:spLocks noGrp="1"/>
          </p:cNvSpPr>
          <p:nvPr>
            <p:ph type="sldNum" sz="quarter" idx="11"/>
          </p:nvPr>
        </p:nvSpPr>
        <p:spPr/>
        <p:txBody>
          <a:bodyPr rtlCol="0"/>
          <a:lstStyle/>
          <a:p>
            <a:fld id="{6E931E30-7031-434E-986D-47DC448DF0B4}"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8DCA3800-ED17-4D87-AD2A-28AC71F49CF9}" type="datetimeFigureOut">
              <a:rPr lang="el-GR" smtClean="0"/>
              <a:pPr/>
              <a:t>18/3/2021</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6E931E30-7031-434E-986D-47DC448DF0B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DCA3800-ED17-4D87-AD2A-28AC71F49CF9}"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931E30-7031-434E-986D-47DC448DF0B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DCA3800-ED17-4D87-AD2A-28AC71F49CF9}" type="datetimeFigureOut">
              <a:rPr lang="el-GR" smtClean="0"/>
              <a:pPr/>
              <a:t>18/3/2021</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E931E30-7031-434E-986D-47DC448DF0B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188640"/>
            <a:ext cx="8496944" cy="2880320"/>
          </a:xfrm>
        </p:spPr>
        <p:txBody>
          <a:bodyPr>
            <a:noAutofit/>
          </a:bodyPr>
          <a:lstStyle/>
          <a:p>
            <a:pPr algn="ctr"/>
            <a:r>
              <a:rPr lang="el-GR" sz="5400" dirty="0" smtClean="0">
                <a:latin typeface="Algerian" pitchFamily="82" charset="0"/>
              </a:rPr>
              <a:t/>
            </a:r>
            <a:br>
              <a:rPr lang="el-GR" sz="5400" dirty="0" smtClean="0">
                <a:latin typeface="Algerian" pitchFamily="82" charset="0"/>
              </a:rPr>
            </a:br>
            <a:r>
              <a:rPr lang="el-GR" sz="5400" dirty="0" smtClean="0">
                <a:latin typeface="Algerian" pitchFamily="82" charset="0"/>
              </a:rPr>
              <a:t>ΕΞΕΛΙΞΗ ΤΟΥ ΙΣΛΑΜΙΣΤΙΚΟΥ ΚΑΙ ΤΖΙΧΑΝΤΙΣΤΙΚΟΥ ΛΟΓΟΥ</a:t>
            </a:r>
            <a:endParaRPr lang="el-GR" sz="5400" dirty="0"/>
          </a:p>
        </p:txBody>
      </p:sp>
      <p:sp>
        <p:nvSpPr>
          <p:cNvPr id="3" name="2 - Υπότιτλος"/>
          <p:cNvSpPr>
            <a:spLocks noGrp="1"/>
          </p:cNvSpPr>
          <p:nvPr>
            <p:ph type="subTitle" idx="1"/>
          </p:nvPr>
        </p:nvSpPr>
        <p:spPr>
          <a:xfrm>
            <a:off x="722376" y="4221088"/>
            <a:ext cx="7772400" cy="2160240"/>
          </a:xfrm>
        </p:spPr>
        <p:txBody>
          <a:bodyPr>
            <a:normAutofit/>
          </a:bodyPr>
          <a:lstStyle/>
          <a:p>
            <a:pPr algn="r"/>
            <a:r>
              <a:rPr lang="el-GR" sz="4000" b="1" dirty="0" smtClean="0">
                <a:latin typeface="Californian FB" pitchFamily="18" charset="0"/>
              </a:rPr>
              <a:t>ΣΩΤΗΡΙΟΣ ΣΤ. ΛΙΒΑΣ</a:t>
            </a: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712968" cy="936104"/>
          </a:xfrm>
        </p:spPr>
        <p:txBody>
          <a:bodyPr>
            <a:noAutofit/>
          </a:bodyPr>
          <a:lstStyle/>
          <a:p>
            <a:pPr algn="ctr"/>
            <a:r>
              <a:rPr lang="el-GR" sz="4800" b="1" i="1" dirty="0" smtClean="0"/>
              <a:t>ΤΟ ΚΟΡΑΝΙ</a:t>
            </a:r>
            <a:endParaRPr lang="en-GB" sz="4800" b="1" dirty="0"/>
          </a:p>
        </p:txBody>
      </p:sp>
      <p:pic>
        <p:nvPicPr>
          <p:cNvPr id="1026" name="Picture 2" descr="C:\Users\Stavros\Desktop\download.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04864"/>
            <a:ext cx="3456383"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سنن_الدارقطني.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204864"/>
            <a:ext cx="279400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24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792088"/>
          </a:xfrm>
        </p:spPr>
        <p:txBody>
          <a:bodyPr>
            <a:noAutofit/>
          </a:bodyPr>
          <a:lstStyle/>
          <a:p>
            <a:pPr algn="ctr"/>
            <a:r>
              <a:rPr lang="el-GR" sz="4800" b="1" spc="300" dirty="0" smtClean="0">
                <a:solidFill>
                  <a:schemeClr val="bg1">
                    <a:lumMod val="50000"/>
                  </a:schemeClr>
                </a:solidFill>
                <a:latin typeface="Algerian" pitchFamily="82" charset="0"/>
                <a:cs typeface="Aharoni" pitchFamily="2" charset="-79"/>
              </a:rPr>
              <a:t>Γ</a:t>
            </a:r>
            <a:r>
              <a:rPr lang="en-US" sz="4800" b="1" spc="300" dirty="0" smtClean="0">
                <a:solidFill>
                  <a:schemeClr val="bg1">
                    <a:lumMod val="50000"/>
                  </a:schemeClr>
                </a:solidFill>
                <a:latin typeface="Algerian" pitchFamily="82" charset="0"/>
                <a:cs typeface="Aharoni" pitchFamily="2" charset="-79"/>
              </a:rPr>
              <a:t>. </a:t>
            </a:r>
            <a:r>
              <a:rPr lang="el-GR" sz="4800" b="1" spc="300" dirty="0" smtClean="0">
                <a:solidFill>
                  <a:schemeClr val="bg1">
                    <a:lumMod val="50000"/>
                  </a:schemeClr>
                </a:solidFill>
                <a:latin typeface="Algerian" pitchFamily="82" charset="0"/>
                <a:cs typeface="Aharoni" pitchFamily="2" charset="-79"/>
              </a:rPr>
              <a:t>ΟΙ ΠΡΟΓΟΝΟΙ</a:t>
            </a:r>
            <a:endParaRPr lang="el-GR" sz="4800" b="1"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700808"/>
            <a:ext cx="8435280" cy="4896544"/>
          </a:xfrm>
        </p:spPr>
        <p:txBody>
          <a:bodyPr>
            <a:noAutofit/>
          </a:bodyPr>
          <a:lstStyle/>
          <a:p>
            <a:pPr algn="just">
              <a:lnSpc>
                <a:spcPct val="160000"/>
              </a:lnSpc>
              <a:spcBef>
                <a:spcPts val="1200"/>
              </a:spcBef>
            </a:pPr>
            <a:r>
              <a:rPr lang="el-GR" sz="4400" cap="all" dirty="0"/>
              <a:t>Ιμπν </a:t>
            </a:r>
            <a:r>
              <a:rPr lang="el-GR" sz="4400" cap="all" dirty="0" err="1" smtClean="0"/>
              <a:t>Ταϋμιγια</a:t>
            </a:r>
            <a:endParaRPr lang="el-GR" sz="4400" cap="all" dirty="0" smtClean="0"/>
          </a:p>
          <a:p>
            <a:pPr algn="just">
              <a:lnSpc>
                <a:spcPct val="160000"/>
              </a:lnSpc>
              <a:spcBef>
                <a:spcPts val="1200"/>
              </a:spcBef>
            </a:pPr>
            <a:r>
              <a:rPr lang="el-GR" sz="4400" cap="all" dirty="0" smtClean="0"/>
              <a:t>ΙΜΠΝ ΧΑΝΜΠΑΛ</a:t>
            </a:r>
            <a:endParaRPr lang="en-US" sz="4400" cap="all" dirty="0"/>
          </a:p>
          <a:p>
            <a:pPr algn="just">
              <a:lnSpc>
                <a:spcPct val="160000"/>
              </a:lnSpc>
              <a:spcBef>
                <a:spcPts val="1200"/>
              </a:spcBef>
            </a:pPr>
            <a:r>
              <a:rPr lang="el-GR" sz="4400" cap="all" dirty="0" err="1" smtClean="0"/>
              <a:t>Τζαμαλ</a:t>
            </a:r>
            <a:r>
              <a:rPr lang="el-GR" sz="4400" cap="all" dirty="0" smtClean="0"/>
              <a:t> </a:t>
            </a:r>
            <a:r>
              <a:rPr lang="el-GR" sz="4400" cap="all" dirty="0"/>
              <a:t>αλ – </a:t>
            </a:r>
            <a:r>
              <a:rPr lang="el-GR" sz="4400" cap="all" dirty="0" err="1" smtClean="0"/>
              <a:t>Αφγκανι</a:t>
            </a:r>
            <a:r>
              <a:rPr lang="el-GR" sz="4400" cap="all" dirty="0" smtClean="0"/>
              <a:t> &amp; </a:t>
            </a:r>
            <a:r>
              <a:rPr lang="el-GR" sz="4400" cap="all" dirty="0" err="1" smtClean="0"/>
              <a:t>Πανισλαμισμοσ</a:t>
            </a:r>
            <a:endParaRPr lang="en-US" sz="4400" cap="all" dirty="0"/>
          </a:p>
          <a:p>
            <a:pPr marL="109728" indent="0">
              <a:spcBef>
                <a:spcPts val="1200"/>
              </a:spcBef>
              <a:buNone/>
            </a:pPr>
            <a:endParaRPr lang="el-GR" sz="36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792088"/>
          </a:xfrm>
        </p:spPr>
        <p:txBody>
          <a:bodyPr>
            <a:noAutofit/>
          </a:bodyPr>
          <a:lstStyle/>
          <a:p>
            <a:pPr algn="ctr"/>
            <a:r>
              <a:rPr lang="el-GR" sz="4800" b="1" spc="300" dirty="0" smtClean="0">
                <a:solidFill>
                  <a:schemeClr val="bg1">
                    <a:lumMod val="50000"/>
                  </a:schemeClr>
                </a:solidFill>
                <a:latin typeface="Algerian" pitchFamily="82" charset="0"/>
                <a:cs typeface="Aharoni" pitchFamily="2" charset="-79"/>
              </a:rPr>
              <a:t>Γ</a:t>
            </a:r>
            <a:r>
              <a:rPr lang="en-US" sz="4800" b="1" spc="300" dirty="0" smtClean="0">
                <a:solidFill>
                  <a:schemeClr val="bg1">
                    <a:lumMod val="50000"/>
                  </a:schemeClr>
                </a:solidFill>
                <a:latin typeface="Algerian" pitchFamily="82" charset="0"/>
                <a:cs typeface="Aharoni" pitchFamily="2" charset="-79"/>
              </a:rPr>
              <a:t>. </a:t>
            </a:r>
            <a:r>
              <a:rPr lang="el-GR" sz="4800" b="1" spc="300" dirty="0" smtClean="0">
                <a:solidFill>
                  <a:schemeClr val="bg1">
                    <a:lumMod val="50000"/>
                  </a:schemeClr>
                </a:solidFill>
                <a:latin typeface="Algerian" pitchFamily="82" charset="0"/>
                <a:cs typeface="Aharoni" pitchFamily="2" charset="-79"/>
              </a:rPr>
              <a:t>ΟΙ ΠΡΟΓΟΝΟΙ</a:t>
            </a:r>
            <a:endParaRPr lang="el-GR" sz="4800" b="1"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628800"/>
            <a:ext cx="8784976" cy="4968552"/>
          </a:xfrm>
        </p:spPr>
        <p:txBody>
          <a:bodyPr>
            <a:noAutofit/>
          </a:bodyPr>
          <a:lstStyle/>
          <a:p>
            <a:pPr algn="just">
              <a:lnSpc>
                <a:spcPct val="160000"/>
              </a:lnSpc>
              <a:spcBef>
                <a:spcPts val="1200"/>
              </a:spcBef>
            </a:pPr>
            <a:r>
              <a:rPr lang="el-GR" sz="3600" cap="all" dirty="0" err="1"/>
              <a:t>Μαουντουντι</a:t>
            </a:r>
            <a:r>
              <a:rPr lang="el-GR" sz="3600" cap="all" dirty="0"/>
              <a:t> και </a:t>
            </a:r>
            <a:r>
              <a:rPr lang="el-GR" sz="3600" cap="all" dirty="0" err="1" smtClean="0"/>
              <a:t>Ισλαμικοσ</a:t>
            </a:r>
            <a:r>
              <a:rPr lang="el-GR" sz="3600" cap="all" dirty="0"/>
              <a:t> </a:t>
            </a:r>
            <a:r>
              <a:rPr lang="el-GR" sz="3600" cap="all" dirty="0" smtClean="0"/>
              <a:t>«</a:t>
            </a:r>
            <a:r>
              <a:rPr lang="el-GR" sz="3600" cap="all" dirty="0" err="1" smtClean="0"/>
              <a:t>εθνικισμοσ</a:t>
            </a:r>
            <a:r>
              <a:rPr lang="el-GR" sz="3600" cap="all" dirty="0" smtClean="0"/>
              <a:t>»</a:t>
            </a:r>
            <a:endParaRPr lang="en-US" sz="3600" cap="all" dirty="0"/>
          </a:p>
          <a:p>
            <a:pPr algn="just">
              <a:lnSpc>
                <a:spcPct val="160000"/>
              </a:lnSpc>
              <a:spcBef>
                <a:spcPts val="1200"/>
              </a:spcBef>
            </a:pPr>
            <a:r>
              <a:rPr lang="el-GR" sz="3600" cap="all" dirty="0" err="1" smtClean="0"/>
              <a:t>Ρασιντ</a:t>
            </a:r>
            <a:r>
              <a:rPr lang="el-GR" sz="3600" cap="all" dirty="0" smtClean="0"/>
              <a:t> </a:t>
            </a:r>
            <a:r>
              <a:rPr lang="el-GR" sz="3600" cap="all" dirty="0" err="1" smtClean="0"/>
              <a:t>Ριντα</a:t>
            </a:r>
            <a:r>
              <a:rPr lang="en-US" sz="3600" cap="all" dirty="0" smtClean="0"/>
              <a:t>, MOXAMMENT AM</a:t>
            </a:r>
            <a:r>
              <a:rPr lang="el-GR" sz="3600" cap="all" dirty="0" smtClean="0"/>
              <a:t>ΠΝΤΟΥ </a:t>
            </a:r>
            <a:r>
              <a:rPr lang="el-GR" sz="3600" cap="all" dirty="0"/>
              <a:t>και </a:t>
            </a:r>
            <a:r>
              <a:rPr lang="el-GR" sz="3600" cap="all" dirty="0" err="1" smtClean="0"/>
              <a:t>Ανανεωτισμοσ</a:t>
            </a:r>
            <a:r>
              <a:rPr lang="el-GR" sz="3600" cap="all" dirty="0" smtClean="0"/>
              <a:t> -  </a:t>
            </a:r>
            <a:r>
              <a:rPr lang="el-GR" sz="3600" cap="all" dirty="0"/>
              <a:t>Η </a:t>
            </a:r>
            <a:r>
              <a:rPr lang="el-GR" sz="3600" cap="all" dirty="0" err="1" smtClean="0"/>
              <a:t>απαντηση</a:t>
            </a:r>
            <a:r>
              <a:rPr lang="el-GR" sz="3600" cap="all" dirty="0"/>
              <a:t> </a:t>
            </a:r>
            <a:r>
              <a:rPr lang="el-GR" sz="3600" cap="all" dirty="0" smtClean="0"/>
              <a:t>στην </a:t>
            </a:r>
            <a:r>
              <a:rPr lang="el-GR" sz="3600" cap="all" dirty="0" err="1" smtClean="0"/>
              <a:t>αποικιοκρατια</a:t>
            </a:r>
            <a:r>
              <a:rPr lang="el-GR" sz="3600" cap="all" dirty="0"/>
              <a:t> </a:t>
            </a:r>
            <a:endParaRPr lang="en-US" sz="3600" cap="all" dirty="0"/>
          </a:p>
          <a:p>
            <a:pPr marL="109728" indent="0">
              <a:spcBef>
                <a:spcPts val="1200"/>
              </a:spcBef>
              <a:buNone/>
            </a:pPr>
            <a:endParaRPr lang="el-GR" sz="3600" dirty="0"/>
          </a:p>
        </p:txBody>
      </p:sp>
    </p:spTree>
    <p:extLst>
      <p:ext uri="{BB962C8B-B14F-4D97-AF65-F5344CB8AC3E}">
        <p14:creationId xmlns:p14="http://schemas.microsoft.com/office/powerpoint/2010/main" val="15122124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701988"/>
            <a:ext cx="8280920" cy="1008112"/>
          </a:xfrm>
        </p:spPr>
        <p:txBody>
          <a:bodyPr>
            <a:noAutofit/>
          </a:bodyPr>
          <a:lstStyle/>
          <a:p>
            <a:pPr algn="ctr">
              <a:lnSpc>
                <a:spcPct val="150000"/>
              </a:lnSpc>
            </a:pPr>
            <a:r>
              <a:rPr lang="el-GR" sz="2800" dirty="0" smtClean="0"/>
              <a:t/>
            </a:r>
            <a:br>
              <a:rPr lang="el-GR" sz="2800" dirty="0" smtClean="0"/>
            </a:br>
            <a:endParaRPr lang="el-GR" sz="3600" b="1" dirty="0"/>
          </a:p>
        </p:txBody>
      </p:sp>
      <p:pic>
        <p:nvPicPr>
          <p:cNvPr id="1026" name="Picture 2" descr="C:\Users\forol-192\Desktop\1.jpg"/>
          <p:cNvPicPr>
            <a:picLocks noGrp="1" noChangeAspect="1" noChangeArrowheads="1"/>
          </p:cNvPicPr>
          <p:nvPr>
            <p:ph sz="half" idx="1"/>
          </p:nvPr>
        </p:nvPicPr>
        <p:blipFill>
          <a:blip r:embed="rId2" cstate="print"/>
          <a:srcRect/>
          <a:stretch>
            <a:fillRect/>
          </a:stretch>
        </p:blipFill>
        <p:spPr bwMode="auto">
          <a:xfrm>
            <a:off x="395536" y="2276872"/>
            <a:ext cx="3600400" cy="3240360"/>
          </a:xfrm>
          <a:prstGeom prst="rect">
            <a:avLst/>
          </a:prstGeom>
          <a:noFill/>
        </p:spPr>
      </p:pic>
      <p:pic>
        <p:nvPicPr>
          <p:cNvPr id="1027" name="Picture 3" descr="C:\Users\forol-192\Desktop\2.jpg"/>
          <p:cNvPicPr>
            <a:picLocks noGrp="1" noChangeAspect="1" noChangeArrowheads="1"/>
          </p:cNvPicPr>
          <p:nvPr>
            <p:ph sz="half" idx="2"/>
          </p:nvPr>
        </p:nvPicPr>
        <p:blipFill>
          <a:blip r:embed="rId3" cstate="print"/>
          <a:srcRect/>
          <a:stretch>
            <a:fillRect/>
          </a:stretch>
        </p:blipFill>
        <p:spPr bwMode="auto">
          <a:xfrm>
            <a:off x="5076056" y="2276872"/>
            <a:ext cx="3600400" cy="3456384"/>
          </a:xfrm>
          <a:prstGeom prst="rect">
            <a:avLst/>
          </a:prstGeom>
          <a:noFill/>
        </p:spPr>
      </p:pic>
      <p:sp>
        <p:nvSpPr>
          <p:cNvPr id="3" name="Rectangle 2"/>
          <p:cNvSpPr/>
          <p:nvPr/>
        </p:nvSpPr>
        <p:spPr>
          <a:xfrm>
            <a:off x="179512" y="836712"/>
            <a:ext cx="8712968" cy="523220"/>
          </a:xfrm>
          <a:prstGeom prst="rect">
            <a:avLst/>
          </a:prstGeom>
        </p:spPr>
        <p:txBody>
          <a:bodyPr wrap="square">
            <a:spAutoFit/>
          </a:bodyPr>
          <a:lstStyle/>
          <a:p>
            <a:pPr algn="ctr"/>
            <a:r>
              <a:rPr lang="el-GR" sz="2800" b="1" cap="all" dirty="0"/>
              <a:t>Ιμπν </a:t>
            </a:r>
            <a:r>
              <a:rPr lang="el-GR" sz="2800" b="1" cap="all" dirty="0" err="1" smtClean="0"/>
              <a:t>Ταϋμιγια</a:t>
            </a:r>
            <a:r>
              <a:rPr lang="el-GR" sz="2800" b="1" cap="all" dirty="0" smtClean="0"/>
              <a:t> &amp; </a:t>
            </a:r>
            <a:r>
              <a:rPr lang="el-GR" sz="2800" b="1" cap="all" dirty="0" err="1" smtClean="0"/>
              <a:t>Τζαμαλ</a:t>
            </a:r>
            <a:r>
              <a:rPr lang="el-GR" sz="2800" b="1" cap="all" dirty="0" smtClean="0"/>
              <a:t> </a:t>
            </a:r>
            <a:r>
              <a:rPr lang="el-GR" sz="2800" b="1" cap="all" dirty="0"/>
              <a:t>αλ – </a:t>
            </a:r>
            <a:r>
              <a:rPr lang="el-GR" sz="2800" b="1" cap="all" dirty="0" err="1" smtClean="0"/>
              <a:t>Αφγκανι</a:t>
            </a:r>
            <a:endParaRPr lang="en-GB" sz="2800" b="1" cap="al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1008112"/>
          </a:xfrm>
        </p:spPr>
        <p:txBody>
          <a:bodyPr>
            <a:normAutofit fontScale="90000"/>
          </a:bodyPr>
          <a:lstStyle/>
          <a:p>
            <a:pPr algn="ctr">
              <a:lnSpc>
                <a:spcPct val="150000"/>
              </a:lnSpc>
            </a:pPr>
            <a:r>
              <a:rPr lang="el-GR" dirty="0" smtClean="0"/>
              <a:t/>
            </a:r>
            <a:br>
              <a:rPr lang="el-GR" dirty="0" smtClean="0"/>
            </a:br>
            <a:r>
              <a:rPr lang="el-GR" sz="4400" b="1" cap="all" dirty="0" err="1" smtClean="0"/>
              <a:t>Μαουντουντι</a:t>
            </a:r>
            <a:r>
              <a:rPr lang="el-GR" sz="4400" b="1" cap="all" dirty="0" smtClean="0"/>
              <a:t> &amp;</a:t>
            </a:r>
            <a:r>
              <a:rPr lang="el-GR" sz="4400" b="1" cap="all" dirty="0" err="1" smtClean="0"/>
              <a:t>Ρασιντ</a:t>
            </a:r>
            <a:r>
              <a:rPr lang="el-GR" sz="4400" b="1" cap="all" dirty="0" smtClean="0"/>
              <a:t> </a:t>
            </a:r>
            <a:r>
              <a:rPr lang="el-GR" sz="4400" b="1" cap="all" dirty="0" err="1" smtClean="0"/>
              <a:t>Ριντα</a:t>
            </a:r>
            <a:r>
              <a:rPr lang="en-US" sz="4400" cap="all" dirty="0" smtClean="0"/>
              <a:t/>
            </a:r>
            <a:br>
              <a:rPr lang="en-US" sz="4400" cap="all" dirty="0" smtClean="0"/>
            </a:br>
            <a:endParaRPr lang="el-GR" sz="4400" cap="all" dirty="0"/>
          </a:p>
        </p:txBody>
      </p:sp>
      <p:pic>
        <p:nvPicPr>
          <p:cNvPr id="2050" name="Picture 2" descr="C:\Users\forol-192\Desktop\3.jpg"/>
          <p:cNvPicPr>
            <a:picLocks noGrp="1" noChangeAspect="1" noChangeArrowheads="1"/>
          </p:cNvPicPr>
          <p:nvPr>
            <p:ph sz="half" idx="1"/>
          </p:nvPr>
        </p:nvPicPr>
        <p:blipFill>
          <a:blip r:embed="rId2" cstate="print"/>
          <a:srcRect/>
          <a:stretch>
            <a:fillRect/>
          </a:stretch>
        </p:blipFill>
        <p:spPr bwMode="auto">
          <a:xfrm>
            <a:off x="755576" y="2564904"/>
            <a:ext cx="3384376" cy="3384376"/>
          </a:xfrm>
          <a:prstGeom prst="rect">
            <a:avLst/>
          </a:prstGeom>
          <a:noFill/>
        </p:spPr>
      </p:pic>
      <p:pic>
        <p:nvPicPr>
          <p:cNvPr id="2051" name="Picture 3" descr="C:\Users\forol-192\Desktop\4.jpg"/>
          <p:cNvPicPr>
            <a:picLocks noGrp="1" noChangeAspect="1" noChangeArrowheads="1"/>
          </p:cNvPicPr>
          <p:nvPr>
            <p:ph sz="half" idx="2"/>
          </p:nvPr>
        </p:nvPicPr>
        <p:blipFill>
          <a:blip r:embed="rId3" cstate="print"/>
          <a:srcRect/>
          <a:stretch>
            <a:fillRect/>
          </a:stretch>
        </p:blipFill>
        <p:spPr bwMode="auto">
          <a:xfrm>
            <a:off x="4644008" y="2348880"/>
            <a:ext cx="4021780" cy="37444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Autofit/>
          </a:bodyPr>
          <a:lstStyle/>
          <a:p>
            <a:pPr algn="ctr"/>
            <a:r>
              <a:rPr lang="el-GR" sz="4400" spc="300" dirty="0" smtClean="0">
                <a:solidFill>
                  <a:schemeClr val="bg1">
                    <a:lumMod val="50000"/>
                  </a:schemeClr>
                </a:solidFill>
                <a:latin typeface="Algerian" pitchFamily="82" charset="0"/>
                <a:cs typeface="Aharoni" pitchFamily="2" charset="-79"/>
              </a:rPr>
              <a:t>Δ. Η ΕΞΕΛΙΞΗ</a:t>
            </a:r>
            <a:endParaRPr lang="el-GR" sz="4400"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sz="half" idx="1"/>
          </p:nvPr>
        </p:nvSpPr>
        <p:spPr>
          <a:xfrm>
            <a:off x="467544" y="1628800"/>
            <a:ext cx="1152128" cy="4525963"/>
          </a:xfrm>
          <a:solidFill>
            <a:schemeClr val="accent2">
              <a:lumMod val="60000"/>
              <a:lumOff val="40000"/>
            </a:schemeClr>
          </a:solidFill>
          <a:ln>
            <a:solidFill>
              <a:schemeClr val="accent1">
                <a:lumMod val="60000"/>
                <a:lumOff val="40000"/>
              </a:schemeClr>
            </a:solidFill>
          </a:ln>
        </p:spPr>
        <p:txBody>
          <a:bodyPr vert="vert270" anchor="ctr">
            <a:noAutofit/>
          </a:bodyPr>
          <a:lstStyle/>
          <a:p>
            <a:pPr algn="ctr">
              <a:buNone/>
            </a:pPr>
            <a:r>
              <a:rPr lang="el-GR" sz="3200" dirty="0" smtClean="0">
                <a:latin typeface="Aharoni" pitchFamily="2" charset="-79"/>
                <a:cs typeface="Aharoni" pitchFamily="2" charset="-79"/>
              </a:rPr>
              <a:t>Α) ΑΔΕΛΦΟΙ ΜΟΥΣΟΥΛΜΑΝΟΙ</a:t>
            </a:r>
            <a:endParaRPr lang="el-GR" sz="3200" dirty="0">
              <a:cs typeface="Aharoni" pitchFamily="2" charset="-79"/>
            </a:endParaRPr>
          </a:p>
        </p:txBody>
      </p:sp>
      <p:sp>
        <p:nvSpPr>
          <p:cNvPr id="4" name="3 - Θέση περιεχομένου"/>
          <p:cNvSpPr>
            <a:spLocks noGrp="1"/>
          </p:cNvSpPr>
          <p:nvPr>
            <p:ph sz="half" idx="2"/>
          </p:nvPr>
        </p:nvSpPr>
        <p:spPr>
          <a:xfrm>
            <a:off x="1835696" y="1340768"/>
            <a:ext cx="7056784" cy="4896545"/>
          </a:xfrm>
        </p:spPr>
        <p:txBody>
          <a:bodyPr>
            <a:noAutofit/>
          </a:bodyPr>
          <a:lstStyle/>
          <a:p>
            <a:pPr algn="just">
              <a:lnSpc>
                <a:spcPct val="150000"/>
              </a:lnSpc>
              <a:spcBef>
                <a:spcPts val="0"/>
              </a:spcBef>
            </a:pPr>
            <a:r>
              <a:rPr lang="el-GR" sz="4000" cap="all" dirty="0" err="1" smtClean="0"/>
              <a:t>Σαγεντ</a:t>
            </a:r>
            <a:r>
              <a:rPr lang="el-GR" sz="4000" cap="all" dirty="0" smtClean="0"/>
              <a:t> </a:t>
            </a:r>
            <a:r>
              <a:rPr lang="el-GR" sz="4000" cap="all" dirty="0" err="1" smtClean="0"/>
              <a:t>Κουτμπ</a:t>
            </a:r>
            <a:r>
              <a:rPr lang="el-GR" sz="4000" cap="all" dirty="0" smtClean="0"/>
              <a:t> &amp; </a:t>
            </a:r>
            <a:r>
              <a:rPr lang="el-GR" sz="4000" cap="all" dirty="0" err="1" smtClean="0"/>
              <a:t>Χασσαν</a:t>
            </a:r>
            <a:r>
              <a:rPr lang="el-GR" sz="4000" cap="all" dirty="0" smtClean="0"/>
              <a:t> αλ - </a:t>
            </a:r>
            <a:r>
              <a:rPr lang="el-GR" sz="4000" cap="all" dirty="0" err="1" smtClean="0"/>
              <a:t>Μπανα</a:t>
            </a:r>
            <a:endParaRPr lang="en-US" sz="4000" cap="all" dirty="0" smtClean="0"/>
          </a:p>
          <a:p>
            <a:pPr algn="just">
              <a:lnSpc>
                <a:spcPct val="150000"/>
              </a:lnSpc>
              <a:spcBef>
                <a:spcPts val="0"/>
              </a:spcBef>
            </a:pPr>
            <a:r>
              <a:rPr lang="el-GR" sz="4000" dirty="0" smtClean="0"/>
              <a:t>ΔΥΤΙΚΗ ΑΠΟΙΚΙΟΚΡΑΤΙΑ</a:t>
            </a:r>
            <a:endParaRPr lang="en-US" sz="4000" dirty="0" smtClean="0"/>
          </a:p>
          <a:p>
            <a:pPr algn="just">
              <a:lnSpc>
                <a:spcPct val="150000"/>
              </a:lnSpc>
              <a:spcBef>
                <a:spcPts val="0"/>
              </a:spcBef>
            </a:pPr>
            <a:r>
              <a:rPr lang="el-GR" sz="4000" dirty="0" smtClean="0"/>
              <a:t>ΤΟ ΚΟΣΜΙΚΟ ΚΡΑΤΟΣ ΩΣ ΦΑΡΑΩ</a:t>
            </a:r>
            <a:endParaRPr lang="en-US" sz="4000" dirty="0" smtClean="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Δ. Η ΕΞΕΛΙΞΗ</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sz="half" idx="1"/>
          </p:nvPr>
        </p:nvSpPr>
        <p:spPr>
          <a:xfrm>
            <a:off x="251520" y="1628800"/>
            <a:ext cx="1152128" cy="4525963"/>
          </a:xfrm>
          <a:solidFill>
            <a:schemeClr val="accent2">
              <a:lumMod val="60000"/>
              <a:lumOff val="40000"/>
            </a:schemeClr>
          </a:solidFill>
          <a:ln>
            <a:solidFill>
              <a:schemeClr val="accent1">
                <a:lumMod val="60000"/>
                <a:lumOff val="40000"/>
              </a:schemeClr>
            </a:solidFill>
          </a:ln>
        </p:spPr>
        <p:txBody>
          <a:bodyPr vert="vert270" anchor="ctr">
            <a:noAutofit/>
          </a:bodyPr>
          <a:lstStyle/>
          <a:p>
            <a:pPr algn="ctr">
              <a:buNone/>
            </a:pPr>
            <a:r>
              <a:rPr lang="el-GR" sz="3200" dirty="0" smtClean="0">
                <a:latin typeface="Aharoni" pitchFamily="2" charset="-79"/>
                <a:cs typeface="Aharoni" pitchFamily="2" charset="-79"/>
              </a:rPr>
              <a:t>Α) ΑΔΕΛΦΟΙ ΜΟΥΣΟΥΛΜΑΝΟΙ</a:t>
            </a:r>
            <a:endParaRPr lang="el-GR" sz="3200" dirty="0">
              <a:cs typeface="Aharoni" pitchFamily="2" charset="-79"/>
            </a:endParaRPr>
          </a:p>
        </p:txBody>
      </p:sp>
      <p:sp>
        <p:nvSpPr>
          <p:cNvPr id="4" name="3 - Θέση περιεχομένου"/>
          <p:cNvSpPr>
            <a:spLocks noGrp="1"/>
          </p:cNvSpPr>
          <p:nvPr>
            <p:ph sz="half" idx="2"/>
          </p:nvPr>
        </p:nvSpPr>
        <p:spPr>
          <a:xfrm>
            <a:off x="1475656" y="1340768"/>
            <a:ext cx="7560840" cy="5040560"/>
          </a:xfrm>
        </p:spPr>
        <p:txBody>
          <a:bodyPr>
            <a:noAutofit/>
          </a:bodyPr>
          <a:lstStyle/>
          <a:p>
            <a:pPr>
              <a:lnSpc>
                <a:spcPct val="150000"/>
              </a:lnSpc>
              <a:spcBef>
                <a:spcPts val="1200"/>
              </a:spcBef>
            </a:pPr>
            <a:r>
              <a:rPr lang="el-GR" sz="3200" dirty="0" smtClean="0"/>
              <a:t>Η ΣΥΓΧΡΟΝΗ ΚΟΙΝΩΝΙΑ ΣΕ ΜΙΑ ΚΑΤΑΣΤΑΣΗ ΤΖΑΧΙΛΙΓΙΑ</a:t>
            </a:r>
          </a:p>
          <a:p>
            <a:pPr>
              <a:lnSpc>
                <a:spcPct val="150000"/>
              </a:lnSpc>
              <a:spcBef>
                <a:spcPts val="1200"/>
              </a:spcBef>
            </a:pPr>
            <a:r>
              <a:rPr lang="el-GR" sz="3200" dirty="0" smtClean="0"/>
              <a:t>ΦΙΤΝΑ: η διπλή έννοια μιας λέξης (αδικία και αταξία)</a:t>
            </a:r>
          </a:p>
          <a:p>
            <a:pPr>
              <a:lnSpc>
                <a:spcPct val="150000"/>
              </a:lnSpc>
              <a:spcBef>
                <a:spcPts val="1200"/>
              </a:spcBef>
            </a:pPr>
            <a:r>
              <a:rPr lang="el-GR" sz="3200" dirty="0" smtClean="0"/>
              <a:t>ΚΟΙΝΩΝΙΚΟΣ ΣΥΝΤΗΡΗΤΙΣΜΟΣ</a:t>
            </a:r>
            <a:endParaRPr lang="en-US" sz="3200" dirty="0"/>
          </a:p>
          <a:p>
            <a:pPr>
              <a:lnSpc>
                <a:spcPct val="150000"/>
              </a:lnSpc>
              <a:spcBef>
                <a:spcPts val="1200"/>
              </a:spcBef>
            </a:pPr>
            <a:r>
              <a:rPr lang="el-GR" sz="3200" dirty="0" smtClean="0"/>
              <a:t>ΣΚΟΤΩΝΟΝΤΑΣ ΤΟΝ ΤΥΡΑΝΝΟ</a:t>
            </a:r>
            <a:endParaRPr lang="en-US" sz="3200" dirty="0" smtClean="0"/>
          </a:p>
        </p:txBody>
      </p:sp>
    </p:spTree>
    <p:extLst>
      <p:ext uri="{BB962C8B-B14F-4D97-AF65-F5344CB8AC3E}">
        <p14:creationId xmlns:p14="http://schemas.microsoft.com/office/powerpoint/2010/main" val="23514053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424936" cy="936104"/>
          </a:xfrm>
        </p:spPr>
        <p:txBody>
          <a:bodyPr>
            <a:normAutofit fontScale="90000"/>
          </a:bodyPr>
          <a:lstStyle/>
          <a:p>
            <a:pPr algn="ctr"/>
            <a:r>
              <a:rPr lang="el-GR" b="1" dirty="0" smtClean="0"/>
              <a:t>ΧΑΣΣΑΝ ΑΛ ΜΠΑΝΑ ΚΑΙ ΣΑΓΕΝΤ ΚΟΥΤΜΠ</a:t>
            </a:r>
            <a:endParaRPr lang="en-GB" b="1" dirty="0"/>
          </a:p>
        </p:txBody>
      </p:sp>
      <p:pic>
        <p:nvPicPr>
          <p:cNvPr id="1026" name="Picture 2" descr="C:\Users\Stavros\Desktop\hassan-al-banna-1-728.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88840"/>
            <a:ext cx="4316288" cy="40381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Hamdy.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88840"/>
            <a:ext cx="4038600"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124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sz="half" idx="1"/>
          </p:nvPr>
        </p:nvSpPr>
        <p:spPr/>
        <p:txBody>
          <a:bodyPr>
            <a:normAutofit fontScale="85000" lnSpcReduction="10000"/>
          </a:bodyPr>
          <a:lstStyle/>
          <a:p>
            <a:r>
              <a:rPr lang="el-GR" dirty="0" err="1"/>
              <a:t>Τζαχιλίγια</a:t>
            </a:r>
            <a:r>
              <a:rPr lang="el-GR" dirty="0"/>
              <a:t> είναι η εξουσία του ανθρώπου πάνω στον άνθρωπο, ή μάλλον η υποταγή του ανθρώπου στον άνθρωπο και όχι στον Θεό. Υποδηλώνει την απόρριψη της θεϊκής φύσης του Θεού και τη λατρεία των θνητών … Η </a:t>
            </a:r>
            <a:r>
              <a:rPr lang="el-GR" dirty="0" err="1"/>
              <a:t>τζαχιλίγια</a:t>
            </a:r>
            <a:r>
              <a:rPr lang="el-GR" dirty="0"/>
              <a:t> είναι το αντίστροφο κάτοπτρο του Ισλάμ … Βρισκόμαστε σε ένα σταυροδρόμι: θα επιλέξουμε είτε το Ισλάμ είτε την </a:t>
            </a:r>
            <a:r>
              <a:rPr lang="el-GR" dirty="0" err="1" smtClean="0"/>
              <a:t>τζαχιλίγια</a:t>
            </a:r>
            <a:r>
              <a:rPr lang="el-GR" dirty="0"/>
              <a:t> </a:t>
            </a:r>
            <a:r>
              <a:rPr lang="el-GR" dirty="0" smtClean="0"/>
              <a:t>(</a:t>
            </a:r>
            <a:r>
              <a:rPr lang="el-GR" dirty="0" err="1" smtClean="0"/>
              <a:t>Κουτμπ</a:t>
            </a:r>
            <a:r>
              <a:rPr lang="el-GR" dirty="0" smtClean="0"/>
              <a:t>)</a:t>
            </a:r>
            <a:endParaRPr lang="el-GR" dirty="0"/>
          </a:p>
        </p:txBody>
      </p:sp>
      <p:sp>
        <p:nvSpPr>
          <p:cNvPr id="4" name="Content Placeholder 3"/>
          <p:cNvSpPr>
            <a:spLocks noGrp="1"/>
          </p:cNvSpPr>
          <p:nvPr>
            <p:ph sz="half" idx="2"/>
          </p:nvPr>
        </p:nvSpPr>
        <p:spPr/>
        <p:txBody>
          <a:bodyPr>
            <a:normAutofit fontScale="85000" lnSpcReduction="10000"/>
          </a:bodyPr>
          <a:lstStyle/>
          <a:p>
            <a:r>
              <a:rPr lang="el-GR" dirty="0"/>
              <a:t>αυτή η χριστιανική ειδωλολατρία της Τριαδικής Πίστης και αυτές οι αντιλήψεις για την αμαρτία και την εξιλέωση που δεν βγάζουν κανένα απολύτως νόημα, ο καπιταλισμός που προϋποθέτει ως σύστημα τα μονοπώλια και την τοκογλυφία, την απληστία και την εκμετάλλευση, ο ατομικισμός, από τον οποίο απουσιάζει κάθε στοιχείο αλληλεγγύης και κοινωνικής ευαισθησίας πέραν του πλαισίου του νόμου, αυτή η άδεια, υλιστική αντίληψη για τη ζωή, αυτή η κτηνώδης ελευθερία που αποκαλείται ανεκτικότητα, αυτό το σκλαβοπάζαρο που ονομάζουν «γυναικεία απελευθέρωση</a:t>
            </a:r>
            <a:r>
              <a:rPr lang="el-GR" dirty="0" smtClean="0"/>
              <a:t>» (</a:t>
            </a:r>
            <a:r>
              <a:rPr lang="el-GR" dirty="0" err="1" smtClean="0"/>
              <a:t>Κουτμπ</a:t>
            </a:r>
            <a:r>
              <a:rPr lang="el-GR" dirty="0" smtClean="0"/>
              <a:t>)</a:t>
            </a:r>
            <a:endParaRPr lang="el-GR" dirty="0"/>
          </a:p>
        </p:txBody>
      </p:sp>
    </p:spTree>
    <p:extLst>
      <p:ext uri="{BB962C8B-B14F-4D97-AF65-F5344CB8AC3E}">
        <p14:creationId xmlns:p14="http://schemas.microsoft.com/office/powerpoint/2010/main" val="120807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2088"/>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Δ. ΕΞΕΛΙΞΗ</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sz="half" idx="1"/>
          </p:nvPr>
        </p:nvSpPr>
        <p:spPr>
          <a:xfrm>
            <a:off x="467544" y="1628800"/>
            <a:ext cx="1152128" cy="4525963"/>
          </a:xfrm>
          <a:solidFill>
            <a:schemeClr val="accent2">
              <a:lumMod val="60000"/>
              <a:lumOff val="40000"/>
            </a:schemeClr>
          </a:solidFill>
          <a:ln>
            <a:solidFill>
              <a:schemeClr val="accent1">
                <a:lumMod val="60000"/>
                <a:lumOff val="40000"/>
              </a:schemeClr>
            </a:solidFill>
          </a:ln>
        </p:spPr>
        <p:txBody>
          <a:bodyPr vert="vert270" anchor="ctr">
            <a:noAutofit/>
          </a:bodyPr>
          <a:lstStyle/>
          <a:p>
            <a:pPr algn="ctr">
              <a:buNone/>
            </a:pPr>
            <a:r>
              <a:rPr lang="el-GR" sz="4400" dirty="0" smtClean="0">
                <a:latin typeface="Aharoni" pitchFamily="2" charset="-79"/>
                <a:cs typeface="Aharoni" pitchFamily="2" charset="-79"/>
              </a:rPr>
              <a:t>Β) ΑΛ ΚΑΪΝΤΑ</a:t>
            </a:r>
            <a:endParaRPr lang="el-GR" sz="4400" dirty="0">
              <a:cs typeface="Aharoni" pitchFamily="2" charset="-79"/>
            </a:endParaRPr>
          </a:p>
        </p:txBody>
      </p:sp>
      <p:sp>
        <p:nvSpPr>
          <p:cNvPr id="4" name="3 - Θέση περιεχομένου"/>
          <p:cNvSpPr>
            <a:spLocks noGrp="1"/>
          </p:cNvSpPr>
          <p:nvPr>
            <p:ph sz="half" idx="2"/>
          </p:nvPr>
        </p:nvSpPr>
        <p:spPr>
          <a:xfrm>
            <a:off x="1835696" y="1412777"/>
            <a:ext cx="6851104" cy="4824536"/>
          </a:xfrm>
        </p:spPr>
        <p:txBody>
          <a:bodyPr>
            <a:normAutofit/>
          </a:bodyPr>
          <a:lstStyle/>
          <a:p>
            <a:pPr algn="just">
              <a:lnSpc>
                <a:spcPct val="150000"/>
              </a:lnSpc>
            </a:pPr>
            <a:r>
              <a:rPr lang="el-GR" sz="4000" dirty="0" smtClean="0"/>
              <a:t>ΕΣΤΙΑΣΗ ΣΤΟ ΤΖΙΧΑΝΤ</a:t>
            </a:r>
            <a:endParaRPr lang="en-US" sz="4000" dirty="0" smtClean="0"/>
          </a:p>
          <a:p>
            <a:pPr algn="just">
              <a:lnSpc>
                <a:spcPct val="150000"/>
              </a:lnSpc>
            </a:pPr>
            <a:r>
              <a:rPr lang="el-GR" sz="4000" dirty="0" smtClean="0"/>
              <a:t>Ο ΜΠΙΝ ΛΑΝΤΕΝ ΚΑΙ ΤΟ  ΤΖΙΧΑΝΤ ΣΤΟ ΑΦΓΑΝΙΣΤΑΝ</a:t>
            </a:r>
            <a:endParaRPr lang="en-US" sz="4000" dirty="0" smtClean="0"/>
          </a:p>
          <a:p>
            <a:pPr>
              <a:lnSpc>
                <a:spcPct val="150000"/>
              </a:lnSpc>
            </a:pPr>
            <a:r>
              <a:rPr lang="el-GR" sz="4000" dirty="0" smtClean="0"/>
              <a:t>ΑΫΜΑΝ ΑΛ ΖΑΟΥΑΧΙΡΙ</a:t>
            </a:r>
            <a:endParaRPr lang="en-US" sz="4000" dirty="0" smtClean="0"/>
          </a:p>
          <a:p>
            <a:pPr marL="109728" indent="0">
              <a:lnSpc>
                <a:spcPct val="150000"/>
              </a:lnSpc>
              <a:buNone/>
            </a:pPr>
            <a:endParaRPr lang="el-GR" sz="3600" dirty="0" smtClean="0"/>
          </a:p>
          <a:p>
            <a:pPr>
              <a:lnSpc>
                <a:spcPct val="150000"/>
              </a:lnSpc>
            </a:pPr>
            <a:endParaRPr lang="en-US" sz="3600" dirty="0" smtClean="0"/>
          </a:p>
          <a:p>
            <a:pPr>
              <a:lnSpc>
                <a:spcPct val="150000"/>
              </a:lnSpc>
            </a:pPr>
            <a:endParaRPr lang="el-GR" sz="3600" dirty="0"/>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792088"/>
          </a:xfrm>
        </p:spPr>
        <p:txBody>
          <a:bodyPr>
            <a:noAutofit/>
            <a:scene3d>
              <a:camera prst="orthographicFront"/>
              <a:lightRig rig="threePt" dir="t"/>
            </a:scene3d>
            <a:sp3d extrusionH="57150">
              <a:bevelT w="38100" h="38100" prst="relaxedInset"/>
            </a:sp3d>
          </a:bodyPr>
          <a:lstStyle/>
          <a:p>
            <a:pPr algn="ctr"/>
            <a:r>
              <a:rPr lang="el-GR" sz="4800" b="1" spc="300" dirty="0" smtClean="0">
                <a:solidFill>
                  <a:schemeClr val="bg1">
                    <a:lumMod val="50000"/>
                  </a:schemeClr>
                </a:solidFill>
                <a:latin typeface="Algerian" pitchFamily="82" charset="0"/>
                <a:cs typeface="Aharoni" pitchFamily="2" charset="-79"/>
              </a:rPr>
              <a:t>Α. ΟΡΙΣΜΟΙ</a:t>
            </a:r>
            <a:endParaRPr lang="el-GR" sz="4800" b="1" spc="300" dirty="0">
              <a:solidFill>
                <a:schemeClr val="bg1">
                  <a:lumMod val="50000"/>
                </a:schemeClr>
              </a:solidFill>
              <a:cs typeface="Aharoni" pitchFamily="2" charset="-79"/>
            </a:endParaRPr>
          </a:p>
        </p:txBody>
      </p:sp>
      <p:sp>
        <p:nvSpPr>
          <p:cNvPr id="3" name="2 - Θέση περιεχομένου"/>
          <p:cNvSpPr>
            <a:spLocks noGrp="1"/>
          </p:cNvSpPr>
          <p:nvPr>
            <p:ph idx="1"/>
          </p:nvPr>
        </p:nvSpPr>
        <p:spPr>
          <a:xfrm>
            <a:off x="457200" y="1484784"/>
            <a:ext cx="8229600" cy="5089752"/>
          </a:xfrm>
        </p:spPr>
        <p:txBody>
          <a:bodyPr>
            <a:normAutofit fontScale="70000" lnSpcReduction="20000"/>
          </a:bodyPr>
          <a:lstStyle/>
          <a:p>
            <a:pPr marL="109728" lvl="0" indent="0" algn="ctr">
              <a:lnSpc>
                <a:spcPct val="150000"/>
              </a:lnSpc>
              <a:buNone/>
            </a:pPr>
            <a:r>
              <a:rPr lang="el-GR" sz="4700" b="1" dirty="0" smtClean="0"/>
              <a:t>ΤΟ ΠΡΟΒΛΗΜΑ ΤΟΥ ΟΡΙΣΜΟΥ</a:t>
            </a:r>
            <a:endParaRPr lang="el-GR" sz="4700" b="1" dirty="0"/>
          </a:p>
          <a:p>
            <a:pPr lvl="0" algn="just">
              <a:lnSpc>
                <a:spcPct val="150000"/>
              </a:lnSpc>
            </a:pPr>
            <a:r>
              <a:rPr lang="el-GR" sz="4700" dirty="0" smtClean="0"/>
              <a:t>ΙΣΛΑΜΙΣΜΟΣ – ΠΟΛΙΤΙΚΟ ΙΣΛΑΜ</a:t>
            </a:r>
          </a:p>
          <a:p>
            <a:pPr marL="109728" lvl="0" indent="0" algn="just">
              <a:lnSpc>
                <a:spcPct val="150000"/>
              </a:lnSpc>
              <a:buNone/>
            </a:pPr>
            <a:r>
              <a:rPr lang="el-GR" sz="4700" dirty="0" smtClean="0"/>
              <a:t>   (ΠΟΛΙΤΙΚΗ ΚΑΙ ΒΙΑ)</a:t>
            </a:r>
          </a:p>
          <a:p>
            <a:pPr lvl="0" algn="just">
              <a:lnSpc>
                <a:spcPct val="150000"/>
              </a:lnSpc>
            </a:pPr>
            <a:r>
              <a:rPr lang="el-GR" sz="4700" dirty="0" smtClean="0"/>
              <a:t>ΡΙΖΟΣΠΑΣΤΙΣΜΟΣ – ΡΙΖΟΣΠΑΣΤΙΚΟ ΙΣΛΑΜ</a:t>
            </a:r>
            <a:r>
              <a:rPr lang="en-US" sz="4700" dirty="0" smtClean="0"/>
              <a:t> </a:t>
            </a:r>
            <a:r>
              <a:rPr lang="el-GR" sz="4700" dirty="0" smtClean="0"/>
              <a:t>(ΡΙΖΟΣΠΑΣΤΙΚΟΠΟΙΗΣΗ: </a:t>
            </a:r>
          </a:p>
          <a:p>
            <a:pPr marL="109728" lvl="0" indent="0" algn="just">
              <a:lnSpc>
                <a:spcPct val="150000"/>
              </a:lnSpc>
              <a:buNone/>
            </a:pPr>
            <a:r>
              <a:rPr lang="el-GR" sz="4700" dirty="0"/>
              <a:t> </a:t>
            </a:r>
            <a:r>
              <a:rPr lang="el-GR" sz="4700" dirty="0" smtClean="0"/>
              <a:t>    η εξέλιξη μιας λέξης)</a:t>
            </a:r>
            <a:endParaRPr lang="en-US" sz="4700" dirty="0" smtClean="0"/>
          </a:p>
          <a:p>
            <a:pPr algn="just">
              <a:lnSpc>
                <a:spcPct val="150000"/>
              </a:lnSpc>
            </a:pPr>
            <a:r>
              <a:rPr lang="el-GR" sz="4700" dirty="0" smtClean="0"/>
              <a:t>ΣΑΛΑΦΙΣΜΟΣ</a:t>
            </a:r>
            <a:r>
              <a:rPr lang="en-US" sz="4700" dirty="0" smtClean="0"/>
              <a:t>/ </a:t>
            </a:r>
            <a:r>
              <a:rPr lang="el-GR" sz="4700" dirty="0" smtClean="0"/>
              <a:t>ΤΑΜΠΛΙΓΙ</a:t>
            </a:r>
          </a:p>
          <a:p>
            <a:pPr lvl="0">
              <a:lnSpc>
                <a:spcPct val="150000"/>
              </a:lnSpc>
            </a:pPr>
            <a:endParaRPr lang="el-GR" sz="4700" dirty="0" smtClean="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92088"/>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Δ. ΕΞΕΛΙΞΗ</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sz="half" idx="1"/>
          </p:nvPr>
        </p:nvSpPr>
        <p:spPr>
          <a:xfrm>
            <a:off x="179512" y="1628800"/>
            <a:ext cx="936104" cy="4525963"/>
          </a:xfrm>
          <a:solidFill>
            <a:schemeClr val="accent2">
              <a:lumMod val="60000"/>
              <a:lumOff val="40000"/>
            </a:schemeClr>
          </a:solidFill>
          <a:ln>
            <a:solidFill>
              <a:schemeClr val="accent1">
                <a:lumMod val="60000"/>
                <a:lumOff val="40000"/>
              </a:schemeClr>
            </a:solidFill>
          </a:ln>
        </p:spPr>
        <p:txBody>
          <a:bodyPr vert="vert270" anchor="ctr">
            <a:noAutofit/>
          </a:bodyPr>
          <a:lstStyle/>
          <a:p>
            <a:pPr algn="ctr">
              <a:buNone/>
            </a:pPr>
            <a:r>
              <a:rPr lang="el-GR" sz="4400" dirty="0" smtClean="0">
                <a:latin typeface="Aharoni" pitchFamily="2" charset="-79"/>
                <a:cs typeface="Aharoni" pitchFamily="2" charset="-79"/>
              </a:rPr>
              <a:t>Β) ΑΛ ΚΑΪΝΤΑ</a:t>
            </a:r>
            <a:endParaRPr lang="el-GR" sz="4400" dirty="0">
              <a:cs typeface="Aharoni" pitchFamily="2" charset="-79"/>
            </a:endParaRPr>
          </a:p>
        </p:txBody>
      </p:sp>
      <p:sp>
        <p:nvSpPr>
          <p:cNvPr id="4" name="3 - Θέση περιεχομένου"/>
          <p:cNvSpPr>
            <a:spLocks noGrp="1"/>
          </p:cNvSpPr>
          <p:nvPr>
            <p:ph sz="half" idx="2"/>
          </p:nvPr>
        </p:nvSpPr>
        <p:spPr>
          <a:xfrm>
            <a:off x="1259632" y="1412776"/>
            <a:ext cx="7704856" cy="5112567"/>
          </a:xfrm>
        </p:spPr>
        <p:txBody>
          <a:bodyPr>
            <a:normAutofit/>
          </a:bodyPr>
          <a:lstStyle/>
          <a:p>
            <a:pPr algn="just">
              <a:lnSpc>
                <a:spcPct val="150000"/>
              </a:lnSpc>
            </a:pPr>
            <a:r>
              <a:rPr lang="el-GR" sz="4000" dirty="0" smtClean="0"/>
              <a:t>Ο «ΠΟΛΕΜΟΣ» ΣΤΗΝ ΤΡΟΜΟΚΡΑΤΙΑ</a:t>
            </a:r>
          </a:p>
          <a:p>
            <a:pPr algn="just">
              <a:lnSpc>
                <a:spcPct val="150000"/>
              </a:lnSpc>
            </a:pPr>
            <a:r>
              <a:rPr lang="el-GR" sz="4000" dirty="0" smtClean="0"/>
              <a:t>Ο ΜΠΟΥΣ ΩΣ ΣΤΑΥΡΟΦΟΡΟΣ: Η ΑΝΤΕΣΤΡΑΜΜΕΝΗ ΕΙΚΟΝΑ </a:t>
            </a:r>
          </a:p>
          <a:p>
            <a:pPr>
              <a:lnSpc>
                <a:spcPct val="150000"/>
              </a:lnSpc>
            </a:pPr>
            <a:endParaRPr lang="el-GR" sz="3600" dirty="0" smtClean="0"/>
          </a:p>
          <a:p>
            <a:pPr>
              <a:lnSpc>
                <a:spcPct val="150000"/>
              </a:lnSpc>
            </a:pPr>
            <a:endParaRPr lang="en-US" sz="3600" dirty="0" smtClean="0"/>
          </a:p>
          <a:p>
            <a:pPr>
              <a:lnSpc>
                <a:spcPct val="150000"/>
              </a:lnSpc>
            </a:pPr>
            <a:endParaRPr lang="el-GR" sz="3600" dirty="0"/>
          </a:p>
        </p:txBody>
      </p:sp>
    </p:spTree>
    <p:extLst>
      <p:ext uri="{BB962C8B-B14F-4D97-AF65-F5344CB8AC3E}">
        <p14:creationId xmlns:p14="http://schemas.microsoft.com/office/powerpoint/2010/main" val="15176724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440160"/>
          </a:xfrm>
        </p:spPr>
        <p:txBody>
          <a:bodyPr>
            <a:normAutofit fontScale="90000"/>
          </a:bodyPr>
          <a:lstStyle/>
          <a:p>
            <a:pPr algn="ctr"/>
            <a:r>
              <a:rPr lang="en-US" dirty="0" smtClean="0"/>
              <a:t/>
            </a:r>
            <a:br>
              <a:rPr lang="en-US" dirty="0" smtClean="0"/>
            </a:br>
            <a:r>
              <a:rPr lang="el-GR" b="1" dirty="0"/>
              <a:t>ΟΣΑΜΑ ΜΠΙΝ ΛΑΝΤΕΝ &amp; ΑΫΜΑΝ ΑΛ ΖΑΟΥΑΧΙΡΙ</a:t>
            </a:r>
            <a:r>
              <a:rPr lang="en-US" b="1" dirty="0"/>
              <a:t/>
            </a:r>
            <a:br>
              <a:rPr lang="en-US" b="1" dirty="0"/>
            </a:br>
            <a:endParaRPr lang="en-GB" b="1" dirty="0"/>
          </a:p>
        </p:txBody>
      </p:sp>
      <p:pic>
        <p:nvPicPr>
          <p:cNvPr id="1026" name="Picture 2" descr="C:\Users\Stavros\Desktop\ΙΜΑGES SUMMERSCHOOL 2019\terrorists-osama-bin-laden.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38128"/>
            <a:ext cx="3402014" cy="39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ΙΜΑGES SUMMERSCHOOL 2019\Ayman_al-Zawahiri.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492895"/>
            <a:ext cx="3240028" cy="392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3196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76064"/>
          </a:xfrm>
        </p:spPr>
        <p:txBody>
          <a:bodyPr>
            <a:noAutofit/>
          </a:bodyPr>
          <a:lstStyle/>
          <a:p>
            <a:pPr algn="ctr"/>
            <a:r>
              <a:rPr lang="el-GR" spc="300" dirty="0" smtClean="0">
                <a:solidFill>
                  <a:schemeClr val="bg1">
                    <a:lumMod val="50000"/>
                  </a:schemeClr>
                </a:solidFill>
                <a:latin typeface="Algerian" pitchFamily="82" charset="0"/>
                <a:cs typeface="Aharoni" pitchFamily="2" charset="-79"/>
              </a:rPr>
              <a:t>Δ. ΕΞΕΛΙΞΗ</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sz="half" idx="1"/>
          </p:nvPr>
        </p:nvSpPr>
        <p:spPr>
          <a:xfrm>
            <a:off x="467544" y="1628800"/>
            <a:ext cx="1152128" cy="4525963"/>
          </a:xfrm>
          <a:solidFill>
            <a:schemeClr val="accent2">
              <a:lumMod val="60000"/>
              <a:lumOff val="40000"/>
            </a:schemeClr>
          </a:solidFill>
          <a:ln>
            <a:solidFill>
              <a:schemeClr val="accent1">
                <a:lumMod val="60000"/>
                <a:lumOff val="40000"/>
              </a:schemeClr>
            </a:solidFill>
          </a:ln>
        </p:spPr>
        <p:txBody>
          <a:bodyPr vert="vert270" anchor="ctr">
            <a:noAutofit/>
          </a:bodyPr>
          <a:lstStyle/>
          <a:p>
            <a:pPr algn="ctr">
              <a:buNone/>
            </a:pPr>
            <a:r>
              <a:rPr lang="el-GR" sz="4400" dirty="0" smtClean="0">
                <a:latin typeface="Aharoni" pitchFamily="2" charset="-79"/>
                <a:cs typeface="Aharoni" pitchFamily="2" charset="-79"/>
              </a:rPr>
              <a:t>Γ) </a:t>
            </a:r>
            <a:r>
              <a:rPr lang="en-GB" sz="4400" dirty="0" smtClean="0">
                <a:latin typeface="Aharoni" pitchFamily="2" charset="-79"/>
                <a:cs typeface="Aharoni" pitchFamily="2" charset="-79"/>
              </a:rPr>
              <a:t>ISIS</a:t>
            </a:r>
            <a:endParaRPr lang="el-GR" sz="4400" dirty="0">
              <a:cs typeface="Aharoni" pitchFamily="2" charset="-79"/>
            </a:endParaRPr>
          </a:p>
        </p:txBody>
      </p:sp>
      <p:sp>
        <p:nvSpPr>
          <p:cNvPr id="4" name="3 - Θέση περιεχομένου"/>
          <p:cNvSpPr>
            <a:spLocks noGrp="1"/>
          </p:cNvSpPr>
          <p:nvPr>
            <p:ph sz="half" idx="2"/>
          </p:nvPr>
        </p:nvSpPr>
        <p:spPr>
          <a:xfrm>
            <a:off x="1835696" y="1772816"/>
            <a:ext cx="6851104" cy="4392488"/>
          </a:xfrm>
        </p:spPr>
        <p:txBody>
          <a:bodyPr>
            <a:noAutofit/>
          </a:bodyPr>
          <a:lstStyle/>
          <a:p>
            <a:pPr>
              <a:lnSpc>
                <a:spcPct val="150000"/>
              </a:lnSpc>
            </a:pPr>
            <a:r>
              <a:rPr lang="el-GR" sz="4000" dirty="0" smtClean="0"/>
              <a:t>ΖΑΡΚΑΟΥΙ</a:t>
            </a:r>
            <a:endParaRPr lang="en-US" sz="4000" dirty="0" smtClean="0"/>
          </a:p>
          <a:p>
            <a:pPr>
              <a:lnSpc>
                <a:spcPct val="150000"/>
              </a:lnSpc>
            </a:pPr>
            <a:r>
              <a:rPr lang="el-GR" sz="4000" dirty="0" smtClean="0"/>
              <a:t>ΑΛ ΜΠΑΓΝΤΑΝΤΙ</a:t>
            </a:r>
            <a:endParaRPr lang="en-US" sz="4000" dirty="0" smtClean="0"/>
          </a:p>
          <a:p>
            <a:pPr>
              <a:lnSpc>
                <a:spcPct val="150000"/>
              </a:lnSpc>
            </a:pPr>
            <a:r>
              <a:rPr lang="el-GR" sz="4000" dirty="0" smtClean="0"/>
              <a:t>Η ΒΙΑ ΩΣ ΜΗΝΥΜΑ</a:t>
            </a:r>
            <a:endParaRPr lang="el-GR" sz="40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fontScale="90000"/>
          </a:bodyPr>
          <a:lstStyle/>
          <a:p>
            <a:pPr algn="ctr"/>
            <a:r>
              <a:rPr lang="el-GR" b="1" dirty="0" smtClean="0"/>
              <a:t>ΑΜΠΟΥ ΜΟΥΣΑΜΠ ΑΛ ΖΑΡΚΑΟΥΙ &amp; </a:t>
            </a:r>
            <a:br>
              <a:rPr lang="el-GR" b="1" dirty="0" smtClean="0"/>
            </a:br>
            <a:r>
              <a:rPr lang="el-GR" b="1" dirty="0" smtClean="0"/>
              <a:t>ΑΛ ΜΠΑΓΝΤΑΝΤΙ</a:t>
            </a:r>
            <a:endParaRPr lang="en-GB" b="1" dirty="0"/>
          </a:p>
        </p:txBody>
      </p:sp>
      <p:pic>
        <p:nvPicPr>
          <p:cNvPr id="1026" name="Picture 2" descr="C:\Users\Stavros\Desktop\ΙΜΑGES SUMMERSCHOOL 2019\2CCC48A900000578-0-image-a-9_144330215092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8840"/>
            <a:ext cx="4320480"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C:\Users\Stavros\Desktop\ΙΜΑGES SUMMERSCHOOL 2019\al Baghdadi.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88840"/>
            <a:ext cx="438829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8420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ÎÏÎ¿ÏÎ­Î»ÎµÏÎ¼Î± ÎµÎ¹ÎºÏÎ½Î±Ï Î³Î¹Î± ISIS - VIOLENCE AS A MESSAGE"/>
          <p:cNvPicPr>
            <a:picLocks noChangeAspect="1" noChangeArrowheads="1"/>
          </p:cNvPicPr>
          <p:nvPr/>
        </p:nvPicPr>
        <p:blipFill>
          <a:blip r:embed="rId2" cstate="print"/>
          <a:srcRect/>
          <a:stretch>
            <a:fillRect/>
          </a:stretch>
        </p:blipFill>
        <p:spPr bwMode="auto">
          <a:xfrm>
            <a:off x="1259632" y="764704"/>
            <a:ext cx="6984776" cy="55446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a:bodyPr>
          <a:lstStyle/>
          <a:p>
            <a:pPr algn="ctr"/>
            <a:r>
              <a:rPr lang="en-GB" sz="3200" b="1" dirty="0" smtClean="0"/>
              <a:t>ISIS: </a:t>
            </a:r>
            <a:r>
              <a:rPr lang="el-GR" sz="3200" b="1" dirty="0" smtClean="0"/>
              <a:t>ΜΕΓΙΣΤΗ ΕΔΑΦΙΚΗ ΕΠΕΚΤΑΣΗ ΚΑΙ ΤΑ ΟΝΕΙΡΑ ΤΟΥ ΧΑΛΙΦΑΤΟΥ</a:t>
            </a:r>
            <a:endParaRPr lang="en-GB" sz="3200" b="1" dirty="0"/>
          </a:p>
        </p:txBody>
      </p:sp>
      <p:pic>
        <p:nvPicPr>
          <p:cNvPr id="1026" name="Picture 2" descr="C:\Users\Stavros\Desktop\ΙΜΑGES SUMMERSCHOOL 2019\download.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2060848"/>
            <a:ext cx="417646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ΙΜΑGES SUMMERSCHOOL 2019\ISIS MAP 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060848"/>
            <a:ext cx="41044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02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864096"/>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457200" y="1412776"/>
            <a:ext cx="8229600" cy="5161760"/>
          </a:xfrm>
        </p:spPr>
        <p:txBody>
          <a:bodyPr>
            <a:noAutofit/>
          </a:bodyPr>
          <a:lstStyle/>
          <a:p>
            <a:pPr algn="just">
              <a:lnSpc>
                <a:spcPct val="150000"/>
              </a:lnSpc>
            </a:pPr>
            <a:r>
              <a:rPr lang="el-GR" sz="4000" dirty="0" smtClean="0"/>
              <a:t>ΜΗ ΓΡΑΜΜΙΚΗ ΕΞΕΛΙΞΗ</a:t>
            </a:r>
            <a:endParaRPr lang="en-US" sz="4000" dirty="0" smtClean="0"/>
          </a:p>
          <a:p>
            <a:pPr algn="just">
              <a:lnSpc>
                <a:spcPct val="150000"/>
              </a:lnSpc>
            </a:pPr>
            <a:r>
              <a:rPr lang="el-GR" sz="4000" dirty="0" smtClean="0"/>
              <a:t>ΚΑΘΕ ΒΗΜΑ, ΡΙΖΙΚΗ ΡΗΞΗ ΜΕ ΤΟ ΠΑΡΕΛΘΟΝ</a:t>
            </a:r>
            <a:endParaRPr lang="en-US" sz="4000" dirty="0" smtClean="0"/>
          </a:p>
          <a:p>
            <a:pPr algn="just">
              <a:lnSpc>
                <a:spcPct val="150000"/>
              </a:lnSpc>
            </a:pPr>
            <a:r>
              <a:rPr lang="el-GR" sz="4000" dirty="0" smtClean="0"/>
              <a:t>«ΔΗΜΟΚΡΑΤΙΚΗ» ΕΞΕΛΙΞΗ</a:t>
            </a:r>
            <a:endParaRPr lang="en-US" sz="4000" dirty="0" smtClean="0"/>
          </a:p>
          <a:p>
            <a:pPr algn="just">
              <a:lnSpc>
                <a:spcPct val="150000"/>
              </a:lnSpc>
            </a:pPr>
            <a:r>
              <a:rPr lang="el-GR" sz="4000" dirty="0" smtClean="0"/>
              <a:t>Η ΔΥΝΑΜΗ ΣΤΟΝ ΚΑΘΕ ΠΙΣΤΟ</a:t>
            </a:r>
            <a:endParaRPr lang="en-US" sz="4000" dirty="0" smtClean="0"/>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864096"/>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412776"/>
            <a:ext cx="8712968" cy="5161760"/>
          </a:xfrm>
        </p:spPr>
        <p:txBody>
          <a:bodyPr>
            <a:noAutofit/>
          </a:bodyPr>
          <a:lstStyle/>
          <a:p>
            <a:pPr algn="just">
              <a:lnSpc>
                <a:spcPct val="150000"/>
              </a:lnSpc>
            </a:pPr>
            <a:r>
              <a:rPr lang="el-GR" sz="4400" dirty="0"/>
              <a:t>ΠΕΡΙΦΡΟΝΗΣΗ ΣΤΟΥΣ ΘΕΣΜΟΥΣ ΤΗΣ ΓΝΩΣΗΣ – ΑΝΤΙΜΕΤΩΠΙΣΗ ΤΗΣ ΑΛ ΚΑΪΝΤΑ</a:t>
            </a:r>
            <a:endParaRPr lang="en-US" sz="4400" dirty="0"/>
          </a:p>
          <a:p>
            <a:pPr>
              <a:lnSpc>
                <a:spcPct val="150000"/>
              </a:lnSpc>
            </a:pPr>
            <a:r>
              <a:rPr lang="el-GR" sz="4400" dirty="0"/>
              <a:t>ΑΝΤΙΓΡΑΦΗ ΤΗΣ </a:t>
            </a:r>
            <a:r>
              <a:rPr lang="el-GR" sz="4400" dirty="0" smtClean="0"/>
              <a:t>ΔΥΣΗΣ</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864096"/>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395536" y="1412776"/>
            <a:ext cx="8496944" cy="5161760"/>
          </a:xfrm>
        </p:spPr>
        <p:txBody>
          <a:bodyPr>
            <a:noAutofit/>
          </a:bodyPr>
          <a:lstStyle/>
          <a:p>
            <a:pPr algn="just">
              <a:lnSpc>
                <a:spcPct val="150000"/>
              </a:lnSpc>
            </a:pPr>
            <a:r>
              <a:rPr lang="el-GR" sz="4800" dirty="0" smtClean="0"/>
              <a:t>ΤΟ </a:t>
            </a:r>
            <a:r>
              <a:rPr lang="el-GR" sz="4800" dirty="0"/>
              <a:t>ΤΖΙΧΑΝΤ ΩΣ ΠΡΟΣΩΠΙΚΗ ΕΥΘΥΝΗ ΤΟΥ ΠΙΣΤΟΥ</a:t>
            </a:r>
            <a:endParaRPr lang="en-US" sz="4800" dirty="0"/>
          </a:p>
          <a:p>
            <a:pPr algn="just">
              <a:lnSpc>
                <a:spcPct val="150000"/>
              </a:lnSpc>
            </a:pPr>
            <a:r>
              <a:rPr lang="el-GR" sz="4800" dirty="0"/>
              <a:t>ΟΙ ΜΟΝΑΧΙΚΟΙ ΛΥΚΟΙ</a:t>
            </a:r>
          </a:p>
        </p:txBody>
      </p:sp>
    </p:spTree>
    <p:extLst>
      <p:ext uri="{BB962C8B-B14F-4D97-AF65-F5344CB8AC3E}">
        <p14:creationId xmlns:p14="http://schemas.microsoft.com/office/powerpoint/2010/main" val="972376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836712"/>
            <a:ext cx="8229600" cy="845840"/>
          </a:xfrm>
        </p:spPr>
        <p:txBody>
          <a:bodyPr>
            <a:noAutofit/>
          </a:bodyPr>
          <a:lstStyle/>
          <a:p>
            <a:pPr algn="ctr"/>
            <a:r>
              <a:rPr lang="el-GR" sz="5400" b="1" dirty="0" smtClean="0"/>
              <a:t>ΟΙ ΜΟΝΑΧΙΚΟΙ ΛΥΚΟΙ</a:t>
            </a:r>
            <a:endParaRPr lang="el-GR" sz="5400" dirty="0"/>
          </a:p>
        </p:txBody>
      </p:sp>
      <p:pic>
        <p:nvPicPr>
          <p:cNvPr id="4" name="Picture 2" descr="C:\Users\forol-192\Desktop\41AA6EC000000578-4632050-image-a-40_1498210547142.jpg"/>
          <p:cNvPicPr>
            <a:picLocks noGrp="1" noChangeAspect="1" noChangeArrowheads="1"/>
          </p:cNvPicPr>
          <p:nvPr>
            <p:ph idx="1"/>
          </p:nvPr>
        </p:nvPicPr>
        <p:blipFill>
          <a:blip r:embed="rId2" cstate="print"/>
          <a:srcRect/>
          <a:stretch>
            <a:fillRect/>
          </a:stretch>
        </p:blipFill>
        <p:spPr bwMode="auto">
          <a:xfrm>
            <a:off x="457200" y="1700808"/>
            <a:ext cx="8435280" cy="48656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792088"/>
          </a:xfrm>
        </p:spPr>
        <p:txBody>
          <a:bodyPr>
            <a:noAutofit/>
            <a:scene3d>
              <a:camera prst="orthographicFront"/>
              <a:lightRig rig="threePt" dir="t"/>
            </a:scene3d>
            <a:sp3d extrusionH="57150">
              <a:bevelT w="38100" h="38100" prst="relaxedInset"/>
            </a:sp3d>
          </a:bodyPr>
          <a:lstStyle/>
          <a:p>
            <a:pPr algn="ctr"/>
            <a:r>
              <a:rPr lang="el-GR" sz="4800" b="1" spc="300" dirty="0" smtClean="0">
                <a:solidFill>
                  <a:schemeClr val="bg1">
                    <a:lumMod val="50000"/>
                  </a:schemeClr>
                </a:solidFill>
                <a:latin typeface="Algerian" pitchFamily="82" charset="0"/>
                <a:cs typeface="Aharoni" pitchFamily="2" charset="-79"/>
              </a:rPr>
              <a:t>Α. ΟΡΙΣΜΟΙ</a:t>
            </a:r>
            <a:endParaRPr lang="el-GR" sz="4800" b="1" spc="300" dirty="0">
              <a:solidFill>
                <a:schemeClr val="bg1">
                  <a:lumMod val="50000"/>
                </a:schemeClr>
              </a:solidFill>
              <a:cs typeface="Aharoni" pitchFamily="2" charset="-79"/>
            </a:endParaRPr>
          </a:p>
        </p:txBody>
      </p:sp>
      <p:sp>
        <p:nvSpPr>
          <p:cNvPr id="3" name="2 - Θέση περιεχομένου"/>
          <p:cNvSpPr>
            <a:spLocks noGrp="1"/>
          </p:cNvSpPr>
          <p:nvPr>
            <p:ph idx="1"/>
          </p:nvPr>
        </p:nvSpPr>
        <p:spPr>
          <a:xfrm>
            <a:off x="457200" y="1484784"/>
            <a:ext cx="8229600" cy="5089752"/>
          </a:xfrm>
        </p:spPr>
        <p:txBody>
          <a:bodyPr>
            <a:normAutofit fontScale="85000" lnSpcReduction="10000"/>
          </a:bodyPr>
          <a:lstStyle/>
          <a:p>
            <a:pPr marL="109728" lvl="0" indent="0" algn="ctr">
              <a:lnSpc>
                <a:spcPct val="150000"/>
              </a:lnSpc>
              <a:buNone/>
            </a:pPr>
            <a:r>
              <a:rPr lang="el-GR" sz="3900" b="1" dirty="0"/>
              <a:t>ΤΟ ΠΡΟΒΛΗΜΑ ΤΟΥ ΟΡΙΣΜΟΥ</a:t>
            </a:r>
          </a:p>
          <a:p>
            <a:pPr lvl="0" algn="just">
              <a:lnSpc>
                <a:spcPct val="150000"/>
              </a:lnSpc>
            </a:pPr>
            <a:r>
              <a:rPr lang="el-GR" sz="3800" dirty="0" smtClean="0">
                <a:latin typeface="Constantia" pitchFamily="18" charset="0"/>
              </a:rPr>
              <a:t>ΦΟΝΤΑΜΕΝΤΑΛΙΣΜΟΣ</a:t>
            </a:r>
          </a:p>
          <a:p>
            <a:pPr lvl="0" algn="just">
              <a:lnSpc>
                <a:spcPct val="150000"/>
              </a:lnSpc>
            </a:pPr>
            <a:r>
              <a:rPr lang="el-GR" sz="3800" dirty="0" smtClean="0">
                <a:latin typeface="Constantia" pitchFamily="18" charset="0"/>
              </a:rPr>
              <a:t>ΕΞΤΡΕΜΙΣΜΟΣ</a:t>
            </a:r>
            <a:r>
              <a:rPr lang="en-GB" sz="3800" dirty="0" smtClean="0">
                <a:latin typeface="Constantia" pitchFamily="18" charset="0"/>
              </a:rPr>
              <a:t>/</a:t>
            </a:r>
            <a:r>
              <a:rPr lang="el-GR" sz="3800" dirty="0" smtClean="0">
                <a:latin typeface="Constantia" pitchFamily="18" charset="0"/>
              </a:rPr>
              <a:t>ΦΑΝΑΤΙΣΜΟΣ</a:t>
            </a:r>
          </a:p>
          <a:p>
            <a:pPr lvl="0" algn="just">
              <a:lnSpc>
                <a:spcPct val="150000"/>
              </a:lnSpc>
            </a:pPr>
            <a:r>
              <a:rPr lang="el-GR" sz="3800" dirty="0" smtClean="0">
                <a:latin typeface="Constantia" pitchFamily="18" charset="0"/>
              </a:rPr>
              <a:t>ΤΑΚΦΙΡΙΣΜΟΣ – ΤΑΚΦΙΡ</a:t>
            </a:r>
          </a:p>
          <a:p>
            <a:pPr lvl="0" algn="just">
              <a:lnSpc>
                <a:spcPct val="150000"/>
              </a:lnSpc>
            </a:pPr>
            <a:r>
              <a:rPr lang="el-GR" sz="3800" dirty="0" smtClean="0">
                <a:latin typeface="Constantia" pitchFamily="18" charset="0"/>
              </a:rPr>
              <a:t>ΟΥΑΧΑΜΠΙΣΜΟΣ – ΝΤΕΟΜΠΑΝΤΙ</a:t>
            </a:r>
            <a:endParaRPr lang="en-US" sz="3800" dirty="0" smtClean="0">
              <a:latin typeface="Constantia" pitchFamily="18" charset="0"/>
            </a:endParaRPr>
          </a:p>
          <a:p>
            <a:pPr lvl="0" algn="just">
              <a:lnSpc>
                <a:spcPct val="150000"/>
              </a:lnSpc>
            </a:pPr>
            <a:r>
              <a:rPr lang="el-GR" sz="3800" dirty="0" smtClean="0">
                <a:latin typeface="Constantia" pitchFamily="18" charset="0"/>
              </a:rPr>
              <a:t>ΤΖΙΧΑΝΤΙΣΜΟΣ (και εγκληματικός </a:t>
            </a:r>
            <a:r>
              <a:rPr lang="el-GR" sz="3800" dirty="0" err="1" smtClean="0">
                <a:latin typeface="Constantia" pitchFamily="18" charset="0"/>
              </a:rPr>
              <a:t>τζιχαντισμός</a:t>
            </a:r>
            <a:r>
              <a:rPr lang="el-GR" sz="3800" dirty="0" smtClean="0">
                <a:latin typeface="Constantia" pitchFamily="18" charset="0"/>
              </a:rPr>
              <a:t>)</a:t>
            </a:r>
          </a:p>
          <a:p>
            <a:pPr lvl="0">
              <a:lnSpc>
                <a:spcPct val="150000"/>
              </a:lnSpc>
            </a:pPr>
            <a:endParaRPr lang="el-GR" sz="4700" dirty="0" smtClean="0"/>
          </a:p>
          <a:p>
            <a:endParaRPr lang="el-GR" dirty="0"/>
          </a:p>
        </p:txBody>
      </p:sp>
    </p:spTree>
    <p:extLst>
      <p:ext uri="{BB962C8B-B14F-4D97-AF65-F5344CB8AC3E}">
        <p14:creationId xmlns:p14="http://schemas.microsoft.com/office/powerpoint/2010/main" val="2096704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ctr"/>
            <a:r>
              <a:rPr lang="el-GR" b="1" cap="small" dirty="0" smtClean="0"/>
              <a:t>ΜΑΔΡΙΤΗ, 2004</a:t>
            </a:r>
            <a:endParaRPr lang="en-GB" b="1" cap="small" dirty="0"/>
          </a:p>
        </p:txBody>
      </p:sp>
      <p:pic>
        <p:nvPicPr>
          <p:cNvPr id="4098" name="Picture 2" descr="C:\Users\Stavros\Desktop\ΙΜΑGES SUMMERSCHOOL 2019\Madrid, 200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6832"/>
            <a:ext cx="7632848"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260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ctr"/>
            <a:r>
              <a:rPr lang="en-GB" b="1" dirty="0"/>
              <a:t>CHARLIE - HEBDO</a:t>
            </a:r>
            <a:endParaRPr lang="en-GB" dirty="0"/>
          </a:p>
        </p:txBody>
      </p:sp>
      <p:pic>
        <p:nvPicPr>
          <p:cNvPr id="1026" name="Picture 2" descr="C:\Users\Stavros\Desktop\ΙΜΑGES SUMMERSCHOOL 2019\kouachis.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32856"/>
            <a:ext cx="431628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ΙΜΑGES SUMMERSCHOOL 2019\CHARLIE HEBDO.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132856"/>
            <a:ext cx="3960439"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073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412776"/>
            <a:ext cx="8784976" cy="5328592"/>
          </a:xfrm>
        </p:spPr>
        <p:txBody>
          <a:bodyPr>
            <a:normAutofit fontScale="25000" lnSpcReduction="20000"/>
          </a:bodyPr>
          <a:lstStyle/>
          <a:p>
            <a:pPr algn="just">
              <a:lnSpc>
                <a:spcPct val="160000"/>
              </a:lnSpc>
            </a:pPr>
            <a:r>
              <a:rPr lang="el-GR" sz="15200" dirty="0" smtClean="0"/>
              <a:t>ΟΙ ΣΧΕΣΕΙΣ ΜΕ ΤΗ ΔΥΣΗ (Όχι απολογία, όχι εξήγηση – μόνο δράση)</a:t>
            </a:r>
            <a:endParaRPr lang="en-US" sz="15200" dirty="0" smtClean="0"/>
          </a:p>
          <a:p>
            <a:pPr algn="just">
              <a:lnSpc>
                <a:spcPct val="160000"/>
              </a:lnSpc>
              <a:spcBef>
                <a:spcPts val="0"/>
              </a:spcBef>
            </a:pPr>
            <a:r>
              <a:rPr lang="el-GR" sz="15200" dirty="0" smtClean="0"/>
              <a:t>ΕΜΦΑΣΗ ΣΤΗ ΔΥΝΑΜΗ ΤΗΣ ΕΙΚΟΝΑΣ</a:t>
            </a:r>
            <a:endParaRPr lang="en-US" sz="15200" dirty="0" smtClean="0"/>
          </a:p>
          <a:p>
            <a:pPr algn="just">
              <a:lnSpc>
                <a:spcPct val="170000"/>
              </a:lnSpc>
              <a:spcBef>
                <a:spcPts val="0"/>
              </a:spcBef>
              <a:buNone/>
            </a:pPr>
            <a:r>
              <a:rPr lang="en-US" sz="15200" dirty="0" smtClean="0"/>
              <a:t>   </a:t>
            </a:r>
            <a:r>
              <a:rPr lang="en-US" sz="15200" i="1" dirty="0" smtClean="0"/>
              <a:t>(Filming with drones, Clanging of swords, Management of </a:t>
            </a:r>
            <a:r>
              <a:rPr lang="en-US" sz="15200" i="1" dirty="0"/>
              <a:t>S</a:t>
            </a:r>
            <a:r>
              <a:rPr lang="en-US" sz="15200" i="1" dirty="0" smtClean="0"/>
              <a:t>avagery</a:t>
            </a:r>
            <a:r>
              <a:rPr lang="en-US" sz="16000" i="1" dirty="0" smtClean="0"/>
              <a:t>) </a:t>
            </a:r>
          </a:p>
          <a:p>
            <a:pPr>
              <a:buNone/>
            </a:pPr>
            <a:r>
              <a:rPr lang="en-US" sz="6500"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628800"/>
            <a:ext cx="8784976" cy="4536504"/>
          </a:xfrm>
        </p:spPr>
        <p:txBody>
          <a:bodyPr>
            <a:normAutofit fontScale="25000" lnSpcReduction="20000"/>
          </a:bodyPr>
          <a:lstStyle/>
          <a:p>
            <a:pPr>
              <a:lnSpc>
                <a:spcPct val="170000"/>
              </a:lnSpc>
            </a:pPr>
            <a:endParaRPr lang="el-GR" sz="12000" dirty="0" smtClean="0"/>
          </a:p>
          <a:p>
            <a:pPr algn="just">
              <a:lnSpc>
                <a:spcPct val="170000"/>
              </a:lnSpc>
            </a:pPr>
            <a:r>
              <a:rPr lang="el-GR" sz="16600" dirty="0" smtClean="0"/>
              <a:t>Η ΒΙΑ ΣΤΗΝ ΕΙΚΟΝΑ</a:t>
            </a:r>
          </a:p>
          <a:p>
            <a:pPr marL="109728" indent="0" algn="just">
              <a:lnSpc>
                <a:spcPct val="170000"/>
              </a:lnSpc>
              <a:buNone/>
            </a:pPr>
            <a:endParaRPr lang="el-GR" sz="16600" dirty="0" smtClean="0"/>
          </a:p>
          <a:p>
            <a:pPr algn="just">
              <a:lnSpc>
                <a:spcPct val="170000"/>
              </a:lnSpc>
            </a:pPr>
            <a:r>
              <a:rPr lang="el-GR" sz="16600" dirty="0"/>
              <a:t>ΜΕΤΑΜΟΝΤΕΡΝΙΣΜΟΣ</a:t>
            </a:r>
            <a:endParaRPr lang="en-US" sz="16600" dirty="0"/>
          </a:p>
          <a:p>
            <a:pPr marL="109728" indent="0">
              <a:lnSpc>
                <a:spcPct val="170000"/>
              </a:lnSpc>
              <a:buNone/>
            </a:pPr>
            <a:endParaRPr lang="en-US" sz="12000" dirty="0" smtClean="0"/>
          </a:p>
          <a:p>
            <a:pPr>
              <a:buNone/>
            </a:pPr>
            <a:r>
              <a:rPr lang="en-US" sz="6500" dirty="0" smtClean="0"/>
              <a:t>   </a:t>
            </a:r>
          </a:p>
          <a:p>
            <a:pPr>
              <a:buNone/>
            </a:pPr>
            <a:endParaRPr lang="el-GR" dirty="0"/>
          </a:p>
        </p:txBody>
      </p:sp>
    </p:spTree>
    <p:extLst>
      <p:ext uri="{BB962C8B-B14F-4D97-AF65-F5344CB8AC3E}">
        <p14:creationId xmlns:p14="http://schemas.microsoft.com/office/powerpoint/2010/main" val="25827694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720080"/>
          </a:xfrm>
        </p:spPr>
        <p:txBody>
          <a:bodyPr>
            <a:norm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412776"/>
            <a:ext cx="8784976" cy="5256584"/>
          </a:xfrm>
        </p:spPr>
        <p:txBody>
          <a:bodyPr>
            <a:normAutofit fontScale="25000" lnSpcReduction="20000"/>
          </a:bodyPr>
          <a:lstStyle/>
          <a:p>
            <a:pPr algn="just">
              <a:lnSpc>
                <a:spcPct val="170000"/>
              </a:lnSpc>
            </a:pPr>
            <a:r>
              <a:rPr lang="el-GR" sz="12800" dirty="0" smtClean="0"/>
              <a:t>Η ΤΖΙΧΑΝΤΙΣΤΙΚΗ ΒΙΑ &amp; ΤΑ </a:t>
            </a:r>
            <a:r>
              <a:rPr lang="en-GB" sz="12800" dirty="0" smtClean="0"/>
              <a:t>VIDEO GAMES</a:t>
            </a:r>
            <a:endParaRPr lang="el-GR" sz="12800" dirty="0" smtClean="0"/>
          </a:p>
          <a:p>
            <a:pPr marL="109728" indent="0" algn="just">
              <a:lnSpc>
                <a:spcPct val="170000"/>
              </a:lnSpc>
              <a:buNone/>
            </a:pPr>
            <a:r>
              <a:rPr lang="el-GR" sz="12800" dirty="0" smtClean="0"/>
              <a:t>  (</a:t>
            </a:r>
            <a:r>
              <a:rPr lang="en-GB" sz="12800" dirty="0" err="1" smtClean="0"/>
              <a:t>Fortnite</a:t>
            </a:r>
            <a:r>
              <a:rPr lang="en-GB" sz="12800" dirty="0" smtClean="0"/>
              <a:t>, Call of Duty)</a:t>
            </a:r>
            <a:endParaRPr lang="en-US" sz="12800" dirty="0" smtClean="0"/>
          </a:p>
          <a:p>
            <a:pPr algn="just">
              <a:lnSpc>
                <a:spcPct val="170000"/>
              </a:lnSpc>
              <a:spcBef>
                <a:spcPts val="0"/>
              </a:spcBef>
            </a:pPr>
            <a:r>
              <a:rPr lang="el-GR" sz="12800" dirty="0" smtClean="0"/>
              <a:t>Η ΤΖΙΧΑΝΤΙΣΤΙΚΗ ΒΙΑ ΩΣ ΑΠΟΛΥΤΗ ΕΛΕΥΘΕΡΙΑ </a:t>
            </a:r>
          </a:p>
          <a:p>
            <a:pPr algn="just">
              <a:lnSpc>
                <a:spcPct val="170000"/>
              </a:lnSpc>
              <a:spcBef>
                <a:spcPts val="0"/>
              </a:spcBef>
            </a:pPr>
            <a:r>
              <a:rPr lang="en-US" sz="12800" i="1" dirty="0" smtClean="0"/>
              <a:t>sex</a:t>
            </a:r>
            <a:r>
              <a:rPr lang="en-US" sz="12800" i="1" dirty="0" smtClean="0"/>
              <a:t>, drugs, money &amp; </a:t>
            </a:r>
            <a:r>
              <a:rPr lang="en-US" sz="12800" i="1" dirty="0" smtClean="0"/>
              <a:t>jihad – 5 star jihad</a:t>
            </a:r>
            <a:endParaRPr lang="en-US" sz="12800" i="1" dirty="0" smtClean="0"/>
          </a:p>
          <a:p>
            <a:pPr>
              <a:lnSpc>
                <a:spcPct val="170000"/>
              </a:lnSpc>
              <a:buNone/>
            </a:pPr>
            <a:endParaRPr lang="en-US" sz="15200" dirty="0" smtClean="0"/>
          </a:p>
          <a:p>
            <a:pPr>
              <a:buNone/>
            </a:pPr>
            <a:r>
              <a:rPr lang="en-US" sz="6500"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29600" cy="792088"/>
          </a:xfrm>
        </p:spPr>
        <p:txBody>
          <a:bodyPr>
            <a:normAutofit/>
          </a:bodyPr>
          <a:lstStyle/>
          <a:p>
            <a:pPr algn="ctr"/>
            <a:r>
              <a:rPr lang="en-US" b="1" cap="all" dirty="0" smtClean="0"/>
              <a:t>Filming with drones</a:t>
            </a:r>
            <a:endParaRPr lang="el-GR" b="1" cap="all" dirty="0"/>
          </a:p>
        </p:txBody>
      </p:sp>
      <p:pic>
        <p:nvPicPr>
          <p:cNvPr id="59394" name="Picture 2" descr="C:\Users\forol-192\Desktop\images.jpg"/>
          <p:cNvPicPr>
            <a:picLocks noGrp="1" noChangeAspect="1" noChangeArrowheads="1"/>
          </p:cNvPicPr>
          <p:nvPr>
            <p:ph idx="1"/>
          </p:nvPr>
        </p:nvPicPr>
        <p:blipFill>
          <a:blip r:embed="rId2" cstate="print"/>
          <a:srcRect/>
          <a:stretch>
            <a:fillRect/>
          </a:stretch>
        </p:blipFill>
        <p:spPr bwMode="auto">
          <a:xfrm>
            <a:off x="1043608" y="2132856"/>
            <a:ext cx="7200800" cy="43924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r"/>
            <a:r>
              <a:rPr lang="en-GB" b="1" dirty="0" smtClean="0"/>
              <a:t>CLANGING OF SWORDS PART 3</a:t>
            </a:r>
            <a:endParaRPr lang="en-GB" b="1" dirty="0"/>
          </a:p>
        </p:txBody>
      </p:sp>
      <p:pic>
        <p:nvPicPr>
          <p:cNvPr id="2050" name="Picture 2" descr="C:\Users\Stavros\Desktop\ΙΜΑGES SUMMERSCHOOL 2019\An-Isis-propaganda-photog-01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4104456"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avros\Desktop\ΙΜΑGES SUMMERSCHOOL 2019\An-isis-propaganda-video.-01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2856"/>
            <a:ext cx="4316288" cy="439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88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712968" cy="864096"/>
          </a:xfrm>
        </p:spPr>
        <p:txBody>
          <a:bodyPr>
            <a:normAutofit fontScale="90000"/>
          </a:bodyPr>
          <a:lstStyle/>
          <a:p>
            <a:pPr algn="ctr"/>
            <a:r>
              <a:rPr lang="en-GB" b="1" cap="small" dirty="0" smtClean="0"/>
              <a:t>Management of Savagery &amp; Jihadi John</a:t>
            </a:r>
            <a:endParaRPr lang="en-GB" b="1" cap="small" dirty="0"/>
          </a:p>
        </p:txBody>
      </p:sp>
      <p:pic>
        <p:nvPicPr>
          <p:cNvPr id="2050" name="Picture 2" descr="C:\Users\Stavros\Desktop\ΙΜΑGES SUMMERSCHOOL 2019\management-of-savagery-header-image.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4864"/>
            <a:ext cx="425462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avros\Desktop\ΙΜΑGES SUMMERSCHOOL 2019\Jihadi John.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204864"/>
            <a:ext cx="4248472"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880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avros\Desktop\CT7OzbcVAAAox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690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376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avros\Desktop\30012749306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620688"/>
            <a:ext cx="6768752"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841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19256" cy="1584176"/>
          </a:xfrm>
        </p:spPr>
        <p:txBody>
          <a:bodyPr>
            <a:normAutofit fontScale="90000"/>
          </a:bodyPr>
          <a:lstStyle/>
          <a:p>
            <a:r>
              <a:rPr lang="el-GR" sz="3600" spc="300" dirty="0" smtClean="0">
                <a:solidFill>
                  <a:schemeClr val="bg1">
                    <a:lumMod val="50000"/>
                  </a:schemeClr>
                </a:solidFill>
                <a:latin typeface="Algerian" pitchFamily="82" charset="0"/>
                <a:cs typeface="Aharoni" pitchFamily="2" charset="-79"/>
              </a:rPr>
              <a:t/>
            </a:r>
            <a:br>
              <a:rPr lang="el-GR" sz="3600" spc="300" dirty="0" smtClean="0">
                <a:solidFill>
                  <a:schemeClr val="bg1">
                    <a:lumMod val="50000"/>
                  </a:schemeClr>
                </a:solidFill>
                <a:latin typeface="Algerian" pitchFamily="82" charset="0"/>
                <a:cs typeface="Aharoni" pitchFamily="2" charset="-79"/>
              </a:rPr>
            </a:br>
            <a:r>
              <a:rPr lang="en-US" sz="3600" spc="300" dirty="0" smtClean="0">
                <a:solidFill>
                  <a:schemeClr val="bg1">
                    <a:lumMod val="50000"/>
                  </a:schemeClr>
                </a:solidFill>
                <a:latin typeface="Algerian" pitchFamily="82" charset="0"/>
                <a:cs typeface="Aharoni" pitchFamily="2" charset="-79"/>
              </a:rPr>
              <a:t>B. </a:t>
            </a:r>
            <a:r>
              <a:rPr lang="el-GR" sz="3600" spc="300" dirty="0" smtClean="0">
                <a:solidFill>
                  <a:schemeClr val="bg1">
                    <a:lumMod val="50000"/>
                  </a:schemeClr>
                </a:solidFill>
                <a:latin typeface="Algerian" pitchFamily="82" charset="0"/>
                <a:cs typeface="Aharoni" pitchFamily="2" charset="-79"/>
              </a:rPr>
              <a:t>ΚΥΡΙΑ ΚΟΙΝΑ ΣΤΟΙΧΕΙΑ – ΤΑ ΚΥΡΙΑ ΔΙΑΚΥΒΕΥΜΑΤΑ</a:t>
            </a:r>
            <a:endParaRPr lang="el-GR" sz="3600"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457200" y="1412776"/>
            <a:ext cx="8229600" cy="5161760"/>
          </a:xfrm>
        </p:spPr>
        <p:txBody>
          <a:bodyPr>
            <a:normAutofit fontScale="85000" lnSpcReduction="20000"/>
          </a:bodyPr>
          <a:lstStyle/>
          <a:p>
            <a:pPr>
              <a:lnSpc>
                <a:spcPct val="150000"/>
              </a:lnSpc>
            </a:pPr>
            <a:endParaRPr lang="el-GR" sz="4000" dirty="0" smtClean="0"/>
          </a:p>
          <a:p>
            <a:pPr>
              <a:lnSpc>
                <a:spcPct val="150000"/>
              </a:lnSpc>
            </a:pPr>
            <a:r>
              <a:rPr lang="el-GR" sz="4000" dirty="0" smtClean="0"/>
              <a:t>ΝΤΑΟΥΑ</a:t>
            </a:r>
            <a:endParaRPr lang="en-US" sz="4000" dirty="0" smtClean="0"/>
          </a:p>
          <a:p>
            <a:pPr>
              <a:lnSpc>
                <a:spcPct val="150000"/>
              </a:lnSpc>
            </a:pPr>
            <a:r>
              <a:rPr lang="el-GR" sz="4000" dirty="0" smtClean="0"/>
              <a:t>ΣΑΡΙΑ</a:t>
            </a:r>
            <a:r>
              <a:rPr lang="en-US" sz="4000" dirty="0" smtClean="0"/>
              <a:t> </a:t>
            </a:r>
          </a:p>
          <a:p>
            <a:pPr>
              <a:lnSpc>
                <a:spcPct val="150000"/>
              </a:lnSpc>
            </a:pPr>
            <a:r>
              <a:rPr lang="el-GR" sz="4000" dirty="0" smtClean="0"/>
              <a:t>ΠΗΓΕΣ ΔΙΚΑΙΟΥ</a:t>
            </a:r>
            <a:endParaRPr lang="en-US" sz="4000" dirty="0" smtClean="0"/>
          </a:p>
          <a:p>
            <a:pPr>
              <a:lnSpc>
                <a:spcPct val="150000"/>
              </a:lnSpc>
              <a:buNone/>
            </a:pPr>
            <a:r>
              <a:rPr lang="en-US" sz="4000" dirty="0" smtClean="0"/>
              <a:t>   </a:t>
            </a:r>
            <a:r>
              <a:rPr lang="en-US" sz="4000" i="1" dirty="0" smtClean="0"/>
              <a:t>(</a:t>
            </a:r>
            <a:r>
              <a:rPr lang="el-GR" sz="4000" i="1" dirty="0" err="1" smtClean="0"/>
              <a:t>Σούννα</a:t>
            </a:r>
            <a:r>
              <a:rPr lang="el-GR" sz="4000" i="1" dirty="0" smtClean="0"/>
              <a:t>, Κοράνι, </a:t>
            </a:r>
            <a:r>
              <a:rPr lang="el-GR" sz="4000" i="1" dirty="0" err="1" smtClean="0"/>
              <a:t>Ιτζντιχάντ</a:t>
            </a:r>
            <a:r>
              <a:rPr lang="en-GB" sz="4000" i="1" dirty="0" smtClean="0"/>
              <a:t>, </a:t>
            </a:r>
            <a:r>
              <a:rPr lang="el-GR" sz="4000" i="1" dirty="0" err="1" smtClean="0"/>
              <a:t>Ράι</a:t>
            </a:r>
            <a:r>
              <a:rPr lang="el-GR" sz="4000" i="1" dirty="0" smtClean="0"/>
              <a:t>, </a:t>
            </a:r>
            <a:r>
              <a:rPr lang="el-GR" sz="4000" i="1" dirty="0" err="1" smtClean="0"/>
              <a:t>Κιγιάς</a:t>
            </a:r>
            <a:r>
              <a:rPr lang="en-US" sz="4000" i="1" dirty="0" smtClean="0"/>
              <a:t>)</a:t>
            </a:r>
          </a:p>
          <a:p>
            <a:pPr>
              <a:lnSpc>
                <a:spcPct val="150000"/>
              </a:lnSpc>
            </a:pPr>
            <a:r>
              <a:rPr lang="el-GR" sz="4000" dirty="0" smtClean="0"/>
              <a:t>ΜΠΑΓΙΑΤ</a:t>
            </a:r>
            <a:endParaRPr lang="en-US" sz="4000" dirty="0" smtClean="0"/>
          </a:p>
          <a:p>
            <a:endParaRPr lang="el-GR" sz="3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avros\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552727"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69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648072"/>
          </a:xfrm>
        </p:spPr>
        <p:txBody>
          <a:bodyPr>
            <a:noAutofit/>
          </a:bodyPr>
          <a:lstStyle/>
          <a:p>
            <a:pPr algn="ctr"/>
            <a:r>
              <a:rPr lang="en-US" spc="300" dirty="0" smtClean="0">
                <a:solidFill>
                  <a:schemeClr val="bg1">
                    <a:lumMod val="50000"/>
                  </a:schemeClr>
                </a:solidFill>
                <a:latin typeface="Algerian" pitchFamily="82" charset="0"/>
                <a:cs typeface="Aharoni" pitchFamily="2" charset="-79"/>
              </a:rPr>
              <a:t>E. </a:t>
            </a:r>
            <a:r>
              <a:rPr lang="el-GR" spc="300" dirty="0" smtClean="0">
                <a:solidFill>
                  <a:schemeClr val="bg1">
                    <a:lumMod val="50000"/>
                  </a:schemeClr>
                </a:solidFill>
                <a:latin typeface="Algerian" pitchFamily="82" charset="0"/>
                <a:cs typeface="Aharoni" pitchFamily="2" charset="-79"/>
              </a:rPr>
              <a:t>Η ΦΥΣΗ ΤΗΣ ΕΞΕΛΙΞΗΣ</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556792"/>
            <a:ext cx="8784976" cy="5017744"/>
          </a:xfrm>
        </p:spPr>
        <p:txBody>
          <a:bodyPr>
            <a:normAutofit fontScale="55000" lnSpcReduction="20000"/>
          </a:bodyPr>
          <a:lstStyle/>
          <a:p>
            <a:pPr algn="just">
              <a:lnSpc>
                <a:spcPct val="150000"/>
              </a:lnSpc>
            </a:pPr>
            <a:r>
              <a:rPr lang="el-GR" sz="7100" dirty="0" smtClean="0"/>
              <a:t>Η ΕΛΞΗ ΣΤΟΥΣ ΔΥΤΙΚΟΥΣ</a:t>
            </a:r>
            <a:r>
              <a:rPr lang="en-GB" sz="7100" dirty="0" smtClean="0"/>
              <a:t> </a:t>
            </a:r>
            <a:r>
              <a:rPr lang="el-GR" sz="7100" dirty="0" smtClean="0"/>
              <a:t>ΑΠΟΚΡΥΦΙΣΤΙΚΟΣ </a:t>
            </a:r>
            <a:r>
              <a:rPr lang="el-GR" sz="7100" dirty="0" smtClean="0"/>
              <a:t>ΤΖΙΧΑΝΤΙΣΜΟΣ</a:t>
            </a:r>
            <a:endParaRPr lang="en-US" sz="7100" dirty="0" smtClean="0"/>
          </a:p>
          <a:p>
            <a:pPr algn="just">
              <a:lnSpc>
                <a:spcPct val="150000"/>
              </a:lnSpc>
              <a:buNone/>
            </a:pPr>
            <a:r>
              <a:rPr lang="en-US" sz="7100" dirty="0" smtClean="0"/>
              <a:t>  </a:t>
            </a:r>
            <a:r>
              <a:rPr lang="en-US" sz="7100" i="1" dirty="0" smtClean="0"/>
              <a:t>(</a:t>
            </a:r>
            <a:r>
              <a:rPr lang="en-US" sz="7100" i="1" dirty="0" err="1" smtClean="0"/>
              <a:t>Dabiq</a:t>
            </a:r>
            <a:r>
              <a:rPr lang="en-US" sz="7100" i="1" dirty="0" smtClean="0"/>
              <a:t>, </a:t>
            </a:r>
            <a:r>
              <a:rPr lang="el-GR" sz="7100" i="1" dirty="0" smtClean="0"/>
              <a:t>το τέλο</a:t>
            </a:r>
            <a:r>
              <a:rPr lang="el-GR" sz="7100" i="1" dirty="0"/>
              <a:t>ς</a:t>
            </a:r>
            <a:r>
              <a:rPr lang="el-GR" sz="7100" i="1" dirty="0" smtClean="0"/>
              <a:t> του κόσμου</a:t>
            </a:r>
            <a:r>
              <a:rPr lang="en-US" sz="7100" i="1" dirty="0" smtClean="0"/>
              <a:t>)</a:t>
            </a:r>
          </a:p>
          <a:p>
            <a:pPr algn="just">
              <a:lnSpc>
                <a:spcPct val="150000"/>
              </a:lnSpc>
            </a:pPr>
            <a:r>
              <a:rPr lang="el-GR" sz="7100" dirty="0" smtClean="0"/>
              <a:t>ΟΙ ΣΧΕΣΕΙΣ ΜΕ ΤΟΝ ΣΙΙΤΙΣΜΟ</a:t>
            </a:r>
            <a:endParaRPr lang="en-US" sz="7100" dirty="0" smtClean="0"/>
          </a:p>
          <a:p>
            <a:pPr>
              <a:buNone/>
            </a:pPr>
            <a:r>
              <a:rPr lang="en-US" sz="48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4056"/>
          </a:xfrm>
        </p:spPr>
        <p:txBody>
          <a:bodyPr>
            <a:normAutofit fontScale="90000"/>
          </a:bodyPr>
          <a:lstStyle/>
          <a:p>
            <a:pPr algn="ctr"/>
            <a:r>
              <a:rPr lang="en-GB" b="1" i="1" cap="all" dirty="0" err="1"/>
              <a:t>Dabiq</a:t>
            </a:r>
            <a:r>
              <a:rPr lang="en-GB" b="1" cap="all" dirty="0"/>
              <a:t> </a:t>
            </a:r>
          </a:p>
        </p:txBody>
      </p:sp>
      <p:pic>
        <p:nvPicPr>
          <p:cNvPr id="2050" name="Picture 2" descr="C:\Users\Stavros\Desktop\ΙΜΑGES SUMMERSCHOOL 2019\200px-Dabiq-English-number-on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00808"/>
            <a:ext cx="61206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73597"/>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720080"/>
          </a:xfrm>
        </p:spPr>
        <p:txBody>
          <a:bodyPr/>
          <a:lstStyle/>
          <a:p>
            <a:pPr algn="ctr"/>
            <a:r>
              <a:rPr lang="el-GR" b="1" cap="small" dirty="0" smtClean="0"/>
              <a:t>ΔΥΤΙΚΟΙ ΜΑΧΗΤΕΣ</a:t>
            </a:r>
            <a:endParaRPr lang="en-GB" b="1" cap="small" dirty="0"/>
          </a:p>
        </p:txBody>
      </p:sp>
      <p:pic>
        <p:nvPicPr>
          <p:cNvPr id="2050" name="Picture 2" descr="C:\Users\Stavros\Desktop\ΙΜΑGES SUMMERSCHOOL 2019\this-map-shows-isis-expanding-reach-across-europe.jpg.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864096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2977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4704"/>
            <a:ext cx="8640960" cy="1066800"/>
          </a:xfrm>
        </p:spPr>
        <p:txBody>
          <a:bodyPr>
            <a:normAutofit fontScale="90000"/>
          </a:bodyPr>
          <a:lstStyle/>
          <a:p>
            <a:pPr algn="ctr"/>
            <a:r>
              <a:rPr lang="en-GB" sz="3800" b="1" dirty="0" smtClean="0"/>
              <a:t>LIONEL DUMONT</a:t>
            </a:r>
            <a:r>
              <a:rPr lang="el-GR" sz="3800" b="1" dirty="0" smtClean="0"/>
              <a:t> -</a:t>
            </a:r>
            <a:r>
              <a:rPr lang="en-GB" sz="3800" b="1" dirty="0" smtClean="0"/>
              <a:t> </a:t>
            </a:r>
            <a:r>
              <a:rPr lang="el-GR" sz="3800" b="1" dirty="0" smtClean="0"/>
              <a:t>«Ο ΞΑΝΘΟΣ ΟΣΑΜΑ»</a:t>
            </a:r>
            <a:endParaRPr lang="en-GB" sz="3800" b="1" dirty="0"/>
          </a:p>
        </p:txBody>
      </p:sp>
      <p:pic>
        <p:nvPicPr>
          <p:cNvPr id="1026" name="Picture 2" descr="C:\Users\Stavros\Desktop\59670a78cd70d65d24bb4740.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564904"/>
            <a:ext cx="396044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avros\Desktop\dumpont.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564904"/>
            <a:ext cx="446449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611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864096"/>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ΣΤ</a:t>
            </a:r>
            <a:r>
              <a:rPr lang="en-US" spc="300" dirty="0" smtClean="0">
                <a:solidFill>
                  <a:schemeClr val="bg1">
                    <a:lumMod val="50000"/>
                  </a:schemeClr>
                </a:solidFill>
                <a:latin typeface="Algerian" pitchFamily="82" charset="0"/>
                <a:cs typeface="Aharoni" pitchFamily="2" charset="-79"/>
              </a:rPr>
              <a:t>. </a:t>
            </a:r>
            <a:r>
              <a:rPr lang="el-GR" spc="300" dirty="0" smtClean="0">
                <a:solidFill>
                  <a:schemeClr val="bg1">
                    <a:lumMod val="50000"/>
                  </a:schemeClr>
                </a:solidFill>
                <a:latin typeface="Algerian" pitchFamily="82" charset="0"/>
                <a:cs typeface="Aharoni" pitchFamily="2" charset="-79"/>
              </a:rPr>
              <a:t>ΟΡΓΑΝΩΤΙΚΑ ΘΕΜΑΤΑ</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251520" y="1844824"/>
            <a:ext cx="8712968" cy="4752528"/>
          </a:xfrm>
        </p:spPr>
        <p:txBody>
          <a:bodyPr>
            <a:normAutofit fontScale="25000" lnSpcReduction="20000"/>
          </a:bodyPr>
          <a:lstStyle/>
          <a:p>
            <a:pPr marL="109728" indent="0" algn="just">
              <a:lnSpc>
                <a:spcPct val="170000"/>
              </a:lnSpc>
              <a:spcBef>
                <a:spcPts val="600"/>
              </a:spcBef>
              <a:buNone/>
            </a:pPr>
            <a:r>
              <a:rPr lang="el-GR" sz="16000" dirty="0" smtClean="0"/>
              <a:t>α</a:t>
            </a:r>
            <a:r>
              <a:rPr lang="en-US" sz="16000" dirty="0" smtClean="0"/>
              <a:t>) </a:t>
            </a:r>
            <a:r>
              <a:rPr lang="el-GR" sz="16000" dirty="0" smtClean="0"/>
              <a:t>Η ΜΟΥΣΟΥΛΜΑΝΙΚΗ ΑΔΕΡΦΟΤΗΤΑ ΣΤΗΝ ΕΞΟΥΣΙΑ</a:t>
            </a:r>
            <a:endParaRPr lang="en-US" sz="16000" dirty="0" smtClean="0"/>
          </a:p>
          <a:p>
            <a:pPr marL="109728" indent="0" algn="just">
              <a:lnSpc>
                <a:spcPct val="170000"/>
              </a:lnSpc>
              <a:spcBef>
                <a:spcPts val="600"/>
              </a:spcBef>
              <a:buNone/>
            </a:pPr>
            <a:r>
              <a:rPr lang="el-GR" sz="16000" dirty="0"/>
              <a:t>β</a:t>
            </a:r>
            <a:r>
              <a:rPr lang="en-US" sz="16000" dirty="0" smtClean="0"/>
              <a:t>) </a:t>
            </a:r>
            <a:r>
              <a:rPr lang="el-GR" sz="16000" dirty="0" smtClean="0"/>
              <a:t>ΤΟ </a:t>
            </a:r>
            <a:r>
              <a:rPr lang="en-GB" sz="16000" dirty="0" smtClean="0"/>
              <a:t>FIS </a:t>
            </a:r>
            <a:r>
              <a:rPr lang="el-GR" sz="16000" dirty="0" smtClean="0"/>
              <a:t> ΣΤΗΝ ΑΛΓΕΡΙΑ</a:t>
            </a:r>
            <a:endParaRPr lang="en-US" sz="16000" dirty="0" smtClean="0"/>
          </a:p>
          <a:p>
            <a:pPr marL="109728" indent="0" algn="just">
              <a:lnSpc>
                <a:spcPct val="170000"/>
              </a:lnSpc>
              <a:spcBef>
                <a:spcPts val="600"/>
              </a:spcBef>
              <a:buNone/>
            </a:pPr>
            <a:r>
              <a:rPr lang="el-GR" sz="16000" dirty="0"/>
              <a:t>γ</a:t>
            </a:r>
            <a:r>
              <a:rPr lang="en-US" sz="16000" dirty="0" smtClean="0"/>
              <a:t>) </a:t>
            </a:r>
            <a:r>
              <a:rPr lang="el-GR" sz="16000" dirty="0" smtClean="0"/>
              <a:t>Η ΑΛ ΚΑΪΝΤΑ ΩΣ </a:t>
            </a:r>
            <a:r>
              <a:rPr lang="en-GB" sz="16000" dirty="0" smtClean="0"/>
              <a:t>BRAND NAME</a:t>
            </a:r>
            <a:r>
              <a:rPr lang="el-GR" sz="16000" dirty="0" smtClean="0"/>
              <a:t> ΤΗΣ ΤΡΟΜΟΚΡΑΤΙΑΣ</a:t>
            </a:r>
            <a:endParaRPr lang="en-US" sz="16000" dirty="0" smtClean="0"/>
          </a:p>
          <a:p>
            <a:pPr>
              <a:lnSpc>
                <a:spcPct val="170000"/>
              </a:lnSpc>
              <a:spcBef>
                <a:spcPts val="600"/>
              </a:spcBef>
              <a:buFont typeface="Georgia"/>
              <a:buNone/>
            </a:pPr>
            <a:r>
              <a:rPr lang="en-US" sz="160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980728"/>
            <a:ext cx="8229600" cy="701824"/>
          </a:xfrm>
        </p:spPr>
        <p:txBody>
          <a:bodyPr>
            <a:normAutofit/>
          </a:bodyPr>
          <a:lstStyle/>
          <a:p>
            <a:pPr algn="ctr"/>
            <a:r>
              <a:rPr lang="en-US" b="1" cap="all" dirty="0" smtClean="0"/>
              <a:t>September 11 attacks</a:t>
            </a:r>
            <a:endParaRPr lang="el-GR" dirty="0"/>
          </a:p>
        </p:txBody>
      </p:sp>
      <p:pic>
        <p:nvPicPr>
          <p:cNvPr id="61442" name="Picture 2" descr="C:\Users\forol-192\Desktop\αρχείο λήψης.jpg"/>
          <p:cNvPicPr>
            <a:picLocks noGrp="1" noChangeAspect="1" noChangeArrowheads="1"/>
          </p:cNvPicPr>
          <p:nvPr>
            <p:ph sz="half" idx="1"/>
          </p:nvPr>
        </p:nvPicPr>
        <p:blipFill>
          <a:blip r:embed="rId2" cstate="print"/>
          <a:srcRect/>
          <a:stretch>
            <a:fillRect/>
          </a:stretch>
        </p:blipFill>
        <p:spPr bwMode="auto">
          <a:xfrm>
            <a:off x="251520" y="2132856"/>
            <a:ext cx="4248472" cy="4320480"/>
          </a:xfrm>
          <a:prstGeom prst="rect">
            <a:avLst/>
          </a:prstGeom>
          <a:noFill/>
        </p:spPr>
      </p:pic>
      <p:pic>
        <p:nvPicPr>
          <p:cNvPr id="61443" name="Picture 3" descr="C:\Users\forol-192\Desktop\The-Attack-on-the-Pentagon-September-11-2001.png"/>
          <p:cNvPicPr>
            <a:picLocks noGrp="1" noChangeAspect="1" noChangeArrowheads="1"/>
          </p:cNvPicPr>
          <p:nvPr>
            <p:ph sz="half" idx="2"/>
          </p:nvPr>
        </p:nvPicPr>
        <p:blipFill>
          <a:blip r:embed="rId3" cstate="print"/>
          <a:srcRect/>
          <a:stretch>
            <a:fillRect/>
          </a:stretch>
        </p:blipFill>
        <p:spPr bwMode="auto">
          <a:xfrm>
            <a:off x="4648200" y="2420888"/>
            <a:ext cx="4038600" cy="36724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864096"/>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ΣΤ</a:t>
            </a:r>
            <a:r>
              <a:rPr lang="en-US" spc="300" dirty="0" smtClean="0">
                <a:solidFill>
                  <a:schemeClr val="bg1">
                    <a:lumMod val="50000"/>
                  </a:schemeClr>
                </a:solidFill>
                <a:latin typeface="Algerian" pitchFamily="82" charset="0"/>
                <a:cs typeface="Aharoni" pitchFamily="2" charset="-79"/>
              </a:rPr>
              <a:t>. </a:t>
            </a:r>
            <a:r>
              <a:rPr lang="el-GR" spc="300" dirty="0" smtClean="0">
                <a:solidFill>
                  <a:schemeClr val="bg1">
                    <a:lumMod val="50000"/>
                  </a:schemeClr>
                </a:solidFill>
                <a:latin typeface="Algerian" pitchFamily="82" charset="0"/>
                <a:cs typeface="Aharoni" pitchFamily="2" charset="-79"/>
              </a:rPr>
              <a:t>ΟΡΓΑΝΩΤΙΚΑ ΘΕΜΑΤΑ</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86095" y="1340768"/>
            <a:ext cx="8964488" cy="5517232"/>
          </a:xfrm>
        </p:spPr>
        <p:txBody>
          <a:bodyPr>
            <a:normAutofit fontScale="25000" lnSpcReduction="20000"/>
          </a:bodyPr>
          <a:lstStyle/>
          <a:p>
            <a:pPr marL="109728" indent="0" algn="just">
              <a:lnSpc>
                <a:spcPct val="170000"/>
              </a:lnSpc>
              <a:spcBef>
                <a:spcPts val="600"/>
              </a:spcBef>
              <a:buNone/>
            </a:pPr>
            <a:r>
              <a:rPr lang="el-GR" sz="17600" dirty="0"/>
              <a:t>δ</a:t>
            </a:r>
            <a:r>
              <a:rPr lang="en-US" sz="17600" dirty="0" smtClean="0"/>
              <a:t>) </a:t>
            </a:r>
            <a:r>
              <a:rPr lang="el-GR" sz="17600" dirty="0" smtClean="0"/>
              <a:t>Ο ΜΑΧΝΤΙ</a:t>
            </a:r>
            <a:endParaRPr lang="en-US" sz="17600" dirty="0" smtClean="0"/>
          </a:p>
          <a:p>
            <a:pPr marL="109728" indent="0" algn="just">
              <a:lnSpc>
                <a:spcPct val="170000"/>
              </a:lnSpc>
              <a:spcBef>
                <a:spcPts val="600"/>
              </a:spcBef>
              <a:buNone/>
            </a:pPr>
            <a:r>
              <a:rPr lang="el-GR" sz="17600" dirty="0"/>
              <a:t>ε</a:t>
            </a:r>
            <a:r>
              <a:rPr lang="en-US" sz="17600" dirty="0" smtClean="0"/>
              <a:t>) </a:t>
            </a:r>
            <a:r>
              <a:rPr lang="el-GR" sz="17600" dirty="0" smtClean="0"/>
              <a:t>ΠΡΟΣΩΠΙΚΗ ΗΘΙΚΗ ΚΑΙ ΣΑΡΙΑ</a:t>
            </a:r>
            <a:endParaRPr lang="en-US" sz="17600" dirty="0" smtClean="0"/>
          </a:p>
          <a:p>
            <a:pPr marL="109728" indent="0" algn="just">
              <a:lnSpc>
                <a:spcPct val="170000"/>
              </a:lnSpc>
              <a:spcBef>
                <a:spcPts val="600"/>
              </a:spcBef>
              <a:buNone/>
            </a:pPr>
            <a:r>
              <a:rPr lang="el-GR" sz="17600" dirty="0" smtClean="0"/>
              <a:t>στ</a:t>
            </a:r>
            <a:r>
              <a:rPr lang="en-US" sz="17600" dirty="0" smtClean="0"/>
              <a:t>) BOKO HARAM</a:t>
            </a:r>
            <a:r>
              <a:rPr lang="el-GR" sz="17600" dirty="0" smtClean="0"/>
              <a:t>:</a:t>
            </a:r>
            <a:r>
              <a:rPr lang="en-US" sz="17600" dirty="0" smtClean="0"/>
              <a:t> </a:t>
            </a:r>
            <a:r>
              <a:rPr lang="el-GR" sz="17600" dirty="0" smtClean="0"/>
              <a:t>ΤΟ ΜΙΣΟΣ ΩΣ </a:t>
            </a:r>
            <a:r>
              <a:rPr lang="el-GR" sz="17600" dirty="0" smtClean="0"/>
              <a:t>ΙΔΕΟΛΟΓΙΑ</a:t>
            </a:r>
            <a:r>
              <a:rPr lang="en-US" sz="17600" dirty="0" smtClean="0"/>
              <a:t> (</a:t>
            </a:r>
            <a:r>
              <a:rPr lang="en-US" sz="17600" dirty="0" smtClean="0"/>
              <a:t>Forgotten girls)</a:t>
            </a:r>
            <a:endParaRPr lang="en-US" sz="17600" dirty="0" smtClean="0"/>
          </a:p>
          <a:p>
            <a:pPr>
              <a:buNone/>
            </a:pPr>
            <a:r>
              <a:rPr lang="en-US" sz="192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229600" cy="792088"/>
          </a:xfrm>
        </p:spPr>
        <p:txBody>
          <a:bodyPr/>
          <a:lstStyle/>
          <a:p>
            <a:pPr algn="ctr"/>
            <a:r>
              <a:rPr lang="en-GB" b="1" dirty="0" smtClean="0"/>
              <a:t>SHEKAU</a:t>
            </a:r>
            <a:endParaRPr lang="en-GB" b="1" dirty="0"/>
          </a:p>
        </p:txBody>
      </p:sp>
      <p:pic>
        <p:nvPicPr>
          <p:cNvPr id="3074" name="Picture 2" descr="C:\Users\Stavros\Desktop\ΙΜΑGES SUMMERSCHOOL 2019\SHEKAU.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28800"/>
            <a:ext cx="885698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65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36104"/>
          </a:xfrm>
        </p:spPr>
        <p:txBody>
          <a:bodyPr/>
          <a:lstStyle/>
          <a:p>
            <a:pPr algn="ctr"/>
            <a:r>
              <a:rPr lang="en-GB" dirty="0" smtClean="0"/>
              <a:t>SHEKAU</a:t>
            </a:r>
            <a:endParaRPr lang="en-GB" dirty="0"/>
          </a:p>
        </p:txBody>
      </p:sp>
      <p:sp>
        <p:nvSpPr>
          <p:cNvPr id="3" name="Content Placeholder 2"/>
          <p:cNvSpPr>
            <a:spLocks noGrp="1"/>
          </p:cNvSpPr>
          <p:nvPr>
            <p:ph idx="1"/>
          </p:nvPr>
        </p:nvSpPr>
        <p:spPr>
          <a:xfrm>
            <a:off x="395536" y="1628800"/>
            <a:ext cx="8229600" cy="4896544"/>
          </a:xfrm>
        </p:spPr>
        <p:txBody>
          <a:bodyPr>
            <a:normAutofit/>
          </a:bodyPr>
          <a:lstStyle/>
          <a:p>
            <a:pPr marL="109728" indent="0">
              <a:buNone/>
            </a:pPr>
            <a:r>
              <a:rPr lang="en-GB" sz="5000" dirty="0" smtClean="0"/>
              <a:t>Chaos </a:t>
            </a:r>
            <a:r>
              <a:rPr lang="en-GB" sz="5000" dirty="0"/>
              <a:t>is worse than killing  (</a:t>
            </a:r>
            <a:r>
              <a:rPr lang="en-GB" sz="5000" dirty="0" err="1"/>
              <a:t>Qu‘ran</a:t>
            </a:r>
            <a:r>
              <a:rPr lang="en-GB" sz="5000" dirty="0"/>
              <a:t> 2:191</a:t>
            </a:r>
            <a:r>
              <a:rPr lang="en-GB" sz="5000" dirty="0" smtClean="0"/>
              <a:t>)</a:t>
            </a:r>
            <a:r>
              <a:rPr lang="el-GR" sz="5000" dirty="0" smtClean="0"/>
              <a:t>.</a:t>
            </a:r>
            <a:r>
              <a:rPr lang="en-GB" sz="5000" dirty="0" smtClean="0"/>
              <a:t> </a:t>
            </a:r>
            <a:endParaRPr lang="el-GR" sz="5000" dirty="0" smtClean="0"/>
          </a:p>
          <a:p>
            <a:pPr marL="109728" indent="0" algn="just">
              <a:buNone/>
            </a:pPr>
            <a:r>
              <a:rPr lang="en-GB" sz="5000" dirty="0" smtClean="0"/>
              <a:t>Everyone </a:t>
            </a:r>
            <a:r>
              <a:rPr lang="en-GB" sz="5000" dirty="0"/>
              <a:t>knows democracy is unbelief, and everyone knows the constitution is </a:t>
            </a:r>
            <a:r>
              <a:rPr lang="en-GB" sz="5000" dirty="0" smtClean="0"/>
              <a:t>unbelief</a:t>
            </a:r>
            <a:endParaRPr lang="en-GB" sz="5000" dirty="0"/>
          </a:p>
        </p:txBody>
      </p:sp>
    </p:spTree>
    <p:extLst>
      <p:ext uri="{BB962C8B-B14F-4D97-AF65-F5344CB8AC3E}">
        <p14:creationId xmlns:p14="http://schemas.microsoft.com/office/powerpoint/2010/main" val="2110106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229600" cy="1224136"/>
          </a:xfrm>
        </p:spPr>
        <p:txBody>
          <a:bodyPr>
            <a:normAutofit fontScale="90000"/>
          </a:bodyPr>
          <a:lstStyle/>
          <a:p>
            <a:r>
              <a:rPr lang="en-US" spc="300" dirty="0">
                <a:solidFill>
                  <a:schemeClr val="bg1">
                    <a:lumMod val="50000"/>
                  </a:schemeClr>
                </a:solidFill>
                <a:latin typeface="Algerian" pitchFamily="82" charset="0"/>
                <a:cs typeface="Aharoni" pitchFamily="2" charset="-79"/>
              </a:rPr>
              <a:t>B. </a:t>
            </a:r>
            <a:r>
              <a:rPr lang="el-GR" spc="300" dirty="0">
                <a:solidFill>
                  <a:schemeClr val="bg1">
                    <a:lumMod val="50000"/>
                  </a:schemeClr>
                </a:solidFill>
                <a:latin typeface="Algerian" pitchFamily="82" charset="0"/>
                <a:cs typeface="Aharoni" pitchFamily="2" charset="-79"/>
              </a:rPr>
              <a:t>ΚΥΡΙΑ ΚΟΙΝΑ ΣΤΟΙΧΕΙΑ – ΤΑ ΚΥΡΙΑ ΔΙΑΚΥΒΕΥΜΑΤΑ</a:t>
            </a:r>
            <a:endParaRPr lang="en-GB" dirty="0"/>
          </a:p>
        </p:txBody>
      </p:sp>
      <p:sp>
        <p:nvSpPr>
          <p:cNvPr id="3" name="Content Placeholder 2"/>
          <p:cNvSpPr>
            <a:spLocks noGrp="1"/>
          </p:cNvSpPr>
          <p:nvPr>
            <p:ph idx="1"/>
          </p:nvPr>
        </p:nvSpPr>
        <p:spPr>
          <a:xfrm>
            <a:off x="457200" y="1844824"/>
            <a:ext cx="8229600" cy="4896544"/>
          </a:xfrm>
        </p:spPr>
        <p:txBody>
          <a:bodyPr>
            <a:noAutofit/>
          </a:bodyPr>
          <a:lstStyle/>
          <a:p>
            <a:pPr>
              <a:lnSpc>
                <a:spcPct val="140000"/>
              </a:lnSpc>
            </a:pPr>
            <a:r>
              <a:rPr lang="el-GR" sz="3700" dirty="0"/>
              <a:t>ΜΠΑΚΙΓΙΑ</a:t>
            </a:r>
          </a:p>
          <a:p>
            <a:pPr>
              <a:lnSpc>
                <a:spcPct val="140000"/>
              </a:lnSpc>
            </a:pPr>
            <a:r>
              <a:rPr lang="el-GR" sz="3700" dirty="0"/>
              <a:t>ΡΙΝΤΑ – ΤΑΚΦΙΡ</a:t>
            </a:r>
          </a:p>
          <a:p>
            <a:pPr>
              <a:lnSpc>
                <a:spcPct val="140000"/>
              </a:lnSpc>
            </a:pPr>
            <a:r>
              <a:rPr lang="el-GR" sz="3700" dirty="0"/>
              <a:t>ΤΟ ΕΣΩΤΕΡΙΚΟ ΜΕΤΩΠΟ: Η ΘΕΣΗ ΑΠΕΝΑΝΤΙ ΣΤΗ ΓΥΝΑΙΚΑ</a:t>
            </a:r>
          </a:p>
          <a:p>
            <a:pPr>
              <a:lnSpc>
                <a:spcPct val="140000"/>
              </a:lnSpc>
            </a:pPr>
            <a:r>
              <a:rPr lang="el-GR" sz="3700" dirty="0"/>
              <a:t>ΣΟΥΦΙΚΟΣ ΜΥΣΤΙΚΙΣΜΟΣ ΚΑΙ ΙΣΛΑΜΙΣΜΟΣ</a:t>
            </a:r>
          </a:p>
        </p:txBody>
      </p:sp>
    </p:spTree>
    <p:extLst>
      <p:ext uri="{BB962C8B-B14F-4D97-AF65-F5344CB8AC3E}">
        <p14:creationId xmlns:p14="http://schemas.microsoft.com/office/powerpoint/2010/main" val="2071994017"/>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936104"/>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ΣΤ</a:t>
            </a:r>
            <a:r>
              <a:rPr lang="en-US" spc="300" dirty="0" smtClean="0">
                <a:solidFill>
                  <a:schemeClr val="bg1">
                    <a:lumMod val="50000"/>
                  </a:schemeClr>
                </a:solidFill>
                <a:latin typeface="Algerian" pitchFamily="82" charset="0"/>
                <a:cs typeface="Aharoni" pitchFamily="2" charset="-79"/>
              </a:rPr>
              <a:t>. </a:t>
            </a:r>
            <a:r>
              <a:rPr lang="el-GR" spc="300" dirty="0" smtClean="0">
                <a:solidFill>
                  <a:schemeClr val="bg1">
                    <a:lumMod val="50000"/>
                  </a:schemeClr>
                </a:solidFill>
                <a:latin typeface="Algerian" pitchFamily="82" charset="0"/>
                <a:cs typeface="Aharoni" pitchFamily="2" charset="-79"/>
              </a:rPr>
              <a:t>ΟΡΓΑΝΩΤΙΚΑ ΘΕΜΑΤΑ</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0" y="1628800"/>
            <a:ext cx="9036496" cy="5112568"/>
          </a:xfrm>
        </p:spPr>
        <p:txBody>
          <a:bodyPr>
            <a:normAutofit fontScale="25000" lnSpcReduction="20000"/>
          </a:bodyPr>
          <a:lstStyle/>
          <a:p>
            <a:pPr marL="109728" indent="0" algn="just">
              <a:lnSpc>
                <a:spcPct val="170000"/>
              </a:lnSpc>
              <a:spcBef>
                <a:spcPts val="0"/>
              </a:spcBef>
              <a:buNone/>
            </a:pPr>
            <a:r>
              <a:rPr lang="el-GR" sz="15200" dirty="0"/>
              <a:t>ζ</a:t>
            </a:r>
            <a:r>
              <a:rPr lang="en-US" sz="15200" dirty="0" smtClean="0"/>
              <a:t>) </a:t>
            </a:r>
            <a:r>
              <a:rPr lang="el-GR" sz="15200" dirty="0" smtClean="0"/>
              <a:t>ΤΑΛΙΜΠΑΝ</a:t>
            </a:r>
            <a:r>
              <a:rPr lang="en-US" sz="15200" dirty="0" smtClean="0"/>
              <a:t>, </a:t>
            </a:r>
            <a:r>
              <a:rPr lang="el-GR" sz="15200" dirty="0" smtClean="0"/>
              <a:t>Ι</a:t>
            </a:r>
            <a:r>
              <a:rPr lang="en-US" sz="15200" dirty="0" smtClean="0"/>
              <a:t>SIS</a:t>
            </a:r>
            <a:r>
              <a:rPr lang="el-GR" sz="15200" dirty="0" smtClean="0"/>
              <a:t> </a:t>
            </a:r>
            <a:r>
              <a:rPr lang="el-GR" sz="15200" dirty="0" smtClean="0"/>
              <a:t>ΚΑΙ ΝΑΡΚΩΤΙΚΑ</a:t>
            </a:r>
            <a:r>
              <a:rPr lang="en-US" sz="15200" dirty="0" smtClean="0"/>
              <a:t> (</a:t>
            </a:r>
            <a:r>
              <a:rPr lang="el-GR" sz="15200" dirty="0" smtClean="0"/>
              <a:t>Ηρωίνη, </a:t>
            </a:r>
            <a:r>
              <a:rPr lang="en-US" sz="15200" dirty="0" err="1" smtClean="0"/>
              <a:t>Captagon</a:t>
            </a:r>
            <a:r>
              <a:rPr lang="en-US" sz="15200" dirty="0" smtClean="0"/>
              <a:t>)</a:t>
            </a:r>
            <a:endParaRPr lang="el-GR" sz="15200" dirty="0" smtClean="0"/>
          </a:p>
          <a:p>
            <a:pPr marL="109728" indent="0" algn="just">
              <a:lnSpc>
                <a:spcPct val="170000"/>
              </a:lnSpc>
              <a:spcBef>
                <a:spcPts val="0"/>
              </a:spcBef>
              <a:buNone/>
            </a:pPr>
            <a:r>
              <a:rPr lang="el-GR" sz="15200" dirty="0" smtClean="0"/>
              <a:t>η) ΟΙΚΟΝΟΜΙΚΕΣ </a:t>
            </a:r>
            <a:r>
              <a:rPr lang="en-GB" sz="15200" dirty="0" smtClean="0"/>
              <a:t>&amp;</a:t>
            </a:r>
            <a:r>
              <a:rPr lang="el-GR" sz="15200" dirty="0" smtClean="0"/>
              <a:t> ΟΡΓΑΝΩΤΙΚΕΣ ΠΛΕΥΡΕΣ ΚΡΑΤΙΚΗΣ ΛΕΙΤΟΥΡΓΙΑΣ ΤΟΥ </a:t>
            </a:r>
            <a:r>
              <a:rPr lang="en-GB" sz="15200" dirty="0" smtClean="0"/>
              <a:t>ISIS </a:t>
            </a:r>
            <a:r>
              <a:rPr lang="el-GR" sz="15200" dirty="0" smtClean="0"/>
              <a:t> </a:t>
            </a:r>
            <a:r>
              <a:rPr lang="en-GB" sz="15200" dirty="0" smtClean="0"/>
              <a:t>(</a:t>
            </a:r>
            <a:r>
              <a:rPr lang="el-GR" sz="15200" dirty="0" smtClean="0"/>
              <a:t>έσοδα, φόροι, διατάγματα, νόμισμα</a:t>
            </a:r>
            <a:r>
              <a:rPr lang="en-GB" sz="15200" dirty="0" smtClean="0"/>
              <a:t>, </a:t>
            </a:r>
            <a:r>
              <a:rPr lang="el-GR" sz="15200" dirty="0" smtClean="0"/>
              <a:t>το Χαλιφάτο, </a:t>
            </a:r>
            <a:r>
              <a:rPr lang="en-GB" sz="15200" dirty="0" smtClean="0"/>
              <a:t>DAESH</a:t>
            </a:r>
            <a:r>
              <a:rPr lang="el-GR" sz="15200" dirty="0" smtClean="0"/>
              <a:t>)</a:t>
            </a:r>
            <a:endParaRPr lang="en-US" sz="15200" dirty="0" smtClean="0"/>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p:transition spd="slow">
    <p:wheel spokes="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720080"/>
          </a:xfrm>
        </p:spPr>
        <p:txBody>
          <a:bodyPr>
            <a:noAutofit/>
          </a:bodyPr>
          <a:lstStyle/>
          <a:p>
            <a:pPr algn="ctr"/>
            <a:r>
              <a:rPr lang="el-GR" sz="4800" dirty="0" smtClean="0"/>
              <a:t>ΠΟΛΙΤΙΣΜΟΣ</a:t>
            </a:r>
            <a:endParaRPr lang="en-GB" sz="4800" dirty="0"/>
          </a:p>
        </p:txBody>
      </p:sp>
      <p:pic>
        <p:nvPicPr>
          <p:cNvPr id="3074" name="Picture 2" descr="C:\Users\Stavros\Desktop\ΙΜΑGES SUMMERSCHOOL 2019\_81577467_buddhas_pair.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4244280"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tavros\Desktop\ΙΜΑGES SUMMERSCHOOL 2019\isis-historic-sites-control-1435711528382-videoLarge-v4.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2856"/>
            <a:ext cx="4038600"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634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08112"/>
          </a:xfrm>
        </p:spPr>
        <p:txBody>
          <a:bodyPr/>
          <a:lstStyle/>
          <a:p>
            <a:pPr algn="ctr"/>
            <a:r>
              <a:rPr lang="el-GR" dirty="0" smtClean="0"/>
              <a:t>ΠΟΛΙΤΙΣΜΟΣ</a:t>
            </a:r>
            <a:endParaRPr lang="en-GB" dirty="0"/>
          </a:p>
        </p:txBody>
      </p:sp>
      <p:pic>
        <p:nvPicPr>
          <p:cNvPr id="4098" name="Picture 2" descr="C:\Users\Stavros\Desktop\ΙΜΑGES SUMMERSCHOOL 2019\2015%2F03%2F05%2Ff9%2Fmosul.6d19f.jpg%2F950x534__filters%3Aquality%2880%2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060848"/>
            <a:ext cx="424428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tavros\Desktop\ΙΜΑGES SUMMERSCHOOL 2019\isis_mosul.0.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60848"/>
            <a:ext cx="403860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156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80120"/>
          </a:xfrm>
        </p:spPr>
        <p:txBody>
          <a:bodyPr/>
          <a:lstStyle/>
          <a:p>
            <a:pPr algn="ctr"/>
            <a:r>
              <a:rPr lang="el-GR" dirty="0" smtClean="0"/>
              <a:t>ΠΟΛΙΤΙΣΜΟΣ</a:t>
            </a:r>
            <a:endParaRPr lang="en-GB" dirty="0"/>
          </a:p>
        </p:txBody>
      </p:sp>
      <p:pic>
        <p:nvPicPr>
          <p:cNvPr id="5122" name="Picture 2" descr="C:\Users\Stavros\Desktop\ΙΜΑGES SUMMERSCHOOL 2019\ISIS_Destroys_Museum5.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424428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avros\Desktop\ΙΜΑGES SUMMERSCHOOL 2019\isis-destroying-ancient-monument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132856"/>
            <a:ext cx="424428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146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936104"/>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ΣΤ. ΟΡΓΑΝΩΤΙΚΑ ΘΕΜΑΤΑ</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1772816"/>
            <a:ext cx="8784976" cy="4392488"/>
          </a:xfrm>
        </p:spPr>
        <p:txBody>
          <a:bodyPr>
            <a:normAutofit fontScale="25000" lnSpcReduction="20000"/>
          </a:bodyPr>
          <a:lstStyle/>
          <a:p>
            <a:pPr marL="109728" indent="0" algn="just">
              <a:lnSpc>
                <a:spcPct val="170000"/>
              </a:lnSpc>
              <a:spcBef>
                <a:spcPts val="0"/>
              </a:spcBef>
              <a:buNone/>
            </a:pPr>
            <a:r>
              <a:rPr lang="el-GR" sz="16000" dirty="0"/>
              <a:t>θ</a:t>
            </a:r>
            <a:r>
              <a:rPr lang="en-US" sz="16000" dirty="0" smtClean="0"/>
              <a:t>) </a:t>
            </a:r>
            <a:r>
              <a:rPr lang="el-GR" sz="16000" dirty="0" smtClean="0"/>
              <a:t>ΕΚΜΕΤΑΛΛΕΥΟΜΕΝΟΙ ΤΑ ΚΕΝΑ ΣΤΗΝ ΚΡΑΤΙΚΗ ΔΟΜΗΣΗ</a:t>
            </a:r>
            <a:r>
              <a:rPr lang="el-GR" sz="16000" dirty="0"/>
              <a:t> </a:t>
            </a:r>
            <a:r>
              <a:rPr lang="en-US" sz="16000" dirty="0" smtClean="0"/>
              <a:t>(</a:t>
            </a:r>
            <a:r>
              <a:rPr lang="el-GR" sz="16000" dirty="0" smtClean="0"/>
              <a:t>ΛΙΒΥΗ, ΜΑΛΙ, ΜΑΥΡΙΤΑΝΙΑ, ΣΟΜΑΛΙΑ</a:t>
            </a:r>
            <a:r>
              <a:rPr lang="en-US" sz="16000" dirty="0" smtClean="0"/>
              <a:t>: </a:t>
            </a:r>
            <a:r>
              <a:rPr lang="en-US" sz="16000" i="1" dirty="0" smtClean="0"/>
              <a:t>Al </a:t>
            </a:r>
            <a:r>
              <a:rPr lang="en-US" sz="16000" i="1" dirty="0" err="1" smtClean="0"/>
              <a:t>Shabab</a:t>
            </a:r>
            <a:r>
              <a:rPr lang="en-US" sz="16000" i="1" dirty="0" smtClean="0"/>
              <a:t>)</a:t>
            </a:r>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936104"/>
          </a:xfrm>
        </p:spPr>
        <p:txBody>
          <a:bodyPr>
            <a:normAutofit/>
          </a:bodyPr>
          <a:lstStyle/>
          <a:p>
            <a:pPr algn="ctr"/>
            <a:r>
              <a:rPr lang="el-GR" spc="300" dirty="0" smtClean="0">
                <a:solidFill>
                  <a:schemeClr val="bg1">
                    <a:lumMod val="50000"/>
                  </a:schemeClr>
                </a:solidFill>
                <a:latin typeface="Algerian" pitchFamily="82" charset="0"/>
                <a:cs typeface="Aharoni" pitchFamily="2" charset="-79"/>
              </a:rPr>
              <a:t>ΣΤ. ΟΡΓΑΝΩΤΙΚΑ ΘΕΜΑΤΑ</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395536" y="1700808"/>
            <a:ext cx="8568952" cy="4752528"/>
          </a:xfrm>
        </p:spPr>
        <p:txBody>
          <a:bodyPr>
            <a:normAutofit fontScale="25000" lnSpcReduction="20000"/>
          </a:bodyPr>
          <a:lstStyle/>
          <a:p>
            <a:pPr marL="109728" indent="0" algn="just">
              <a:lnSpc>
                <a:spcPct val="170000"/>
              </a:lnSpc>
              <a:spcBef>
                <a:spcPts val="0"/>
              </a:spcBef>
              <a:buNone/>
            </a:pPr>
            <a:r>
              <a:rPr lang="el-GR" sz="16000" dirty="0" smtClean="0"/>
              <a:t>ι</a:t>
            </a:r>
            <a:r>
              <a:rPr lang="en-US" sz="16000" dirty="0" smtClean="0"/>
              <a:t>) </a:t>
            </a:r>
            <a:r>
              <a:rPr lang="el-GR" sz="16000" dirty="0" smtClean="0"/>
              <a:t>ΤΑ ΕΞΩΤΕΡΙΚΑ ΣΗΜΑΔΙΑ ΑΝΑΓΝΩΡΙΣΗΣ</a:t>
            </a:r>
            <a:r>
              <a:rPr lang="en-US" sz="16000" dirty="0"/>
              <a:t> </a:t>
            </a:r>
            <a:r>
              <a:rPr lang="en-US" sz="16000" dirty="0" smtClean="0"/>
              <a:t>(</a:t>
            </a:r>
            <a:r>
              <a:rPr lang="en-US" sz="16000" dirty="0" err="1" smtClean="0"/>
              <a:t>Zambiba</a:t>
            </a:r>
            <a:r>
              <a:rPr lang="en-US" sz="16000" dirty="0" smtClean="0"/>
              <a:t>) – </a:t>
            </a:r>
            <a:r>
              <a:rPr lang="el-GR" sz="16000" dirty="0" smtClean="0"/>
              <a:t>ΑΝΑΓΝΩΡΙΖΟΝΤΑΣ ΤΟΥΣ ΤΡΟΜΟΚΡΑΤΕΣ</a:t>
            </a:r>
            <a:r>
              <a:rPr lang="en-US" sz="16000" dirty="0" smtClean="0"/>
              <a:t> (VERA)</a:t>
            </a:r>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extLst>
      <p:ext uri="{BB962C8B-B14F-4D97-AF65-F5344CB8AC3E}">
        <p14:creationId xmlns:p14="http://schemas.microsoft.com/office/powerpoint/2010/main" val="2626087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1066800"/>
          </a:xfrm>
        </p:spPr>
        <p:txBody>
          <a:bodyPr>
            <a:normAutofit fontScale="90000"/>
          </a:bodyPr>
          <a:lstStyle/>
          <a:p>
            <a:pPr algn="ctr"/>
            <a:r>
              <a:rPr lang="en-US" b="1" dirty="0" smtClean="0"/>
              <a:t>Violent Extremist Risk Assessment (VERA)</a:t>
            </a:r>
            <a:endParaRPr lang="el-GR" b="1" dirty="0"/>
          </a:p>
        </p:txBody>
      </p:sp>
      <p:pic>
        <p:nvPicPr>
          <p:cNvPr id="64514" name="Picture 2" descr="C:\Users\forol-192\Desktop\slider-training_tcm113-288641_WebsiteFullImagex-1.jpg"/>
          <p:cNvPicPr>
            <a:picLocks noGrp="1" noChangeAspect="1" noChangeArrowheads="1"/>
          </p:cNvPicPr>
          <p:nvPr>
            <p:ph sz="half" idx="1"/>
          </p:nvPr>
        </p:nvPicPr>
        <p:blipFill>
          <a:blip r:embed="rId2" cstate="print"/>
          <a:srcRect/>
          <a:stretch>
            <a:fillRect/>
          </a:stretch>
        </p:blipFill>
        <p:spPr bwMode="auto">
          <a:xfrm>
            <a:off x="251520" y="2636912"/>
            <a:ext cx="4244280" cy="3168352"/>
          </a:xfrm>
          <a:prstGeom prst="rect">
            <a:avLst/>
          </a:prstGeom>
          <a:noFill/>
        </p:spPr>
      </p:pic>
      <p:pic>
        <p:nvPicPr>
          <p:cNvPr id="64515" name="Picture 3" descr="C:\Users\forol-192\Desktop\slider-definitions_tcm113-288635_WebsiteFullImagex-1.jpg"/>
          <p:cNvPicPr>
            <a:picLocks noGrp="1" noChangeAspect="1" noChangeArrowheads="1"/>
          </p:cNvPicPr>
          <p:nvPr>
            <p:ph sz="half" idx="2"/>
          </p:nvPr>
        </p:nvPicPr>
        <p:blipFill>
          <a:blip r:embed="rId3" cstate="print"/>
          <a:srcRect/>
          <a:stretch>
            <a:fillRect/>
          </a:stretch>
        </p:blipFill>
        <p:spPr bwMode="auto">
          <a:xfrm>
            <a:off x="4648200" y="2924944"/>
            <a:ext cx="4038600" cy="252027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29600" cy="720080"/>
          </a:xfrm>
        </p:spPr>
        <p:txBody>
          <a:bodyPr>
            <a:normAutofit/>
          </a:bodyPr>
          <a:lstStyle/>
          <a:p>
            <a:pPr algn="ctr"/>
            <a:r>
              <a:rPr lang="el-GR" cap="all" dirty="0" smtClean="0"/>
              <a:t>ΣΟΜΑΛΙΑ</a:t>
            </a:r>
            <a:r>
              <a:rPr lang="en-US" cap="all" dirty="0" smtClean="0"/>
              <a:t>: </a:t>
            </a:r>
            <a:r>
              <a:rPr lang="en-US" cap="all" dirty="0"/>
              <a:t>Al </a:t>
            </a:r>
            <a:r>
              <a:rPr lang="en-US" cap="all" dirty="0" err="1"/>
              <a:t>Shabab</a:t>
            </a:r>
            <a:r>
              <a:rPr lang="el-GR" cap="all" dirty="0"/>
              <a:t> &amp; </a:t>
            </a:r>
            <a:r>
              <a:rPr lang="el-GR" cap="all" dirty="0" smtClean="0"/>
              <a:t>ΛΙΒΥΗ</a:t>
            </a:r>
            <a:endParaRPr lang="el-GR" cap="all" dirty="0"/>
          </a:p>
        </p:txBody>
      </p:sp>
      <p:pic>
        <p:nvPicPr>
          <p:cNvPr id="62466" name="Picture 2" descr="C:\Users\forol-192\Desktop\_100319023_somalia_control_640_v5-nc.png"/>
          <p:cNvPicPr>
            <a:picLocks noGrp="1" noChangeAspect="1" noChangeArrowheads="1"/>
          </p:cNvPicPr>
          <p:nvPr>
            <p:ph sz="half" idx="1"/>
          </p:nvPr>
        </p:nvPicPr>
        <p:blipFill>
          <a:blip r:embed="rId2" cstate="print"/>
          <a:srcRect/>
          <a:stretch>
            <a:fillRect/>
          </a:stretch>
        </p:blipFill>
        <p:spPr bwMode="auto">
          <a:xfrm>
            <a:off x="395536" y="2204864"/>
            <a:ext cx="4244280" cy="4181768"/>
          </a:xfrm>
          <a:prstGeom prst="rect">
            <a:avLst/>
          </a:prstGeom>
          <a:noFill/>
        </p:spPr>
      </p:pic>
      <p:pic>
        <p:nvPicPr>
          <p:cNvPr id="62467" name="Picture 3" descr="C:\Users\forol-192\Desktop\αρχείο λήψης.jpg"/>
          <p:cNvPicPr>
            <a:picLocks noGrp="1" noChangeAspect="1" noChangeArrowheads="1"/>
          </p:cNvPicPr>
          <p:nvPr>
            <p:ph sz="half" idx="2"/>
          </p:nvPr>
        </p:nvPicPr>
        <p:blipFill>
          <a:blip r:embed="rId3" cstate="print"/>
          <a:srcRect/>
          <a:stretch>
            <a:fillRect/>
          </a:stretch>
        </p:blipFill>
        <p:spPr bwMode="auto">
          <a:xfrm>
            <a:off x="4932040" y="2348880"/>
            <a:ext cx="3888432" cy="367240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908720"/>
            <a:ext cx="8229600" cy="1008112"/>
          </a:xfrm>
        </p:spPr>
        <p:txBody>
          <a:bodyPr>
            <a:normAutofit fontScale="90000"/>
          </a:bodyPr>
          <a:lstStyle/>
          <a:p>
            <a:pPr algn="ctr"/>
            <a:r>
              <a:rPr lang="el-GR" spc="300" dirty="0" smtClean="0">
                <a:solidFill>
                  <a:schemeClr val="bg1">
                    <a:lumMod val="50000"/>
                  </a:schemeClr>
                </a:solidFill>
                <a:latin typeface="Algerian" pitchFamily="82" charset="0"/>
                <a:cs typeface="Aharoni" pitchFamily="2" charset="-79"/>
              </a:rPr>
              <a:t>Ζ</a:t>
            </a:r>
            <a:r>
              <a:rPr lang="en-US" spc="300" dirty="0" smtClean="0">
                <a:solidFill>
                  <a:schemeClr val="bg1">
                    <a:lumMod val="50000"/>
                  </a:schemeClr>
                </a:solidFill>
                <a:latin typeface="Algerian" pitchFamily="82" charset="0"/>
                <a:cs typeface="Aharoni" pitchFamily="2" charset="-79"/>
              </a:rPr>
              <a:t>. “JIHADESE”</a:t>
            </a:r>
            <a:r>
              <a:rPr lang="el-GR" spc="300" dirty="0" smtClean="0">
                <a:solidFill>
                  <a:schemeClr val="bg1">
                    <a:lumMod val="50000"/>
                  </a:schemeClr>
                </a:solidFill>
                <a:latin typeface="Algerian" pitchFamily="82" charset="0"/>
                <a:cs typeface="Aharoni" pitchFamily="2" charset="-79"/>
              </a:rPr>
              <a:t>: ΟΜΙΛΩΝΤΑΣ ΤΗΝ ΤΖΙΧΑΝΤΙΣΤΙΚΗ</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0" y="1844824"/>
            <a:ext cx="8964488" cy="4752528"/>
          </a:xfrm>
        </p:spPr>
        <p:txBody>
          <a:bodyPr>
            <a:normAutofit fontScale="25000" lnSpcReduction="20000"/>
          </a:bodyPr>
          <a:lstStyle/>
          <a:p>
            <a:pPr algn="just">
              <a:lnSpc>
                <a:spcPct val="170000"/>
              </a:lnSpc>
              <a:spcBef>
                <a:spcPts val="0"/>
              </a:spcBef>
            </a:pPr>
            <a:r>
              <a:rPr lang="el-GR" sz="16000" dirty="0" smtClean="0"/>
              <a:t>ΤΡΑΓΟΥΔΙΑ</a:t>
            </a:r>
            <a:r>
              <a:rPr lang="en-US" sz="16000" dirty="0" smtClean="0"/>
              <a:t> (I’m </a:t>
            </a:r>
            <a:r>
              <a:rPr lang="en-US" sz="16000" dirty="0" err="1" smtClean="0"/>
              <a:t>gonna</a:t>
            </a:r>
            <a:r>
              <a:rPr lang="en-US" sz="16000" dirty="0" smtClean="0"/>
              <a:t> 79)</a:t>
            </a:r>
          </a:p>
          <a:p>
            <a:pPr algn="just">
              <a:lnSpc>
                <a:spcPct val="170000"/>
              </a:lnSpc>
              <a:spcBef>
                <a:spcPts val="0"/>
              </a:spcBef>
            </a:pPr>
            <a:r>
              <a:rPr lang="el-GR" sz="16000" dirty="0" smtClean="0"/>
              <a:t>ΠΟΙΗΣΗ</a:t>
            </a:r>
            <a:endParaRPr lang="en-US" sz="16000" dirty="0" smtClean="0"/>
          </a:p>
          <a:p>
            <a:pPr algn="just">
              <a:lnSpc>
                <a:spcPct val="170000"/>
              </a:lnSpc>
              <a:spcBef>
                <a:spcPts val="0"/>
              </a:spcBef>
            </a:pPr>
            <a:r>
              <a:rPr lang="el-GR" sz="16000" dirty="0" smtClean="0"/>
              <a:t>ΜΟΥΣΙΚΗ</a:t>
            </a:r>
          </a:p>
          <a:p>
            <a:pPr algn="just">
              <a:lnSpc>
                <a:spcPct val="170000"/>
              </a:lnSpc>
              <a:spcBef>
                <a:spcPts val="0"/>
              </a:spcBef>
            </a:pPr>
            <a:r>
              <a:rPr lang="en-GB" sz="16000" dirty="0" smtClean="0"/>
              <a:t>DIGIHAD (Digital Jihad)</a:t>
            </a:r>
            <a:endParaRPr lang="en-US" sz="16000" dirty="0" smtClean="0"/>
          </a:p>
          <a:p>
            <a:pPr algn="just">
              <a:lnSpc>
                <a:spcPct val="170000"/>
              </a:lnSpc>
              <a:spcBef>
                <a:spcPts val="0"/>
              </a:spcBef>
            </a:pPr>
            <a:r>
              <a:rPr lang="el-GR" sz="16000" dirty="0" smtClean="0"/>
              <a:t>ΙΣΛΑΜΙΣΤΙΚΟΣ ΛΟΓΟΣ</a:t>
            </a:r>
            <a:endParaRPr lang="en-US" sz="16000" dirty="0" smtClean="0"/>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pPr algn="ctr"/>
            <a:r>
              <a:rPr lang="en-GB" b="1" dirty="0" smtClean="0"/>
              <a:t>JIHADESE</a:t>
            </a:r>
            <a:endParaRPr lang="en-GB" b="1" dirty="0"/>
          </a:p>
        </p:txBody>
      </p:sp>
      <p:pic>
        <p:nvPicPr>
          <p:cNvPr id="1026" name="Picture 2" descr="C:\Users\Stavros\Desktop\ΙΜΑGES SUMMERSCHOOL 2019\Jihades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856895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859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t>ΣΑΡΙΑ – ΤΟ ΑΠΟΛΥΤΟ ΚΑΚΟ;</a:t>
            </a:r>
            <a:endParaRPr lang="el-GR" b="1"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1"/>
            <a:ext cx="3672408" cy="427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76872"/>
            <a:ext cx="4608512" cy="427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668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lstStyle/>
          <a:p>
            <a:pPr algn="ctr"/>
            <a:r>
              <a:rPr lang="en-GB" b="1" dirty="0" smtClean="0"/>
              <a:t>ISIS DISCOURSE</a:t>
            </a:r>
            <a:endParaRPr lang="en-GB" b="1" dirty="0"/>
          </a:p>
        </p:txBody>
      </p:sp>
      <p:sp>
        <p:nvSpPr>
          <p:cNvPr id="3" name="Content Placeholder 2"/>
          <p:cNvSpPr>
            <a:spLocks noGrp="1"/>
          </p:cNvSpPr>
          <p:nvPr>
            <p:ph idx="1"/>
          </p:nvPr>
        </p:nvSpPr>
        <p:spPr>
          <a:xfrm>
            <a:off x="251520" y="1556792"/>
            <a:ext cx="8568952" cy="5017744"/>
          </a:xfrm>
        </p:spPr>
        <p:txBody>
          <a:bodyPr>
            <a:normAutofit lnSpcReduction="10000"/>
          </a:bodyPr>
          <a:lstStyle/>
          <a:p>
            <a:pPr marL="109728" indent="0" algn="just">
              <a:buNone/>
            </a:pPr>
            <a:r>
              <a:rPr lang="en-GB" sz="4800" dirty="0" smtClean="0"/>
              <a:t>If </a:t>
            </a:r>
            <a:r>
              <a:rPr lang="en-GB" sz="4800" dirty="0"/>
              <a:t>we are not violent in our jihad and if softness seizes us, that will be a major factor in the loss of the element of </a:t>
            </a:r>
            <a:r>
              <a:rPr lang="en-GB" sz="4800" dirty="0" smtClean="0"/>
              <a:t>strength </a:t>
            </a:r>
            <a:endParaRPr lang="el-GR" sz="4800" dirty="0" smtClean="0"/>
          </a:p>
          <a:p>
            <a:pPr marL="109728" indent="0" algn="just">
              <a:buNone/>
            </a:pPr>
            <a:endParaRPr lang="el-GR" sz="4800" dirty="0" smtClean="0"/>
          </a:p>
          <a:p>
            <a:pPr marL="109728" indent="0" algn="r">
              <a:buNone/>
            </a:pPr>
            <a:r>
              <a:rPr lang="en-GB" sz="4800" dirty="0" smtClean="0"/>
              <a:t>(Management of Savagery)</a:t>
            </a:r>
          </a:p>
          <a:p>
            <a:pPr marL="109728" indent="0" algn="just">
              <a:buNone/>
            </a:pPr>
            <a:endParaRPr lang="en-GB" sz="3800" dirty="0" smtClean="0"/>
          </a:p>
          <a:p>
            <a:pPr algn="just"/>
            <a:endParaRPr lang="en-GB" sz="3600" dirty="0"/>
          </a:p>
          <a:p>
            <a:pPr algn="just"/>
            <a:endParaRPr lang="en-GB" sz="3200" dirty="0" smtClean="0"/>
          </a:p>
          <a:p>
            <a:endParaRPr lang="en-GB" dirty="0"/>
          </a:p>
          <a:p>
            <a:endParaRPr lang="en-GB" dirty="0"/>
          </a:p>
        </p:txBody>
      </p:sp>
    </p:spTree>
    <p:extLst>
      <p:ext uri="{BB962C8B-B14F-4D97-AF65-F5344CB8AC3E}">
        <p14:creationId xmlns:p14="http://schemas.microsoft.com/office/powerpoint/2010/main" val="264895009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20080"/>
          </a:xfrm>
        </p:spPr>
        <p:txBody>
          <a:bodyPr/>
          <a:lstStyle/>
          <a:p>
            <a:pPr algn="ctr"/>
            <a:r>
              <a:rPr lang="en-GB" b="1" dirty="0" smtClean="0"/>
              <a:t>ISIS DISCOURSE</a:t>
            </a:r>
            <a:endParaRPr lang="en-GB" b="1" dirty="0"/>
          </a:p>
        </p:txBody>
      </p:sp>
      <p:sp>
        <p:nvSpPr>
          <p:cNvPr id="3" name="Content Placeholder 2"/>
          <p:cNvSpPr>
            <a:spLocks noGrp="1"/>
          </p:cNvSpPr>
          <p:nvPr>
            <p:ph idx="1"/>
          </p:nvPr>
        </p:nvSpPr>
        <p:spPr>
          <a:xfrm>
            <a:off x="251520" y="1412776"/>
            <a:ext cx="8568952" cy="5161760"/>
          </a:xfrm>
        </p:spPr>
        <p:txBody>
          <a:bodyPr>
            <a:normAutofit/>
          </a:bodyPr>
          <a:lstStyle/>
          <a:p>
            <a:pPr marL="109728" indent="0" algn="just">
              <a:buNone/>
            </a:pPr>
            <a:r>
              <a:rPr lang="en-GB" sz="6000" dirty="0" smtClean="0"/>
              <a:t>Kill </a:t>
            </a:r>
            <a:r>
              <a:rPr lang="en-GB" sz="6000" dirty="0"/>
              <a:t>the disbeliever whether he is civilian or military, for they have the same </a:t>
            </a:r>
            <a:r>
              <a:rPr lang="en-GB" sz="6000" dirty="0" smtClean="0"/>
              <a:t>ruling</a:t>
            </a:r>
            <a:endParaRPr lang="en-GB" sz="6000" dirty="0" smtClean="0"/>
          </a:p>
          <a:p>
            <a:pPr marL="109728" indent="0" algn="just">
              <a:buNone/>
            </a:pPr>
            <a:endParaRPr lang="en-GB" sz="4000" dirty="0" smtClean="0"/>
          </a:p>
          <a:p>
            <a:pPr marL="109728" indent="0" algn="r">
              <a:buNone/>
            </a:pPr>
            <a:r>
              <a:rPr lang="en-GB" sz="4000" dirty="0" smtClean="0"/>
              <a:t>(</a:t>
            </a:r>
            <a:r>
              <a:rPr lang="en-GB" sz="4000" dirty="0"/>
              <a:t>Management of Savagery)</a:t>
            </a:r>
          </a:p>
          <a:p>
            <a:pPr marL="109728" indent="0" algn="just">
              <a:buNone/>
            </a:pPr>
            <a:endParaRPr lang="en-GB" sz="6000" dirty="0"/>
          </a:p>
          <a:p>
            <a:pPr algn="just"/>
            <a:endParaRPr lang="en-GB" sz="3600" dirty="0"/>
          </a:p>
          <a:p>
            <a:pPr algn="just"/>
            <a:endParaRPr lang="en-GB" sz="3200" dirty="0" smtClean="0"/>
          </a:p>
          <a:p>
            <a:endParaRPr lang="en-GB" dirty="0"/>
          </a:p>
          <a:p>
            <a:endParaRPr lang="en-GB" dirty="0"/>
          </a:p>
        </p:txBody>
      </p:sp>
    </p:spTree>
    <p:extLst>
      <p:ext uri="{BB962C8B-B14F-4D97-AF65-F5344CB8AC3E}">
        <p14:creationId xmlns:p14="http://schemas.microsoft.com/office/powerpoint/2010/main" val="13825696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04056"/>
          </a:xfrm>
        </p:spPr>
        <p:txBody>
          <a:bodyPr>
            <a:normAutofit fontScale="90000"/>
          </a:bodyPr>
          <a:lstStyle/>
          <a:p>
            <a:pPr algn="ctr"/>
            <a:r>
              <a:rPr lang="en-GB" b="1" dirty="0"/>
              <a:t>ISIS DISCOURSE</a:t>
            </a:r>
            <a:endParaRPr lang="en-GB" dirty="0"/>
          </a:p>
        </p:txBody>
      </p:sp>
      <p:sp>
        <p:nvSpPr>
          <p:cNvPr id="3" name="Content Placeholder 2"/>
          <p:cNvSpPr>
            <a:spLocks noGrp="1"/>
          </p:cNvSpPr>
          <p:nvPr>
            <p:ph idx="1"/>
          </p:nvPr>
        </p:nvSpPr>
        <p:spPr>
          <a:xfrm>
            <a:off x="457200" y="1484784"/>
            <a:ext cx="8229600" cy="5089752"/>
          </a:xfrm>
        </p:spPr>
        <p:txBody>
          <a:bodyPr>
            <a:normAutofit/>
          </a:bodyPr>
          <a:lstStyle/>
          <a:p>
            <a:pPr marL="109728" indent="0" algn="just">
              <a:buNone/>
            </a:pPr>
            <a:r>
              <a:rPr lang="en-GB" sz="4800" dirty="0" smtClean="0"/>
              <a:t>Do </a:t>
            </a:r>
            <a:r>
              <a:rPr lang="en-GB" sz="4800" dirty="0"/>
              <a:t>not ask for anyone’s advice and do not seek anyone’s </a:t>
            </a:r>
            <a:r>
              <a:rPr lang="en-GB" sz="4800" dirty="0" smtClean="0"/>
              <a:t>verdict. The </a:t>
            </a:r>
            <a:r>
              <a:rPr lang="en-GB" sz="4800" dirty="0"/>
              <a:t>path of fighting is the path of </a:t>
            </a:r>
            <a:r>
              <a:rPr lang="en-GB" sz="4800" dirty="0" smtClean="0"/>
              <a:t>light</a:t>
            </a:r>
            <a:endParaRPr lang="el-GR" sz="4800" dirty="0" smtClean="0"/>
          </a:p>
          <a:p>
            <a:pPr marL="109728" indent="0" algn="just">
              <a:buNone/>
            </a:pPr>
            <a:endParaRPr lang="en-GB" sz="4800" dirty="0" smtClean="0"/>
          </a:p>
          <a:p>
            <a:pPr marL="109728" indent="0" algn="just">
              <a:buNone/>
            </a:pPr>
            <a:r>
              <a:rPr lang="en-GB" sz="3600" dirty="0" smtClean="0"/>
              <a:t>		   (</a:t>
            </a:r>
            <a:r>
              <a:rPr lang="en-GB" sz="3600" dirty="0"/>
              <a:t>Abu Muhammed al </a:t>
            </a:r>
            <a:r>
              <a:rPr lang="en-GB" sz="3600" dirty="0" err="1" smtClean="0"/>
              <a:t>Adnani</a:t>
            </a:r>
            <a:r>
              <a:rPr lang="en-GB" sz="3600" dirty="0" smtClean="0"/>
              <a:t>)</a:t>
            </a:r>
          </a:p>
          <a:p>
            <a:pPr marL="109728" indent="0" algn="r">
              <a:buNone/>
            </a:pPr>
            <a:endParaRPr lang="en-GB" sz="3600" dirty="0" smtClean="0"/>
          </a:p>
          <a:p>
            <a:pPr marL="109728" indent="0" algn="r">
              <a:buNone/>
            </a:pPr>
            <a:endParaRPr lang="en-GB" sz="2400" dirty="0"/>
          </a:p>
          <a:p>
            <a:endParaRPr lang="en-GB" sz="4000" dirty="0"/>
          </a:p>
        </p:txBody>
      </p:sp>
    </p:spTree>
    <p:extLst>
      <p:ext uri="{BB962C8B-B14F-4D97-AF65-F5344CB8AC3E}">
        <p14:creationId xmlns:p14="http://schemas.microsoft.com/office/powerpoint/2010/main" val="1290920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576064"/>
          </a:xfrm>
        </p:spPr>
        <p:txBody>
          <a:bodyPr>
            <a:normAutofit fontScale="90000"/>
          </a:bodyPr>
          <a:lstStyle/>
          <a:p>
            <a:pPr algn="ctr"/>
            <a:r>
              <a:rPr lang="en-GB" b="1" dirty="0" smtClean="0"/>
              <a:t>ISIS DISCOURSE</a:t>
            </a:r>
            <a:endParaRPr lang="en-GB" b="1" dirty="0"/>
          </a:p>
        </p:txBody>
      </p:sp>
      <p:sp>
        <p:nvSpPr>
          <p:cNvPr id="3" name="Content Placeholder 2"/>
          <p:cNvSpPr>
            <a:spLocks noGrp="1"/>
          </p:cNvSpPr>
          <p:nvPr>
            <p:ph idx="1"/>
          </p:nvPr>
        </p:nvSpPr>
        <p:spPr>
          <a:xfrm>
            <a:off x="251520" y="1196752"/>
            <a:ext cx="8784976" cy="5377784"/>
          </a:xfrm>
        </p:spPr>
        <p:txBody>
          <a:bodyPr>
            <a:normAutofit fontScale="85000" lnSpcReduction="20000"/>
          </a:bodyPr>
          <a:lstStyle/>
          <a:p>
            <a:pPr marL="109728" indent="0" algn="just">
              <a:lnSpc>
                <a:spcPct val="160000"/>
              </a:lnSpc>
              <a:spcBef>
                <a:spcPts val="600"/>
              </a:spcBef>
              <a:buNone/>
            </a:pPr>
            <a:r>
              <a:rPr lang="en-GB" sz="3200" dirty="0"/>
              <a:t>“If you are not able to find IED or a bullet, then single out the disbelieving American, Frenchman, or any of their allies. Smash his head with a rock, or slaughter him with a knife, or run him over with your car, or throw him down from a high place, or choke him, or poison him…If you are unable to do so, then burn his home, car, or business. Or destroy his crops. If you are unable to do so, then spit in his face”</a:t>
            </a:r>
          </a:p>
          <a:p>
            <a:pPr algn="just"/>
            <a:endParaRPr lang="en-GB" dirty="0"/>
          </a:p>
          <a:p>
            <a:pPr marL="109728" indent="0" algn="r">
              <a:buNone/>
            </a:pPr>
            <a:r>
              <a:rPr lang="en-GB" dirty="0" smtClean="0"/>
              <a:t>(Abu Muhammed </a:t>
            </a:r>
            <a:r>
              <a:rPr lang="en-GB" dirty="0"/>
              <a:t>al </a:t>
            </a:r>
            <a:r>
              <a:rPr lang="en-GB" dirty="0" err="1"/>
              <a:t>Adnani</a:t>
            </a:r>
            <a:r>
              <a:rPr lang="en-GB" dirty="0"/>
              <a:t>)</a:t>
            </a:r>
          </a:p>
          <a:p>
            <a:pPr algn="r"/>
            <a:endParaRPr lang="en-GB" dirty="0"/>
          </a:p>
        </p:txBody>
      </p:sp>
    </p:spTree>
    <p:extLst>
      <p:ext uri="{BB962C8B-B14F-4D97-AF65-F5344CB8AC3E}">
        <p14:creationId xmlns:p14="http://schemas.microsoft.com/office/powerpoint/2010/main" val="9212930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908720"/>
            <a:ext cx="8712968" cy="1152128"/>
          </a:xfrm>
        </p:spPr>
        <p:txBody>
          <a:bodyPr>
            <a:noAutofit/>
            <a:scene3d>
              <a:camera prst="orthographicFront"/>
              <a:lightRig rig="threePt" dir="t"/>
            </a:scene3d>
            <a:sp3d prstMaterial="dkEdge"/>
          </a:bodyPr>
          <a:lstStyle/>
          <a:p>
            <a:pPr algn="ctr"/>
            <a:r>
              <a:rPr lang="en-US" spc="300" dirty="0" smtClean="0">
                <a:solidFill>
                  <a:schemeClr val="bg1">
                    <a:lumMod val="50000"/>
                  </a:schemeClr>
                </a:solidFill>
                <a:latin typeface="Algerian" pitchFamily="82" charset="0"/>
                <a:cs typeface="Aharoni" pitchFamily="2" charset="-79"/>
              </a:rPr>
              <a:t>H. </a:t>
            </a:r>
            <a:r>
              <a:rPr lang="el-GR" spc="300" dirty="0" smtClean="0">
                <a:solidFill>
                  <a:schemeClr val="bg1">
                    <a:lumMod val="50000"/>
                  </a:schemeClr>
                </a:solidFill>
                <a:latin typeface="Algerian" pitchFamily="82" charset="0"/>
                <a:cs typeface="Aharoni" pitchFamily="2" charset="-79"/>
              </a:rPr>
              <a:t>ΧΡΕΙΖΟΜΑΣΤΕ ΕΝΑ ΝΕΟ ΙΣΛΑΜ;</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2132856"/>
            <a:ext cx="8964488" cy="4608512"/>
          </a:xfrm>
        </p:spPr>
        <p:txBody>
          <a:bodyPr>
            <a:normAutofit fontScale="32500" lnSpcReduction="20000"/>
          </a:bodyPr>
          <a:lstStyle/>
          <a:p>
            <a:pPr algn="just">
              <a:lnSpc>
                <a:spcPct val="170000"/>
              </a:lnSpc>
              <a:spcBef>
                <a:spcPts val="0"/>
              </a:spcBef>
            </a:pPr>
            <a:r>
              <a:rPr lang="el-GR" sz="12800" dirty="0" smtClean="0"/>
              <a:t>ΙΣΛΑΜΙΚΟΣ «ΦΙΛΕΛΕΥΘΕΡΙΣΜΟΣ»</a:t>
            </a:r>
            <a:endParaRPr lang="en-US" sz="12800" dirty="0" smtClean="0"/>
          </a:p>
          <a:p>
            <a:pPr algn="just">
              <a:lnSpc>
                <a:spcPct val="170000"/>
              </a:lnSpc>
              <a:spcBef>
                <a:spcPts val="0"/>
              </a:spcBef>
            </a:pPr>
            <a:r>
              <a:rPr lang="el-GR" sz="12800" dirty="0" smtClean="0"/>
              <a:t>ΤΑ ΟΡΙΑ ΤΗΣ ΕΚΠΑΙΔΕΥΣΗΣ</a:t>
            </a:r>
            <a:endParaRPr lang="en-US" sz="12800" dirty="0" smtClean="0"/>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908720"/>
            <a:ext cx="8712968" cy="936104"/>
          </a:xfrm>
        </p:spPr>
        <p:txBody>
          <a:bodyPr>
            <a:noAutofit/>
            <a:scene3d>
              <a:camera prst="orthographicFront"/>
              <a:lightRig rig="threePt" dir="t"/>
            </a:scene3d>
            <a:sp3d prstMaterial="dkEdge"/>
          </a:bodyPr>
          <a:lstStyle/>
          <a:p>
            <a:pPr algn="ctr"/>
            <a:r>
              <a:rPr lang="en-US" spc="300" dirty="0" smtClean="0">
                <a:solidFill>
                  <a:schemeClr val="bg1">
                    <a:lumMod val="50000"/>
                  </a:schemeClr>
                </a:solidFill>
                <a:latin typeface="Algerian" pitchFamily="82" charset="0"/>
                <a:cs typeface="Aharoni" pitchFamily="2" charset="-79"/>
              </a:rPr>
              <a:t>H. </a:t>
            </a:r>
            <a:r>
              <a:rPr lang="el-GR" spc="300" dirty="0" smtClean="0">
                <a:solidFill>
                  <a:schemeClr val="bg1">
                    <a:lumMod val="50000"/>
                  </a:schemeClr>
                </a:solidFill>
                <a:latin typeface="Algerian" pitchFamily="82" charset="0"/>
                <a:cs typeface="Aharoni" pitchFamily="2" charset="-79"/>
              </a:rPr>
              <a:t>ΧΡΕΙΖΟΜΑΣΤΕ ΕΝΑ ΝΕΟ ΙΣΛΑΜ;</a:t>
            </a:r>
            <a:endParaRPr lang="el-GR" spc="3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179512" y="2132856"/>
            <a:ext cx="8964488" cy="4608512"/>
          </a:xfrm>
        </p:spPr>
        <p:txBody>
          <a:bodyPr>
            <a:normAutofit fontScale="25000" lnSpcReduction="20000"/>
          </a:bodyPr>
          <a:lstStyle/>
          <a:p>
            <a:pPr algn="just">
              <a:lnSpc>
                <a:spcPct val="170000"/>
              </a:lnSpc>
              <a:spcBef>
                <a:spcPts val="0"/>
              </a:spcBef>
            </a:pPr>
            <a:r>
              <a:rPr lang="el-GR" sz="16000" dirty="0" smtClean="0"/>
              <a:t>ΣΑΧΡΟΥΡ, ΓΚΙΟΥΛΕΝ</a:t>
            </a:r>
            <a:r>
              <a:rPr lang="en-US" sz="16000" dirty="0" smtClean="0"/>
              <a:t>,</a:t>
            </a:r>
            <a:r>
              <a:rPr lang="el-GR" sz="16000" dirty="0" smtClean="0"/>
              <a:t> ΡΑΜΑΝΤΑΝ &amp; Η ΑΝΑΖΗΤΗΣΗ ΓΙΑ ΤΟΝ ΜΟΥΣΟΥΛΜΑΝΟ ΛΟΥΘΗΡΟ</a:t>
            </a:r>
            <a:r>
              <a:rPr lang="el-GR" sz="16000" dirty="0"/>
              <a:t> </a:t>
            </a:r>
            <a:r>
              <a:rPr lang="el-GR" sz="16000" dirty="0" smtClean="0"/>
              <a:t>– </a:t>
            </a:r>
          </a:p>
          <a:p>
            <a:pPr marL="109728" indent="0" algn="just">
              <a:lnSpc>
                <a:spcPct val="170000"/>
              </a:lnSpc>
              <a:spcBef>
                <a:spcPts val="0"/>
              </a:spcBef>
              <a:buNone/>
            </a:pPr>
            <a:r>
              <a:rPr lang="el-GR" sz="16000" dirty="0"/>
              <a:t> </a:t>
            </a:r>
            <a:r>
              <a:rPr lang="el-GR" sz="16000" dirty="0" smtClean="0"/>
              <a:t> Ο ΔΙΑΛΟΓΟΣ ΣΤΟ ΕΣΩΤΕΡΙΚΟ ΤΗΣ     </a:t>
            </a:r>
          </a:p>
          <a:p>
            <a:pPr marL="109728" indent="0" algn="just">
              <a:lnSpc>
                <a:spcPct val="170000"/>
              </a:lnSpc>
              <a:spcBef>
                <a:spcPts val="0"/>
              </a:spcBef>
              <a:buNone/>
            </a:pPr>
            <a:r>
              <a:rPr lang="el-GR" sz="16000" dirty="0"/>
              <a:t> </a:t>
            </a:r>
            <a:r>
              <a:rPr lang="el-GR" sz="16000" dirty="0" smtClean="0"/>
              <a:t> ΚΟΙΝΟΤΗΤΑΣ</a:t>
            </a:r>
            <a:endParaRPr lang="en-US" sz="16000" dirty="0" smtClean="0"/>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extLst>
      <p:ext uri="{BB962C8B-B14F-4D97-AF65-F5344CB8AC3E}">
        <p14:creationId xmlns:p14="http://schemas.microsoft.com/office/powerpoint/2010/main" val="2392340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496944" cy="936104"/>
          </a:xfrm>
        </p:spPr>
        <p:txBody>
          <a:bodyPr>
            <a:noAutofit/>
          </a:bodyPr>
          <a:lstStyle/>
          <a:p>
            <a:pPr algn="ctr"/>
            <a:r>
              <a:rPr lang="en-US" sz="3600" spc="300" dirty="0" smtClean="0">
                <a:solidFill>
                  <a:schemeClr val="bg1">
                    <a:lumMod val="50000"/>
                  </a:schemeClr>
                </a:solidFill>
                <a:latin typeface="Algerian" pitchFamily="82" charset="0"/>
                <a:cs typeface="Aharoni" pitchFamily="2" charset="-79"/>
              </a:rPr>
              <a:t>H. </a:t>
            </a:r>
            <a:r>
              <a:rPr lang="el-GR" sz="3600" spc="300" dirty="0" smtClean="0">
                <a:solidFill>
                  <a:schemeClr val="bg1">
                    <a:lumMod val="50000"/>
                  </a:schemeClr>
                </a:solidFill>
                <a:latin typeface="Algerian" pitchFamily="82" charset="0"/>
                <a:cs typeface="Aharoni" pitchFamily="2" charset="-79"/>
              </a:rPr>
              <a:t>ΧΡΕΙΑΖΟΜΑΣΤΕ ΕΝΑ ΝΕΟ ΙΣΛΑΜ;</a:t>
            </a:r>
            <a:endParaRPr lang="el-GR" sz="3600" dirty="0" smtClean="0">
              <a:solidFill>
                <a:schemeClr val="bg1">
                  <a:lumMod val="50000"/>
                </a:schemeClr>
              </a:solidFill>
              <a:latin typeface="Aharoni" pitchFamily="2" charset="-79"/>
              <a:cs typeface="Aharoni" pitchFamily="2" charset="-79"/>
            </a:endParaRPr>
          </a:p>
        </p:txBody>
      </p:sp>
      <p:sp>
        <p:nvSpPr>
          <p:cNvPr id="3" name="2 - Θέση περιεχομένου"/>
          <p:cNvSpPr>
            <a:spLocks noGrp="1"/>
          </p:cNvSpPr>
          <p:nvPr>
            <p:ph idx="1"/>
          </p:nvPr>
        </p:nvSpPr>
        <p:spPr>
          <a:xfrm>
            <a:off x="0" y="1772816"/>
            <a:ext cx="8964488" cy="4608512"/>
          </a:xfrm>
        </p:spPr>
        <p:txBody>
          <a:bodyPr>
            <a:normAutofit fontScale="25000" lnSpcReduction="20000"/>
          </a:bodyPr>
          <a:lstStyle/>
          <a:p>
            <a:pPr algn="just">
              <a:lnSpc>
                <a:spcPct val="170000"/>
              </a:lnSpc>
              <a:spcBef>
                <a:spcPts val="0"/>
              </a:spcBef>
            </a:pPr>
            <a:r>
              <a:rPr lang="el-GR" sz="16000" dirty="0" smtClean="0"/>
              <a:t>ΣΟΥΡΑ: ΜΙΜΗΣΕΙΣ ΔΥΤΙΚΩΝ ΘΕΣΜΩΝ</a:t>
            </a:r>
            <a:endParaRPr lang="en-US" sz="16000" dirty="0" smtClean="0"/>
          </a:p>
          <a:p>
            <a:pPr algn="just">
              <a:lnSpc>
                <a:spcPct val="170000"/>
              </a:lnSpc>
              <a:spcBef>
                <a:spcPts val="0"/>
              </a:spcBef>
            </a:pPr>
            <a:r>
              <a:rPr lang="el-GR" sz="16000" dirty="0" smtClean="0"/>
              <a:t>Η ΔΥΣΗ ΚΑΙ ΤΟ ΠΡΟΒΛΗΜΑ ΤΟΥ ΠΟΛΙΤΙΚΟΥ ΛΟΓΟΥ </a:t>
            </a:r>
          </a:p>
          <a:p>
            <a:pPr algn="just">
              <a:lnSpc>
                <a:spcPct val="170000"/>
              </a:lnSpc>
              <a:spcBef>
                <a:spcPts val="0"/>
              </a:spcBef>
            </a:pPr>
            <a:r>
              <a:rPr lang="el-GR" sz="16000" dirty="0" smtClean="0"/>
              <a:t>ΤΟ ΤΕΛΟΣ ΤΗΣ ΕΛΕΗΜΟΣΥΝΗΣ;</a:t>
            </a:r>
            <a:endParaRPr lang="en-US" sz="16000" dirty="0" smtClean="0"/>
          </a:p>
          <a:p>
            <a:pPr>
              <a:lnSpc>
                <a:spcPct val="170000"/>
              </a:lnSpc>
              <a:spcBef>
                <a:spcPts val="0"/>
              </a:spcBef>
              <a:buNone/>
            </a:pPr>
            <a:endParaRPr lang="en-US" sz="5100" dirty="0" smtClean="0"/>
          </a:p>
          <a:p>
            <a:pPr>
              <a:lnSpc>
                <a:spcPct val="170000"/>
              </a:lnSpc>
              <a:spcBef>
                <a:spcPts val="0"/>
              </a:spcBef>
              <a:buNone/>
            </a:pPr>
            <a:r>
              <a:rPr lang="en-US" sz="5100" dirty="0" smtClean="0"/>
              <a:t>   </a:t>
            </a:r>
          </a:p>
          <a:p>
            <a:pPr>
              <a:buNone/>
            </a:pPr>
            <a:endParaRPr lang="en-US" sz="3800" dirty="0" smtClean="0"/>
          </a:p>
          <a:p>
            <a:pPr>
              <a:buNone/>
            </a:pPr>
            <a:r>
              <a:rPr lang="en-US" dirty="0" smtClean="0"/>
              <a:t>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3600" b="1" dirty="0" smtClean="0"/>
              <a:t>Ο ΑΛΛΟΣ ΔΡΟΜΟΣ</a:t>
            </a:r>
            <a:r>
              <a:rPr lang="en-US" sz="3600" b="1" dirty="0" smtClean="0"/>
              <a:t> (</a:t>
            </a:r>
            <a:r>
              <a:rPr lang="en-US" sz="3600" b="1" dirty="0"/>
              <a:t>M</a:t>
            </a:r>
            <a:r>
              <a:rPr lang="en-US" sz="3600" b="1" dirty="0" smtClean="0"/>
              <a:t>ahmud Muhammad </a:t>
            </a:r>
            <a:r>
              <a:rPr lang="en-US" sz="3600" b="1" dirty="0" err="1" smtClean="0"/>
              <a:t>Taha</a:t>
            </a:r>
            <a:r>
              <a:rPr lang="en-US" sz="3600" b="1" dirty="0" smtClean="0"/>
              <a:t> </a:t>
            </a:r>
            <a:r>
              <a:rPr lang="el-GR" sz="3600" b="1" dirty="0" smtClean="0"/>
              <a:t>και η απόλυτη ατομική ελευθερία</a:t>
            </a:r>
            <a:r>
              <a:rPr lang="el-GR" b="1" dirty="0"/>
              <a:t>)</a:t>
            </a:r>
          </a:p>
        </p:txBody>
      </p:sp>
      <p:sp>
        <p:nvSpPr>
          <p:cNvPr id="3" name="Content Placeholder 2"/>
          <p:cNvSpPr>
            <a:spLocks noGrp="1"/>
          </p:cNvSpPr>
          <p:nvPr>
            <p:ph idx="1"/>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68" y="2164813"/>
            <a:ext cx="4104456" cy="440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123" y="2164813"/>
            <a:ext cx="5038725" cy="462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09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DABBASHI</a:t>
            </a:r>
            <a:endParaRPr lang="el-GR" dirty="0"/>
          </a:p>
        </p:txBody>
      </p:sp>
      <p:sp>
        <p:nvSpPr>
          <p:cNvPr id="3" name="Content Placeholder 2"/>
          <p:cNvSpPr>
            <a:spLocks noGrp="1"/>
          </p:cNvSpPr>
          <p:nvPr>
            <p:ph idx="1"/>
          </p:nvPr>
        </p:nvSpPr>
        <p:spPr/>
        <p:txBody>
          <a:bodyPr/>
          <a:lstStyle/>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348880"/>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92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MALCOLM X</a:t>
            </a:r>
            <a:endParaRPr lang="el-GR" dirty="0"/>
          </a:p>
        </p:txBody>
      </p:sp>
      <p:sp>
        <p:nvSpPr>
          <p:cNvPr id="3" name="Content Placeholder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57424"/>
            <a:ext cx="3672408" cy="41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154" y="2253588"/>
            <a:ext cx="3240360" cy="4199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76456" cy="554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76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748464"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6120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t>Ο ΚΟΚΚΙΝΟΣ ΣΙΙΣΜΟΣ</a:t>
            </a:r>
            <a:endParaRPr lang="el-GR" b="1" dirty="0"/>
          </a:p>
        </p:txBody>
      </p:sp>
      <p:sp>
        <p:nvSpPr>
          <p:cNvPr id="3" name="Content Placeholder 2"/>
          <p:cNvSpPr>
            <a:spLocks noGrp="1"/>
          </p:cNvSpPr>
          <p:nvPr>
            <p:ph idx="1"/>
          </p:nvPr>
        </p:nvSpPr>
        <p:spPr/>
        <p:txBody>
          <a:bodyPr>
            <a:normAutofit/>
          </a:bodyPr>
          <a:lstStyle/>
          <a:p>
            <a:pPr algn="just"/>
            <a:r>
              <a:rPr lang="en-US" dirty="0"/>
              <a:t> </a:t>
            </a:r>
            <a:r>
              <a:rPr lang="en-US" dirty="0" smtClean="0"/>
              <a:t>Our </a:t>
            </a:r>
            <a:r>
              <a:rPr lang="en-US" dirty="0"/>
              <a:t>mosques, the revolutionary left and our </a:t>
            </a:r>
            <a:r>
              <a:rPr lang="en-US" dirty="0" smtClean="0"/>
              <a:t>preachers</a:t>
            </a:r>
            <a:r>
              <a:rPr lang="el-GR" dirty="0" smtClean="0"/>
              <a:t> </a:t>
            </a:r>
            <a:r>
              <a:rPr lang="en-US" dirty="0" smtClean="0"/>
              <a:t>work </a:t>
            </a:r>
            <a:r>
              <a:rPr lang="en-US" dirty="0"/>
              <a:t>for the benefit of the deprived people and against the lavish and lush... Our clerics who teach jurisprudence and issue fatwas are right-wingers, capitalist, and conservative; simply our </a:t>
            </a:r>
            <a:r>
              <a:rPr lang="en-US" dirty="0" err="1"/>
              <a:t>fiqh</a:t>
            </a:r>
            <a:r>
              <a:rPr lang="en-US" dirty="0"/>
              <a:t> is at the service of capitalism</a:t>
            </a:r>
            <a:r>
              <a:rPr lang="en-US" dirty="0" smtClean="0"/>
              <a:t>.</a:t>
            </a:r>
            <a:endParaRPr lang="el-GR" dirty="0" smtClean="0"/>
          </a:p>
          <a:p>
            <a:pPr algn="just"/>
            <a:r>
              <a:rPr lang="en-US" dirty="0" smtClean="0"/>
              <a:t>even </a:t>
            </a:r>
            <a:r>
              <a:rPr lang="en-US" dirty="0"/>
              <a:t>to the point of embracing martyrdom</a:t>
            </a:r>
            <a:r>
              <a:rPr lang="en-US" dirty="0" smtClean="0"/>
              <a:t>, </a:t>
            </a:r>
            <a:r>
              <a:rPr lang="en-US" dirty="0"/>
              <a:t>saying </a:t>
            </a:r>
            <a:r>
              <a:rPr lang="en-US" dirty="0" smtClean="0"/>
              <a:t>every </a:t>
            </a:r>
            <a:r>
              <a:rPr lang="en-US" dirty="0"/>
              <a:t>day is </a:t>
            </a:r>
            <a:r>
              <a:rPr lang="en-US" dirty="0" err="1"/>
              <a:t>Ashoura</a:t>
            </a:r>
            <a:r>
              <a:rPr lang="en-US" dirty="0"/>
              <a:t>, every place is the </a:t>
            </a:r>
            <a:r>
              <a:rPr lang="en-US" dirty="0" smtClean="0"/>
              <a:t>Karbala</a:t>
            </a:r>
            <a:endParaRPr lang="el-GR" dirty="0"/>
          </a:p>
        </p:txBody>
      </p:sp>
    </p:spTree>
    <p:extLst>
      <p:ext uri="{BB962C8B-B14F-4D97-AF65-F5344CB8AC3E}">
        <p14:creationId xmlns:p14="http://schemas.microsoft.com/office/powerpoint/2010/main" val="3416502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BORUJERDI</a:t>
            </a:r>
            <a:endParaRPr lang="el-GR" dirty="0"/>
          </a:p>
        </p:txBody>
      </p:sp>
      <p:sp>
        <p:nvSpPr>
          <p:cNvPr id="3" name="Content Placeholder 2"/>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48880"/>
            <a:ext cx="7560839"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005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348880"/>
            <a:ext cx="464914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666" y="2348880"/>
            <a:ext cx="334194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949080"/>
            <a:ext cx="3356532" cy="26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91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68252"/>
            <a:ext cx="403244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00508" y="2268252"/>
            <a:ext cx="396884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360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1988841"/>
            <a:ext cx="8458200" cy="1224135"/>
          </a:xfrm>
        </p:spPr>
        <p:txBody>
          <a:bodyPr>
            <a:normAutofit/>
          </a:bodyPr>
          <a:lstStyle/>
          <a:p>
            <a:pPr algn="ctr"/>
            <a:r>
              <a:rPr lang="el-GR" sz="6600" dirty="0" smtClean="0">
                <a:latin typeface="Algerian" pitchFamily="82" charset="0"/>
              </a:rPr>
              <a:t>ΣΑΣ ΕΥΧΑΡΙΣΤΩ</a:t>
            </a:r>
            <a:endParaRPr lang="el-GR" sz="6600" dirty="0"/>
          </a:p>
        </p:txBody>
      </p:sp>
      <p:sp>
        <p:nvSpPr>
          <p:cNvPr id="3" name="2 - Υπότιτλος"/>
          <p:cNvSpPr>
            <a:spLocks noGrp="1"/>
          </p:cNvSpPr>
          <p:nvPr>
            <p:ph type="subTitle" idx="1"/>
          </p:nvPr>
        </p:nvSpPr>
        <p:spPr>
          <a:xfrm>
            <a:off x="457200" y="4293096"/>
            <a:ext cx="8291264" cy="1872208"/>
          </a:xfrm>
        </p:spPr>
        <p:txBody>
          <a:bodyPr>
            <a:normAutofit/>
          </a:bodyPr>
          <a:lstStyle/>
          <a:p>
            <a:pPr algn="r"/>
            <a:r>
              <a:rPr lang="el-GR" sz="4000" b="1" dirty="0"/>
              <a:t>ΣΩΤΗΡΙΟΣ ΣΤ. ΛΙΒΑΣ</a:t>
            </a:r>
          </a:p>
          <a:p>
            <a:pPr algn="r"/>
            <a:endParaRPr lang="el-GR" sz="4000" b="1" dirty="0"/>
          </a:p>
          <a:p>
            <a:endParaRPr lang="el-G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64" y="1124744"/>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7" y="431046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64" y="2710266"/>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5" y="1108608"/>
            <a:ext cx="5688632" cy="480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738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ΟΙ 4 ΣΧΟΛΕΣ ΔΙΚΑΙΟΥ</a:t>
            </a:r>
            <a:endParaRPr lang="el-GR" dirty="0"/>
          </a:p>
        </p:txBody>
      </p:sp>
      <p:sp>
        <p:nvSpPr>
          <p:cNvPr id="3" name="Content Placeholder 2"/>
          <p:cNvSpPr>
            <a:spLocks noGrp="1"/>
          </p:cNvSpPr>
          <p:nvPr>
            <p:ph idx="1"/>
          </p:nvPr>
        </p:nvSpPr>
        <p:spPr/>
        <p:txBody>
          <a:bodyPr/>
          <a:lstStyle/>
          <a:p>
            <a:r>
              <a:rPr lang="el-GR" dirty="0" err="1" smtClean="0"/>
              <a:t>Μάλικι</a:t>
            </a:r>
            <a:endParaRPr lang="el-GR" dirty="0" smtClean="0"/>
          </a:p>
          <a:p>
            <a:r>
              <a:rPr lang="el-GR" dirty="0" err="1" smtClean="0"/>
              <a:t>Σάφιι</a:t>
            </a:r>
            <a:endParaRPr lang="el-GR" dirty="0" smtClean="0"/>
          </a:p>
          <a:p>
            <a:r>
              <a:rPr lang="el-GR" dirty="0" err="1" smtClean="0"/>
              <a:t>Χάναφι</a:t>
            </a:r>
            <a:endParaRPr lang="el-GR" dirty="0" smtClean="0"/>
          </a:p>
          <a:p>
            <a:r>
              <a:rPr lang="el-GR" dirty="0" err="1" smtClean="0"/>
              <a:t>Χάνμπαλι</a:t>
            </a:r>
            <a:endParaRPr lang="el-GR" dirty="0" smtClean="0"/>
          </a:p>
          <a:p>
            <a:endParaRPr lang="el-GR" dirty="0"/>
          </a:p>
          <a:p>
            <a:endParaRPr lang="el-GR" dirty="0" smtClean="0"/>
          </a:p>
          <a:p>
            <a:r>
              <a:rPr lang="el-GR" dirty="0" err="1" smtClean="0"/>
              <a:t>Τζάφαρι</a:t>
            </a:r>
            <a:r>
              <a:rPr lang="el-GR" dirty="0" smtClean="0"/>
              <a:t> (</a:t>
            </a:r>
            <a:r>
              <a:rPr lang="el-GR" dirty="0" err="1" smtClean="0"/>
              <a:t>Σιιτισμός</a:t>
            </a:r>
            <a:r>
              <a:rPr lang="el-GR" dirty="0" smtClean="0"/>
              <a:t>)</a:t>
            </a:r>
            <a:endParaRPr lang="el-GR" dirty="0"/>
          </a:p>
        </p:txBody>
      </p:sp>
    </p:spTree>
    <p:extLst>
      <p:ext uri="{BB962C8B-B14F-4D97-AF65-F5344CB8AC3E}">
        <p14:creationId xmlns:p14="http://schemas.microsoft.com/office/powerpoint/2010/main" val="4025367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831</TotalTime>
  <Words>1249</Words>
  <Application>Microsoft Office PowerPoint</Application>
  <PresentationFormat>On-screen Show (4:3)</PresentationFormat>
  <Paragraphs>238</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Αστικό</vt:lpstr>
      <vt:lpstr> ΕΞΕΛΙΞΗ ΤΟΥ ΙΣΛΑΜΙΣΤΙΚΟΥ ΚΑΙ ΤΖΙΧΑΝΤΙΣΤΙΚΟΥ ΛΟΓΟΥ</vt:lpstr>
      <vt:lpstr>Α. ΟΡΙΣΜΟΙ</vt:lpstr>
      <vt:lpstr>Α. ΟΡΙΣΜΟΙ</vt:lpstr>
      <vt:lpstr> B. ΚΥΡΙΑ ΚΟΙΝΑ ΣΤΟΙΧΕΙΑ – ΤΑ ΚΥΡΙΑ ΔΙΑΚΥΒΕΥΜΑΤΑ</vt:lpstr>
      <vt:lpstr>B. ΚΥΡΙΑ ΚΟΙΝΑ ΣΤΟΙΧΕΙΑ – ΤΑ ΚΥΡΙΑ ΔΙΑΚΥΒΕΥΜΑΤΑ</vt:lpstr>
      <vt:lpstr>ΣΑΡΙΑ – ΤΟ ΑΠΟΛΥΤΟ ΚΑΚΟ;</vt:lpstr>
      <vt:lpstr>PowerPoint Presentation</vt:lpstr>
      <vt:lpstr>PowerPoint Presentation</vt:lpstr>
      <vt:lpstr>ΟΙ 4 ΣΧΟΛΕΣ ΔΙΚΑΙΟΥ</vt:lpstr>
      <vt:lpstr>ΤΟ ΚΟΡΑΝΙ</vt:lpstr>
      <vt:lpstr>Γ. ΟΙ ΠΡΟΓΟΝΟΙ</vt:lpstr>
      <vt:lpstr>Γ. ΟΙ ΠΡΟΓΟΝΟΙ</vt:lpstr>
      <vt:lpstr> </vt:lpstr>
      <vt:lpstr> Μαουντουντι &amp;Ρασιντ Ριντα </vt:lpstr>
      <vt:lpstr>Δ. Η ΕΞΕΛΙΞΗ</vt:lpstr>
      <vt:lpstr>Δ. Η ΕΞΕΛΙΞΗ</vt:lpstr>
      <vt:lpstr>ΧΑΣΣΑΝ ΑΛ ΜΠΑΝΑ ΚΑΙ ΣΑΓΕΝΤ ΚΟΥΤΜΠ</vt:lpstr>
      <vt:lpstr>PowerPoint Presentation</vt:lpstr>
      <vt:lpstr>Δ. ΕΞΕΛΙΞΗ</vt:lpstr>
      <vt:lpstr>Δ. ΕΞΕΛΙΞΗ</vt:lpstr>
      <vt:lpstr> ΟΣΑΜΑ ΜΠΙΝ ΛΑΝΤΕΝ &amp; ΑΫΜΑΝ ΑΛ ΖΑΟΥΑΧΙΡΙ </vt:lpstr>
      <vt:lpstr>Δ. ΕΞΕΛΙΞΗ</vt:lpstr>
      <vt:lpstr>ΑΜΠΟΥ ΜΟΥΣΑΜΠ ΑΛ ΖΑΡΚΑΟΥΙ &amp;  ΑΛ ΜΠΑΓΝΤΑΝΤΙ</vt:lpstr>
      <vt:lpstr>PowerPoint Presentation</vt:lpstr>
      <vt:lpstr>ISIS: ΜΕΓΙΣΤΗ ΕΔΑΦΙΚΗ ΕΠΕΚΤΑΣΗ ΚΑΙ ΤΑ ΟΝΕΙΡΑ ΤΟΥ ΧΑΛΙΦΑΤΟΥ</vt:lpstr>
      <vt:lpstr>E. Η ΦΥΣΗ ΤΗΣ ΕΞΕΛΙΞΗΣ</vt:lpstr>
      <vt:lpstr>E. Η ΦΥΣΗ ΤΗΣ ΕΞΕΛΙΞΗΣ</vt:lpstr>
      <vt:lpstr>E. Η ΦΥΣΗ ΤΗΣ ΕΞΕΛΙΞΗΣ</vt:lpstr>
      <vt:lpstr>ΟΙ ΜΟΝΑΧΙΚΟΙ ΛΥΚΟΙ</vt:lpstr>
      <vt:lpstr>ΜΑΔΡΙΤΗ, 2004</vt:lpstr>
      <vt:lpstr>CHARLIE - HEBDO</vt:lpstr>
      <vt:lpstr>E. Η ΦΥΣΗ ΤΗΣ ΕΞΕΛΙΞΗΣ</vt:lpstr>
      <vt:lpstr>E. Η ΦΥΣΗ ΤΗΣ ΕΞΕΛΙΞΗΣ</vt:lpstr>
      <vt:lpstr>E. Η ΦΥΣΗ ΤΗΣ ΕΞΕΛΙΞΗΣ</vt:lpstr>
      <vt:lpstr>Filming with drones</vt:lpstr>
      <vt:lpstr>CLANGING OF SWORDS PART 3</vt:lpstr>
      <vt:lpstr>Management of Savagery &amp; Jihadi John</vt:lpstr>
      <vt:lpstr>PowerPoint Presentation</vt:lpstr>
      <vt:lpstr>PowerPoint Presentation</vt:lpstr>
      <vt:lpstr>PowerPoint Presentation</vt:lpstr>
      <vt:lpstr>E. Η ΦΥΣΗ ΤΗΣ ΕΞΕΛΙΞΗΣ</vt:lpstr>
      <vt:lpstr>Dabiq </vt:lpstr>
      <vt:lpstr>ΔΥΤΙΚΟΙ ΜΑΧΗΤΕΣ</vt:lpstr>
      <vt:lpstr>LIONEL DUMONT - «Ο ΞΑΝΘΟΣ ΟΣΑΜΑ»</vt:lpstr>
      <vt:lpstr>ΣΤ. ΟΡΓΑΝΩΤΙΚΑ ΘΕΜΑΤΑ</vt:lpstr>
      <vt:lpstr>September 11 attacks</vt:lpstr>
      <vt:lpstr>ΣΤ. ΟΡΓΑΝΩΤΙΚΑ ΘΕΜΑΤΑ</vt:lpstr>
      <vt:lpstr>SHEKAU</vt:lpstr>
      <vt:lpstr>SHEKAU</vt:lpstr>
      <vt:lpstr>ΣΤ. ΟΡΓΑΝΩΤΙΚΑ ΘΕΜΑΤΑ</vt:lpstr>
      <vt:lpstr>ΠΟΛΙΤΙΣΜΟΣ</vt:lpstr>
      <vt:lpstr>ΠΟΛΙΤΙΣΜΟΣ</vt:lpstr>
      <vt:lpstr>ΠΟΛΙΤΙΣΜΟΣ</vt:lpstr>
      <vt:lpstr>ΣΤ. ΟΡΓΑΝΩΤΙΚΑ ΘΕΜΑΤΑ</vt:lpstr>
      <vt:lpstr>ΣΤ. ΟΡΓΑΝΩΤΙΚΑ ΘΕΜΑΤΑ</vt:lpstr>
      <vt:lpstr>Violent Extremist Risk Assessment (VERA)</vt:lpstr>
      <vt:lpstr>ΣΟΜΑΛΙΑ: Al Shabab &amp; ΛΙΒΥΗ</vt:lpstr>
      <vt:lpstr>Ζ. “JIHADESE”: ΟΜΙΛΩΝΤΑΣ ΤΗΝ ΤΖΙΧΑΝΤΙΣΤΙΚΗ</vt:lpstr>
      <vt:lpstr>JIHADESE</vt:lpstr>
      <vt:lpstr>ISIS DISCOURSE</vt:lpstr>
      <vt:lpstr>ISIS DISCOURSE</vt:lpstr>
      <vt:lpstr>ISIS DISCOURSE</vt:lpstr>
      <vt:lpstr>ISIS DISCOURSE</vt:lpstr>
      <vt:lpstr>H. ΧΡΕΙΖΟΜΑΣΤΕ ΕΝΑ ΝΕΟ ΙΣΛΑΜ;</vt:lpstr>
      <vt:lpstr>H. ΧΡΕΙΖΟΜΑΣΤΕ ΕΝΑ ΝΕΟ ΙΣΛΑΜ;</vt:lpstr>
      <vt:lpstr>H. ΧΡΕΙΑΖΟΜΑΣΤΕ ΕΝΑ ΝΕΟ ΙΣΛΑΜ;</vt:lpstr>
      <vt:lpstr>Ο ΑΛΛΟΣ ΔΡΟΜΟΣ (Mahmud Muhammad Taha και η απόλυτη ατομική ελευθερία)</vt:lpstr>
      <vt:lpstr>DABBASHI</vt:lpstr>
      <vt:lpstr>MALCOLM X</vt:lpstr>
      <vt:lpstr>PowerPoint Presentation</vt:lpstr>
      <vt:lpstr>Ο ΚΟΚΚΙΝΟΣ ΣΙΙΣΜΟΣ</vt:lpstr>
      <vt:lpstr>BORUJERDI</vt:lpstr>
      <vt:lpstr>PowerPoint Presentation</vt:lpstr>
      <vt:lpstr>PowerPoint Presentation</vt:lpstr>
      <vt:lpstr>ΣΑΣ ΕΥΧΑΡΙΣΤΩ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EVOLUTION OF MODERN ISLAMIST AND JIHADIST DISCOURSE</dc:title>
  <dc:creator>forol-192</dc:creator>
  <cp:lastModifiedBy>Σωτήρης</cp:lastModifiedBy>
  <cp:revision>203</cp:revision>
  <dcterms:created xsi:type="dcterms:W3CDTF">2019-06-26T08:25:31Z</dcterms:created>
  <dcterms:modified xsi:type="dcterms:W3CDTF">2021-03-18T13:17:06Z</dcterms:modified>
</cp:coreProperties>
</file>