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8.xml.rels" ContentType="application/vnd.openxmlformats-package.relationships+xml"/>
  <Override PartName="/ppt/slideLayouts/_rels/slideLayout14.xml.rels" ContentType="application/vnd.openxmlformats-package.relationships+xml"/>
  <Override PartName="/ppt/slideLayouts/_rels/slideLayout9.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3CCEEB43-3A32-4428-8A4C-A5D03C3163E6}" type="slidenum">
              <a:t>&lt;#&gt;</a:t>
            </a:fld>
          </a:p>
        </p:txBody>
      </p:sp>
      <p:sp>
        <p:nvSpPr>
          <p:cNvPr id="4" name="PlaceHolder 3"/>
          <p:cNvSpPr>
            <a:spLocks noGrp="1"/>
          </p:cNvSpPr>
          <p:nvPr>
            <p:ph type="dt" idx="3"/>
          </p:nvPr>
        </p:nvSpPr>
        <p:spPr/>
        <p:txBody>
          <a:bodyPr/>
          <a:p>
            <a:r>
              <a:rPr lang="el-G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2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2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E08B8B4F-09BE-4AB3-BDC2-5990A33A3497}" type="slidenum">
              <a:t>&lt;#&gt;</a:t>
            </a:fld>
          </a:p>
        </p:txBody>
      </p:sp>
      <p:sp>
        <p:nvSpPr>
          <p:cNvPr id="7" name="PlaceHolder 6"/>
          <p:cNvSpPr>
            <a:spLocks noGrp="1"/>
          </p:cNvSpPr>
          <p:nvPr>
            <p:ph type="dt" idx="3"/>
          </p:nvPr>
        </p:nvSpPr>
        <p:spPr/>
        <p:txBody>
          <a:bodyPr/>
          <a:p>
            <a:r>
              <a:rPr lang="el-G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3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3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4F2B88BC-D83A-4382-9C5F-DECDAF5F3EE1}" type="slidenum">
              <a:t>&lt;#&gt;</a:t>
            </a:fld>
          </a:p>
        </p:txBody>
      </p:sp>
      <p:sp>
        <p:nvSpPr>
          <p:cNvPr id="9" name="PlaceHolder 8"/>
          <p:cNvSpPr>
            <a:spLocks noGrp="1"/>
          </p:cNvSpPr>
          <p:nvPr>
            <p:ph type="dt" idx="3"/>
          </p:nvPr>
        </p:nvSpPr>
        <p:spPr/>
        <p:txBody>
          <a:bodyPr/>
          <a:p>
            <a:r>
              <a:rPr lang="el-GR"/>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3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3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3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3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3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4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3B5623F5-B633-4422-B229-11CE3D6330EB}" type="slidenum">
              <a:t>&lt;#&gt;</a:t>
            </a:fld>
          </a:p>
        </p:txBody>
      </p:sp>
      <p:sp>
        <p:nvSpPr>
          <p:cNvPr id="11" name="PlaceHolder 10"/>
          <p:cNvSpPr>
            <a:spLocks noGrp="1"/>
          </p:cNvSpPr>
          <p:nvPr>
            <p:ph type="dt" idx="3"/>
          </p:nvPr>
        </p:nvSpPr>
        <p:spPr/>
        <p:txBody>
          <a:bodyPr/>
          <a:p>
            <a:r>
              <a:rPr lang="el-GR"/>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F8F43EC6-F8B2-4F73-939E-68D7EB2F098D}" type="slidenum">
              <a:t>&lt;#&gt;</a:t>
            </a:fld>
          </a:p>
        </p:txBody>
      </p:sp>
      <p:sp>
        <p:nvSpPr>
          <p:cNvPr id="4" name="PlaceHolder 3"/>
          <p:cNvSpPr>
            <a:spLocks noGrp="1"/>
          </p:cNvSpPr>
          <p:nvPr>
            <p:ph type="dt" idx="6"/>
          </p:nvPr>
        </p:nvSpPr>
        <p:spPr/>
        <p:txBody>
          <a:bodyPr/>
          <a:p>
            <a:r>
              <a:rPr lang="el-GR"/>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4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7E652655-B43B-4DA1-8AE1-266D95889DC7}" type="slidenum">
              <a:t>&lt;#&gt;</a:t>
            </a:fld>
          </a:p>
        </p:txBody>
      </p:sp>
      <p:sp>
        <p:nvSpPr>
          <p:cNvPr id="6" name="PlaceHolder 5"/>
          <p:cNvSpPr>
            <a:spLocks noGrp="1"/>
          </p:cNvSpPr>
          <p:nvPr>
            <p:ph type="dt" idx="6"/>
          </p:nvPr>
        </p:nvSpPr>
        <p:spPr/>
        <p:txBody>
          <a:bodyPr/>
          <a:p>
            <a:r>
              <a:rPr lang="el-GR"/>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4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57F9C91E-BED0-4197-80E5-FE19271EDACB}" type="slidenum">
              <a:t>&lt;#&gt;</a:t>
            </a:fld>
          </a:p>
        </p:txBody>
      </p:sp>
      <p:sp>
        <p:nvSpPr>
          <p:cNvPr id="6" name="PlaceHolder 5"/>
          <p:cNvSpPr>
            <a:spLocks noGrp="1"/>
          </p:cNvSpPr>
          <p:nvPr>
            <p:ph type="dt" idx="6"/>
          </p:nvPr>
        </p:nvSpPr>
        <p:spPr/>
        <p:txBody>
          <a:bodyPr/>
          <a:p>
            <a:r>
              <a:rPr lang="el-GR"/>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5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442D868E-8F1D-46D0-A789-56E69D360E70}" type="slidenum">
              <a:t>&lt;#&gt;</a:t>
            </a:fld>
          </a:p>
        </p:txBody>
      </p:sp>
      <p:sp>
        <p:nvSpPr>
          <p:cNvPr id="7" name="PlaceHolder 6"/>
          <p:cNvSpPr>
            <a:spLocks noGrp="1"/>
          </p:cNvSpPr>
          <p:nvPr>
            <p:ph type="dt" idx="6"/>
          </p:nvPr>
        </p:nvSpPr>
        <p:spPr/>
        <p:txBody>
          <a:bodyPr/>
          <a:p>
            <a:r>
              <a:rPr lang="el-GR"/>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DBE840EA-5BF1-486D-9781-8F9083AB22E9}" type="slidenum">
              <a:t>&lt;#&gt;</a:t>
            </a:fld>
          </a:p>
        </p:txBody>
      </p:sp>
      <p:sp>
        <p:nvSpPr>
          <p:cNvPr id="5" name="PlaceHolder 4"/>
          <p:cNvSpPr>
            <a:spLocks noGrp="1"/>
          </p:cNvSpPr>
          <p:nvPr>
            <p:ph type="dt" idx="6"/>
          </p:nvPr>
        </p:nvSpPr>
        <p:spPr/>
        <p:txBody>
          <a:bodyPr/>
          <a:p>
            <a:r>
              <a:rPr lang="el-GR"/>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l-GR" sz="3200" spc="-1" strike="noStrike">
              <a:solidFill>
                <a:srgbClr val="000000"/>
              </a:solidFill>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90193672-0B32-4EDF-B1F1-3A89A29C3302}" type="slidenum">
              <a:t>&lt;#&gt;</a:t>
            </a:fld>
          </a:p>
        </p:txBody>
      </p:sp>
      <p:sp>
        <p:nvSpPr>
          <p:cNvPr id="5" name="PlaceHolder 4"/>
          <p:cNvSpPr>
            <a:spLocks noGrp="1"/>
          </p:cNvSpPr>
          <p:nvPr>
            <p:ph type="dt" idx="6"/>
          </p:nvPr>
        </p:nvSpPr>
        <p:spPr/>
        <p:txBody>
          <a:bodyPr/>
          <a:p>
            <a:r>
              <a:rPr lang="el-GR"/>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5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5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5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5EE95C2A-AE29-49DF-B024-EE342FBE459A}" type="slidenum">
              <a:t>&lt;#&gt;</a:t>
            </a:fld>
          </a:p>
        </p:txBody>
      </p:sp>
      <p:sp>
        <p:nvSpPr>
          <p:cNvPr id="8" name="PlaceHolder 7"/>
          <p:cNvSpPr>
            <a:spLocks noGrp="1"/>
          </p:cNvSpPr>
          <p:nvPr>
            <p:ph type="dt" idx="6"/>
          </p:nvPr>
        </p:nvSpPr>
        <p:spPr/>
        <p:txBody>
          <a:bodyPr/>
          <a:p>
            <a:r>
              <a:rPr lang="el-G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205DFC56-33EC-4938-AC7C-754CFEDB4D37}" type="slidenum">
              <a:t>&lt;#&gt;</a:t>
            </a:fld>
          </a:p>
        </p:txBody>
      </p:sp>
      <p:sp>
        <p:nvSpPr>
          <p:cNvPr id="6" name="PlaceHolder 5"/>
          <p:cNvSpPr>
            <a:spLocks noGrp="1"/>
          </p:cNvSpPr>
          <p:nvPr>
            <p:ph type="dt" idx="3"/>
          </p:nvPr>
        </p:nvSpPr>
        <p:spPr/>
        <p:txBody>
          <a:bodyPr/>
          <a:p>
            <a:r>
              <a:rPr lang="el-GR"/>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6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6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6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77236BD3-B5A8-4BE6-A079-89E651A3FE8C}" type="slidenum">
              <a:t>&lt;#&gt;</a:t>
            </a:fld>
          </a:p>
        </p:txBody>
      </p:sp>
      <p:sp>
        <p:nvSpPr>
          <p:cNvPr id="8" name="PlaceHolder 7"/>
          <p:cNvSpPr>
            <a:spLocks noGrp="1"/>
          </p:cNvSpPr>
          <p:nvPr>
            <p:ph type="dt" idx="6"/>
          </p:nvPr>
        </p:nvSpPr>
        <p:spPr/>
        <p:txBody>
          <a:bodyPr/>
          <a:p>
            <a:r>
              <a:rPr lang="el-GR"/>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6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6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6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9C126160-93FB-4888-B743-5431F887028A}" type="slidenum">
              <a:t>&lt;#&gt;</a:t>
            </a:fld>
          </a:p>
        </p:txBody>
      </p:sp>
      <p:sp>
        <p:nvSpPr>
          <p:cNvPr id="8" name="PlaceHolder 7"/>
          <p:cNvSpPr>
            <a:spLocks noGrp="1"/>
          </p:cNvSpPr>
          <p:nvPr>
            <p:ph type="dt" idx="6"/>
          </p:nvPr>
        </p:nvSpPr>
        <p:spPr/>
        <p:txBody>
          <a:bodyPr/>
          <a:p>
            <a:r>
              <a:rPr lang="el-GR"/>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6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6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41CF9147-B113-453E-8375-31909559011F}" type="slidenum">
              <a:t>&lt;#&gt;</a:t>
            </a:fld>
          </a:p>
        </p:txBody>
      </p:sp>
      <p:sp>
        <p:nvSpPr>
          <p:cNvPr id="7" name="PlaceHolder 6"/>
          <p:cNvSpPr>
            <a:spLocks noGrp="1"/>
          </p:cNvSpPr>
          <p:nvPr>
            <p:ph type="dt" idx="6"/>
          </p:nvPr>
        </p:nvSpPr>
        <p:spPr/>
        <p:txBody>
          <a:bodyPr/>
          <a:p>
            <a:r>
              <a:rPr lang="el-GR"/>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7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7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7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7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0C4F051E-9D85-4BBE-8CB0-C91333A49D8D}" type="slidenum">
              <a:t>&lt;#&gt;</a:t>
            </a:fld>
          </a:p>
        </p:txBody>
      </p:sp>
      <p:sp>
        <p:nvSpPr>
          <p:cNvPr id="9" name="PlaceHolder 8"/>
          <p:cNvSpPr>
            <a:spLocks noGrp="1"/>
          </p:cNvSpPr>
          <p:nvPr>
            <p:ph type="dt" idx="6"/>
          </p:nvPr>
        </p:nvSpPr>
        <p:spPr/>
        <p:txBody>
          <a:bodyPr/>
          <a:p>
            <a:r>
              <a:rPr lang="el-GR"/>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7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7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7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7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8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8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197D199E-8B80-43AC-9C7B-31683F68D5C1}" type="slidenum">
              <a:t>&lt;#&gt;</a:t>
            </a:fld>
          </a:p>
        </p:txBody>
      </p:sp>
      <p:sp>
        <p:nvSpPr>
          <p:cNvPr id="11" name="PlaceHolder 10"/>
          <p:cNvSpPr>
            <a:spLocks noGrp="1"/>
          </p:cNvSpPr>
          <p:nvPr>
            <p:ph type="dt" idx="6"/>
          </p:nvPr>
        </p:nvSpPr>
        <p:spPr/>
        <p:txBody>
          <a:bodyPr/>
          <a:p>
            <a:r>
              <a:rPr lang="el-G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BF789564-B16E-46CE-B57B-D38E784BF3B7}" type="slidenum">
              <a:t>&lt;#&gt;</a:t>
            </a:fld>
          </a:p>
        </p:txBody>
      </p:sp>
      <p:sp>
        <p:nvSpPr>
          <p:cNvPr id="6" name="PlaceHolder 5"/>
          <p:cNvSpPr>
            <a:spLocks noGrp="1"/>
          </p:cNvSpPr>
          <p:nvPr>
            <p:ph type="dt" idx="3"/>
          </p:nvPr>
        </p:nvSpPr>
        <p:spPr/>
        <p:txBody>
          <a:bodyPr/>
          <a:p>
            <a:r>
              <a:rPr lang="el-G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1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1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24EBA33B-D939-47C3-B5EE-3D596E51C6FB}" type="slidenum">
              <a:t>&lt;#&gt;</a:t>
            </a:fld>
          </a:p>
        </p:txBody>
      </p:sp>
      <p:sp>
        <p:nvSpPr>
          <p:cNvPr id="7" name="PlaceHolder 6"/>
          <p:cNvSpPr>
            <a:spLocks noGrp="1"/>
          </p:cNvSpPr>
          <p:nvPr>
            <p:ph type="dt" idx="3"/>
          </p:nvPr>
        </p:nvSpPr>
        <p:spPr/>
        <p:txBody>
          <a:bodyPr/>
          <a:p>
            <a:r>
              <a:rPr lang="el-G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EF727CEB-176F-444D-8557-76E922DED060}" type="slidenum">
              <a:t>&lt;#&gt;</a:t>
            </a:fld>
          </a:p>
        </p:txBody>
      </p:sp>
      <p:sp>
        <p:nvSpPr>
          <p:cNvPr id="5" name="PlaceHolder 4"/>
          <p:cNvSpPr>
            <a:spLocks noGrp="1"/>
          </p:cNvSpPr>
          <p:nvPr>
            <p:ph type="dt" idx="3"/>
          </p:nvPr>
        </p:nvSpPr>
        <p:spPr/>
        <p:txBody>
          <a:bodyPr/>
          <a:p>
            <a:r>
              <a:rPr lang="el-G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l-GR" sz="32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4C858365-5265-435B-93A8-583174AAEFDF}" type="slidenum">
              <a:t>&lt;#&gt;</a:t>
            </a:fld>
          </a:p>
        </p:txBody>
      </p:sp>
      <p:sp>
        <p:nvSpPr>
          <p:cNvPr id="5" name="PlaceHolder 4"/>
          <p:cNvSpPr>
            <a:spLocks noGrp="1"/>
          </p:cNvSpPr>
          <p:nvPr>
            <p:ph type="dt" idx="3"/>
          </p:nvPr>
        </p:nvSpPr>
        <p:spPr/>
        <p:txBody>
          <a:bodyPr/>
          <a:p>
            <a:r>
              <a:rPr lang="el-G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1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1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0B7672B2-77E4-4DBE-A0D0-B56B0D0FDB53}" type="slidenum">
              <a:t>&lt;#&gt;</a:t>
            </a:fld>
          </a:p>
        </p:txBody>
      </p:sp>
      <p:sp>
        <p:nvSpPr>
          <p:cNvPr id="8" name="PlaceHolder 7"/>
          <p:cNvSpPr>
            <a:spLocks noGrp="1"/>
          </p:cNvSpPr>
          <p:nvPr>
            <p:ph type="dt" idx="3"/>
          </p:nvPr>
        </p:nvSpPr>
        <p:spPr/>
        <p:txBody>
          <a:bodyPr/>
          <a:p>
            <a:r>
              <a:rPr lang="el-G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1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2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2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EC4E33D1-070C-4C1C-8F28-F477ADC662F3}" type="slidenum">
              <a:t>&lt;#&gt;</a:t>
            </a:fld>
          </a:p>
        </p:txBody>
      </p:sp>
      <p:sp>
        <p:nvSpPr>
          <p:cNvPr id="8" name="PlaceHolder 7"/>
          <p:cNvSpPr>
            <a:spLocks noGrp="1"/>
          </p:cNvSpPr>
          <p:nvPr>
            <p:ph type="dt" idx="3"/>
          </p:nvPr>
        </p:nvSpPr>
        <p:spPr/>
        <p:txBody>
          <a:bodyPr/>
          <a:p>
            <a:r>
              <a:rPr lang="el-G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endParaRPr b="0" lang="el-GR" sz="1800" spc="-1" strike="noStrike">
              <a:solidFill>
                <a:schemeClr val="dk1"/>
              </a:solidFill>
              <a:latin typeface="Arial"/>
            </a:endParaRPr>
          </a:p>
        </p:txBody>
      </p:sp>
      <p:sp>
        <p:nvSpPr>
          <p:cNvPr id="2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2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lnSpc>
                <a:spcPct val="90000"/>
              </a:lnSpc>
              <a:spcBef>
                <a:spcPts val="1417"/>
              </a:spcBef>
              <a:buNone/>
            </a:pPr>
            <a:endParaRPr b="0" lang="el-GR" sz="2800" spc="-1" strike="noStrike">
              <a:solidFill>
                <a:schemeClr val="dk1"/>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7077404D-5422-43D5-A621-33C1308CB363}" type="slidenum">
              <a:t>&lt;#&gt;</a:t>
            </a:fld>
          </a:p>
        </p:txBody>
      </p:sp>
      <p:sp>
        <p:nvSpPr>
          <p:cNvPr id="8" name="PlaceHolder 7"/>
          <p:cNvSpPr>
            <a:spLocks noGrp="1"/>
          </p:cNvSpPr>
          <p:nvPr>
            <p:ph type="dt" idx="3"/>
          </p:nvPr>
        </p:nvSpPr>
        <p:spPr/>
        <p:txBody>
          <a:bodyPr/>
          <a:p>
            <a:r>
              <a:rPr lang="el-G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aefc3"/>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880" cy="1142280"/>
          </a:xfrm>
          <a:prstGeom prst="rect">
            <a:avLst/>
          </a:prstGeom>
          <a:noFill/>
          <a:ln w="0">
            <a:noFill/>
          </a:ln>
        </p:spPr>
        <p:txBody>
          <a:bodyPr lIns="0" rIns="0" tIns="0" bIns="0" anchor="ctr">
            <a:noAutofit/>
          </a:bodyPr>
          <a:p>
            <a:pPr indent="0">
              <a:buNone/>
            </a:pPr>
            <a:r>
              <a:rPr b="0" lang="el-GR" sz="4400" spc="-1" strike="noStrike">
                <a:solidFill>
                  <a:schemeClr val="dk1"/>
                </a:solidFill>
                <a:latin typeface="Arial"/>
              </a:rPr>
              <a:t>Πατήστε για επεξεργασία της μορφής κειμένου του τίτλου</a:t>
            </a:r>
            <a:endParaRPr b="0" lang="el-GR" sz="4400" spc="-1" strike="noStrike">
              <a:solidFill>
                <a:schemeClr val="dk1"/>
              </a:solidFill>
              <a:latin typeface="Arial"/>
            </a:endParaRPr>
          </a:p>
        </p:txBody>
      </p:sp>
      <p:sp>
        <p:nvSpPr>
          <p:cNvPr id="1" name="PlaceHolder 2"/>
          <p:cNvSpPr>
            <a:spLocks noGrp="1"/>
          </p:cNvSpPr>
          <p:nvPr>
            <p:ph type="ftr" idx="1"/>
          </p:nvPr>
        </p:nvSpPr>
        <p:spPr>
          <a:xfrm>
            <a:off x="3124080" y="6356520"/>
            <a:ext cx="2894760" cy="364320"/>
          </a:xfrm>
          <a:prstGeom prst="rect">
            <a:avLst/>
          </a:prstGeom>
          <a:noFill/>
          <a:ln w="0">
            <a:noFill/>
          </a:ln>
        </p:spPr>
        <p:txBody>
          <a:bodyPr lIns="90000" rIns="90000" tIns="45000" bIns="45000" anchor="ctr">
            <a:noAutofit/>
          </a:bodyPr>
          <a:lstStyle>
            <a:lvl1pPr indent="0" algn="ctr" defTabSz="914400">
              <a:lnSpc>
                <a:spcPct val="100000"/>
              </a:lnSpc>
              <a:buNone/>
              <a:tabLst>
                <a:tab algn="l" pos="0"/>
              </a:tabLst>
              <a:defRPr b="0" lang="el-GR" sz="1200" spc="-1" strike="noStrike">
                <a:solidFill>
                  <a:srgbClr val="544668"/>
                </a:solidFill>
                <a:latin typeface="Calibri"/>
                <a:ea typeface="DejaVu Sans"/>
              </a:defRPr>
            </a:lvl1pPr>
          </a:lstStyle>
          <a:p>
            <a:pPr indent="0" algn="ctr" defTabSz="914400">
              <a:lnSpc>
                <a:spcPct val="100000"/>
              </a:lnSpc>
              <a:buNone/>
              <a:tabLst>
                <a:tab algn="l" pos="0"/>
              </a:tabLst>
            </a:pPr>
            <a:r>
              <a:rPr b="0" lang="el-GR" sz="1200" spc="-1" strike="noStrike">
                <a:solidFill>
                  <a:srgbClr val="544668"/>
                </a:solidFill>
                <a:latin typeface="Calibri"/>
                <a:ea typeface="DejaVu Sans"/>
              </a:rPr>
              <a:t> </a:t>
            </a:r>
            <a:endParaRPr b="0" lang="el-GR" sz="1200" spc="-1" strike="noStrike">
              <a:solidFill>
                <a:srgbClr val="000000"/>
              </a:solidFill>
              <a:latin typeface="Times New Roman"/>
            </a:endParaRPr>
          </a:p>
        </p:txBody>
      </p:sp>
      <p:sp>
        <p:nvSpPr>
          <p:cNvPr id="2" name="PlaceHolder 3"/>
          <p:cNvSpPr>
            <a:spLocks noGrp="1"/>
          </p:cNvSpPr>
          <p:nvPr>
            <p:ph type="sldNum" idx="2"/>
          </p:nvPr>
        </p:nvSpPr>
        <p:spPr>
          <a:xfrm>
            <a:off x="6553080" y="6356520"/>
            <a:ext cx="2133000" cy="364320"/>
          </a:xfrm>
          <a:prstGeom prst="rect">
            <a:avLst/>
          </a:prstGeom>
          <a:noFill/>
          <a:ln w="0">
            <a:noFill/>
          </a:ln>
        </p:spPr>
        <p:txBody>
          <a:bodyPr lIns="90000" rIns="90000" tIns="45000" bIns="45000" anchor="ctr">
            <a:noAutofit/>
          </a:bodyPr>
          <a:lstStyle>
            <a:lvl1pPr indent="0" algn="r" defTabSz="914400">
              <a:lnSpc>
                <a:spcPct val="100000"/>
              </a:lnSpc>
              <a:buNone/>
              <a:tabLst>
                <a:tab algn="l" pos="0"/>
              </a:tabLst>
              <a:defRPr b="1" lang="el-GR" sz="2400" spc="-1" strike="noStrike">
                <a:solidFill>
                  <a:schemeClr val="accent4">
                    <a:lumMod val="50000"/>
                  </a:schemeClr>
                </a:solidFill>
                <a:latin typeface="Calibri"/>
                <a:ea typeface="DejaVu Sans"/>
              </a:defRPr>
            </a:lvl1pPr>
          </a:lstStyle>
          <a:p>
            <a:pPr indent="0" algn="r" defTabSz="914400">
              <a:lnSpc>
                <a:spcPct val="100000"/>
              </a:lnSpc>
              <a:buNone/>
              <a:tabLst>
                <a:tab algn="l" pos="0"/>
              </a:tabLst>
            </a:pPr>
            <a:fld id="{8B1ACDC8-202A-4EA0-97DF-E552CE112DDE}" type="slidenum">
              <a:rPr b="1" lang="el-GR" sz="2400" spc="-1" strike="noStrike">
                <a:solidFill>
                  <a:schemeClr val="accent4">
                    <a:lumMod val="50000"/>
                  </a:schemeClr>
                </a:solidFill>
                <a:latin typeface="Calibri"/>
                <a:ea typeface="DejaVu Sans"/>
              </a:rPr>
              <a:t>1</a:t>
            </a:fld>
            <a:endParaRPr b="0" lang="el-GR" sz="2400" spc="-1" strike="noStrike">
              <a:solidFill>
                <a:srgbClr val="000000"/>
              </a:solidFill>
              <a:latin typeface="Times New Roman"/>
            </a:endParaRPr>
          </a:p>
        </p:txBody>
      </p:sp>
      <p:sp>
        <p:nvSpPr>
          <p:cNvPr id="3" name="PlaceHolder 4"/>
          <p:cNvSpPr>
            <a:spLocks noGrp="1"/>
          </p:cNvSpPr>
          <p:nvPr>
            <p:ph type="dt" idx="3"/>
          </p:nvPr>
        </p:nvSpPr>
        <p:spPr>
          <a:xfrm>
            <a:off x="457200" y="6356520"/>
            <a:ext cx="2133000" cy="364320"/>
          </a:xfrm>
          <a:prstGeom prst="rect">
            <a:avLst/>
          </a:prstGeom>
          <a:noFill/>
          <a:ln w="0">
            <a:noFill/>
          </a:ln>
        </p:spPr>
        <p:txBody>
          <a:bodyPr lIns="90000" rIns="90000" tIns="45000" bIns="4500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 </a:t>
            </a:r>
            <a:endParaRPr b="0" lang="el-GR" sz="1400" spc="-1" strike="noStrike">
              <a:solidFill>
                <a:srgbClr val="000000"/>
              </a:solidFill>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l-GR" sz="2800" spc="-1" strike="noStrike">
                <a:solidFill>
                  <a:schemeClr val="dk1"/>
                </a:solidFill>
                <a:latin typeface="Arial"/>
              </a:rPr>
              <a:t>Πατήστε για επεξεργασία της μορφής κειμένου διάρθρωσης</a:t>
            </a:r>
            <a:endParaRPr b="0" lang="el-GR" sz="2800" spc="-1" strike="noStrike">
              <a:solidFill>
                <a:schemeClr val="dk1"/>
              </a:solidFill>
              <a:latin typeface="Arial"/>
            </a:endParaRPr>
          </a:p>
          <a:p>
            <a:pPr lvl="1" marL="864000" indent="-324000">
              <a:lnSpc>
                <a:spcPct val="90000"/>
              </a:lnSpc>
              <a:spcBef>
                <a:spcPts val="1134"/>
              </a:spcBef>
              <a:buClr>
                <a:srgbClr val="000000"/>
              </a:buClr>
              <a:buSzPct val="75000"/>
              <a:buFont typeface="Symbol" charset="2"/>
              <a:buChar char=""/>
            </a:pPr>
            <a:r>
              <a:rPr b="0" lang="el-GR" sz="2000" spc="-1" strike="noStrike">
                <a:solidFill>
                  <a:schemeClr val="dk1"/>
                </a:solidFill>
                <a:latin typeface="Arial"/>
              </a:rPr>
              <a:t>Δεύτερο επίπεδο διάρθρωσης</a:t>
            </a:r>
            <a:endParaRPr b="0" lang="el-GR" sz="2000" spc="-1" strike="noStrike">
              <a:solidFill>
                <a:schemeClr val="dk1"/>
              </a:solidFill>
              <a:latin typeface="Arial"/>
            </a:endParaRPr>
          </a:p>
          <a:p>
            <a:pPr lvl="2" marL="1296000" indent="-288000">
              <a:lnSpc>
                <a:spcPct val="90000"/>
              </a:lnSpc>
              <a:spcBef>
                <a:spcPts val="850"/>
              </a:spcBef>
              <a:buClr>
                <a:srgbClr val="000000"/>
              </a:buClr>
              <a:buSzPct val="45000"/>
              <a:buFont typeface="Wingdings" charset="2"/>
              <a:buChar char=""/>
            </a:pPr>
            <a:r>
              <a:rPr b="0" lang="el-GR" sz="1800" spc="-1" strike="noStrike">
                <a:solidFill>
                  <a:schemeClr val="dk1"/>
                </a:solidFill>
                <a:latin typeface="Arial"/>
              </a:rPr>
              <a:t>Τρίτο επίπεδο διάρθρωσης</a:t>
            </a:r>
            <a:endParaRPr b="0" lang="el-GR" sz="1800" spc="-1" strike="noStrike">
              <a:solidFill>
                <a:schemeClr val="dk1"/>
              </a:solidFill>
              <a:latin typeface="Arial"/>
            </a:endParaRPr>
          </a:p>
          <a:p>
            <a:pPr lvl="3" marL="1728000" indent="-216000">
              <a:lnSpc>
                <a:spcPct val="90000"/>
              </a:lnSpc>
              <a:spcBef>
                <a:spcPts val="567"/>
              </a:spcBef>
              <a:buClr>
                <a:srgbClr val="000000"/>
              </a:buClr>
              <a:buSzPct val="75000"/>
              <a:buFont typeface="Symbol" charset="2"/>
              <a:buChar char=""/>
            </a:pPr>
            <a:r>
              <a:rPr b="0" lang="el-GR" sz="1800" spc="-1" strike="noStrike">
                <a:solidFill>
                  <a:schemeClr val="dk1"/>
                </a:solidFill>
                <a:latin typeface="Arial"/>
              </a:rPr>
              <a:t>Τέταρτο επίπεδο διάρθρωσης</a:t>
            </a:r>
            <a:endParaRPr b="0" lang="el-GR" sz="1800" spc="-1" strike="noStrike">
              <a:solidFill>
                <a:schemeClr val="dk1"/>
              </a:solidFill>
              <a:latin typeface="Arial"/>
            </a:endParaRPr>
          </a:p>
          <a:p>
            <a:pPr lvl="4" marL="2160000" indent="-216000">
              <a:lnSpc>
                <a:spcPct val="90000"/>
              </a:lnSpc>
              <a:spcBef>
                <a:spcPts val="283"/>
              </a:spcBef>
              <a:buClr>
                <a:srgbClr val="000000"/>
              </a:buClr>
              <a:buSzPct val="45000"/>
              <a:buFont typeface="Wingdings" charset="2"/>
              <a:buChar char=""/>
            </a:pPr>
            <a:r>
              <a:rPr b="0" lang="el-GR" sz="2000" spc="-1" strike="noStrike">
                <a:solidFill>
                  <a:schemeClr val="dk1"/>
                </a:solidFill>
                <a:latin typeface="Arial"/>
              </a:rPr>
              <a:t>Πέμπτο επίπεδο διάρθρωσης</a:t>
            </a:r>
            <a:endParaRPr b="0" lang="el-GR" sz="2000" spc="-1" strike="noStrike">
              <a:solidFill>
                <a:schemeClr val="dk1"/>
              </a:solidFill>
              <a:latin typeface="Arial"/>
            </a:endParaRPr>
          </a:p>
          <a:p>
            <a:pPr lvl="5" marL="2592000" indent="-216000">
              <a:lnSpc>
                <a:spcPct val="90000"/>
              </a:lnSpc>
              <a:spcBef>
                <a:spcPts val="283"/>
              </a:spcBef>
              <a:buClr>
                <a:srgbClr val="000000"/>
              </a:buClr>
              <a:buSzPct val="45000"/>
              <a:buFont typeface="Wingdings" charset="2"/>
              <a:buChar char=""/>
            </a:pPr>
            <a:r>
              <a:rPr b="0" lang="el-GR" sz="2000" spc="-1" strike="noStrike">
                <a:solidFill>
                  <a:schemeClr val="dk1"/>
                </a:solidFill>
                <a:latin typeface="Arial"/>
              </a:rPr>
              <a:t>Έκτο επίπεδο διάρθρωσης</a:t>
            </a:r>
            <a:endParaRPr b="0" lang="el-GR" sz="2000" spc="-1" strike="noStrike">
              <a:solidFill>
                <a:schemeClr val="dk1"/>
              </a:solidFill>
              <a:latin typeface="Arial"/>
            </a:endParaRPr>
          </a:p>
          <a:p>
            <a:pPr lvl="6" marL="3024000" indent="-216000">
              <a:lnSpc>
                <a:spcPct val="90000"/>
              </a:lnSpc>
              <a:spcBef>
                <a:spcPts val="283"/>
              </a:spcBef>
              <a:buClr>
                <a:srgbClr val="000000"/>
              </a:buClr>
              <a:buSzPct val="45000"/>
              <a:buFont typeface="Wingdings" charset="2"/>
              <a:buChar char=""/>
            </a:pPr>
            <a:r>
              <a:rPr b="0" lang="el-GR" sz="2000" spc="-1" strike="noStrike">
                <a:solidFill>
                  <a:schemeClr val="dk1"/>
                </a:solidFill>
                <a:latin typeface="Arial"/>
              </a:rPr>
              <a:t>Έβδομο επίπεδο διάρθρωσης</a:t>
            </a:r>
            <a:endParaRPr b="0" lang="el-GR" sz="2000" spc="-1" strike="noStrike">
              <a:solidFill>
                <a:schemeClr val="dk1"/>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aefc3"/>
        </a:solidFill>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3124080" y="6356520"/>
            <a:ext cx="2894760" cy="364320"/>
          </a:xfrm>
          <a:prstGeom prst="rect">
            <a:avLst/>
          </a:prstGeom>
          <a:noFill/>
          <a:ln w="0">
            <a:noFill/>
          </a:ln>
        </p:spPr>
        <p:txBody>
          <a:bodyPr lIns="90000" rIns="90000" tIns="45000" bIns="45000" anchor="ctr">
            <a:noAutofit/>
          </a:bodyPr>
          <a:lstStyle>
            <a:lvl1pPr indent="0" algn="ctr" defTabSz="914400">
              <a:lnSpc>
                <a:spcPct val="100000"/>
              </a:lnSpc>
              <a:buNone/>
              <a:tabLst>
                <a:tab algn="l" pos="0"/>
              </a:tabLst>
              <a:defRPr b="0" lang="el-GR" sz="1200" spc="-1" strike="noStrike">
                <a:solidFill>
                  <a:srgbClr val="544668"/>
                </a:solidFill>
                <a:latin typeface="Calibri"/>
                <a:ea typeface="DejaVu Sans"/>
              </a:defRPr>
            </a:lvl1pPr>
          </a:lstStyle>
          <a:p>
            <a:pPr indent="0" algn="ctr" defTabSz="914400">
              <a:lnSpc>
                <a:spcPct val="100000"/>
              </a:lnSpc>
              <a:buNone/>
              <a:tabLst>
                <a:tab algn="l" pos="0"/>
              </a:tabLst>
            </a:pPr>
            <a:r>
              <a:rPr b="0" lang="el-GR" sz="1200" spc="-1" strike="noStrike">
                <a:solidFill>
                  <a:srgbClr val="544668"/>
                </a:solidFill>
                <a:latin typeface="Calibri"/>
                <a:ea typeface="DejaVu Sans"/>
              </a:rPr>
              <a:t>&lt;υποσέλιδο&gt;</a:t>
            </a:r>
            <a:endParaRPr b="0" lang="el-GR" sz="1200" spc="-1" strike="noStrike">
              <a:solidFill>
                <a:srgbClr val="000000"/>
              </a:solidFill>
              <a:latin typeface="Times New Roman"/>
            </a:endParaRPr>
          </a:p>
        </p:txBody>
      </p:sp>
      <p:sp>
        <p:nvSpPr>
          <p:cNvPr id="42" name="PlaceHolder 2"/>
          <p:cNvSpPr>
            <a:spLocks noGrp="1"/>
          </p:cNvSpPr>
          <p:nvPr>
            <p:ph type="sldNum" idx="5"/>
          </p:nvPr>
        </p:nvSpPr>
        <p:spPr>
          <a:xfrm>
            <a:off x="6553080" y="6356520"/>
            <a:ext cx="2133000" cy="364320"/>
          </a:xfrm>
          <a:prstGeom prst="rect">
            <a:avLst/>
          </a:prstGeom>
          <a:noFill/>
          <a:ln w="0">
            <a:noFill/>
          </a:ln>
        </p:spPr>
        <p:txBody>
          <a:bodyPr lIns="90000" rIns="90000" tIns="45000" bIns="45000" anchor="ctr">
            <a:noAutofit/>
          </a:bodyPr>
          <a:lstStyle>
            <a:lvl1pPr indent="0" algn="r" defTabSz="914400">
              <a:lnSpc>
                <a:spcPct val="100000"/>
              </a:lnSpc>
              <a:buNone/>
              <a:tabLst>
                <a:tab algn="l" pos="0"/>
              </a:tabLst>
              <a:defRPr b="1" lang="el-GR" sz="2400" spc="-1" strike="noStrike">
                <a:solidFill>
                  <a:srgbClr val="000000"/>
                </a:solidFill>
                <a:latin typeface="Calibri"/>
                <a:ea typeface="DejaVu Sans"/>
              </a:defRPr>
            </a:lvl1pPr>
          </a:lstStyle>
          <a:p>
            <a:pPr indent="0" algn="r" defTabSz="914400">
              <a:lnSpc>
                <a:spcPct val="100000"/>
              </a:lnSpc>
              <a:buNone/>
              <a:tabLst>
                <a:tab algn="l" pos="0"/>
              </a:tabLst>
            </a:pPr>
            <a:fld id="{CF5E6919-F342-48A2-A7F4-67652E649E7B}" type="slidenum">
              <a:rPr b="1" lang="el-GR" sz="2400" spc="-1" strike="noStrike">
                <a:solidFill>
                  <a:srgbClr val="000000"/>
                </a:solidFill>
                <a:latin typeface="Calibri"/>
                <a:ea typeface="DejaVu Sans"/>
              </a:rPr>
              <a:t>&lt;αριθμός&gt;</a:t>
            </a:fld>
            <a:endParaRPr b="0" lang="el-GR" sz="2400" spc="-1" strike="noStrike">
              <a:solidFill>
                <a:srgbClr val="000000"/>
              </a:solidFill>
              <a:latin typeface="Times New Roman"/>
            </a:endParaRPr>
          </a:p>
        </p:txBody>
      </p:sp>
      <p:sp>
        <p:nvSpPr>
          <p:cNvPr id="43" name="PlaceHolder 3"/>
          <p:cNvSpPr>
            <a:spLocks noGrp="1"/>
          </p:cNvSpPr>
          <p:nvPr>
            <p:ph type="dt" idx="6"/>
          </p:nvPr>
        </p:nvSpPr>
        <p:spPr>
          <a:xfrm>
            <a:off x="457200" y="6356520"/>
            <a:ext cx="2133000" cy="364320"/>
          </a:xfrm>
          <a:prstGeom prst="rect">
            <a:avLst/>
          </a:prstGeom>
          <a:noFill/>
          <a:ln w="0">
            <a:noFill/>
          </a:ln>
        </p:spPr>
        <p:txBody>
          <a:bodyPr lIns="90000" rIns="90000" tIns="45000" bIns="4500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&lt;ημερομηνία/ώρα&gt;</a:t>
            </a:r>
            <a:endParaRPr b="0" lang="el-GR" sz="1400" spc="-1" strike="noStrike">
              <a:solidFill>
                <a:srgbClr val="000000"/>
              </a:solidFill>
              <a:latin typeface="Times New Roman"/>
            </a:endParaRPr>
          </a:p>
        </p:txBody>
      </p:sp>
      <p:sp>
        <p:nvSpPr>
          <p:cNvPr id="44"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buNone/>
            </a:pPr>
            <a:r>
              <a:rPr b="0" lang="el-GR" sz="1800" spc="-1" strike="noStrike">
                <a:solidFill>
                  <a:schemeClr val="dk1"/>
                </a:solidFill>
                <a:latin typeface="Arial"/>
              </a:rPr>
              <a:t>Πατήστε για επεξεργασία της μορφής κειμένου του τίτλου</a:t>
            </a:r>
            <a:endParaRPr b="0" lang="el-GR" sz="1800" spc="-1" strike="noStrike">
              <a:solidFill>
                <a:schemeClr val="dk1"/>
              </a:solidFill>
              <a:latin typeface="Arial"/>
            </a:endParaRPr>
          </a:p>
        </p:txBody>
      </p:sp>
      <p:sp>
        <p:nvSpPr>
          <p:cNvPr id="45"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l-GR" sz="2800" spc="-1" strike="noStrike">
                <a:solidFill>
                  <a:schemeClr val="dk1"/>
                </a:solidFill>
                <a:latin typeface="Arial"/>
              </a:rPr>
              <a:t>Πατήστε για επεξεργασία της μορφής κειμένου διάρθρωσης</a:t>
            </a:r>
            <a:endParaRPr b="0" lang="el-GR" sz="2800" spc="-1" strike="noStrike">
              <a:solidFill>
                <a:schemeClr val="dk1"/>
              </a:solidFill>
              <a:latin typeface="Arial"/>
            </a:endParaRPr>
          </a:p>
          <a:p>
            <a:pPr lvl="1" marL="864000" indent="-324000">
              <a:lnSpc>
                <a:spcPct val="90000"/>
              </a:lnSpc>
              <a:spcBef>
                <a:spcPts val="1134"/>
              </a:spcBef>
              <a:buClr>
                <a:srgbClr val="000000"/>
              </a:buClr>
              <a:buSzPct val="75000"/>
              <a:buFont typeface="Symbol" charset="2"/>
              <a:buChar char=""/>
            </a:pPr>
            <a:r>
              <a:rPr b="0" lang="el-GR" sz="2000" spc="-1" strike="noStrike">
                <a:solidFill>
                  <a:schemeClr val="dk1"/>
                </a:solidFill>
                <a:latin typeface="Arial"/>
              </a:rPr>
              <a:t>Δεύτερο επίπεδο διάρθρωσης</a:t>
            </a:r>
            <a:endParaRPr b="0" lang="el-GR" sz="2000" spc="-1" strike="noStrike">
              <a:solidFill>
                <a:schemeClr val="dk1"/>
              </a:solidFill>
              <a:latin typeface="Arial"/>
            </a:endParaRPr>
          </a:p>
          <a:p>
            <a:pPr lvl="2" marL="1296000" indent="-288000">
              <a:lnSpc>
                <a:spcPct val="90000"/>
              </a:lnSpc>
              <a:spcBef>
                <a:spcPts val="850"/>
              </a:spcBef>
              <a:buClr>
                <a:srgbClr val="000000"/>
              </a:buClr>
              <a:buSzPct val="45000"/>
              <a:buFont typeface="Wingdings" charset="2"/>
              <a:buChar char=""/>
            </a:pPr>
            <a:r>
              <a:rPr b="0" lang="el-GR" sz="1800" spc="-1" strike="noStrike">
                <a:solidFill>
                  <a:schemeClr val="dk1"/>
                </a:solidFill>
                <a:latin typeface="Arial"/>
              </a:rPr>
              <a:t>Τρίτο επίπεδο διάρθρωσης</a:t>
            </a:r>
            <a:endParaRPr b="0" lang="el-GR" sz="1800" spc="-1" strike="noStrike">
              <a:solidFill>
                <a:schemeClr val="dk1"/>
              </a:solidFill>
              <a:latin typeface="Arial"/>
            </a:endParaRPr>
          </a:p>
          <a:p>
            <a:pPr lvl="3" marL="1728000" indent="-216000">
              <a:lnSpc>
                <a:spcPct val="90000"/>
              </a:lnSpc>
              <a:spcBef>
                <a:spcPts val="567"/>
              </a:spcBef>
              <a:buClr>
                <a:srgbClr val="000000"/>
              </a:buClr>
              <a:buSzPct val="75000"/>
              <a:buFont typeface="Symbol" charset="2"/>
              <a:buChar char=""/>
            </a:pPr>
            <a:r>
              <a:rPr b="0" lang="el-GR" sz="1800" spc="-1" strike="noStrike">
                <a:solidFill>
                  <a:schemeClr val="dk1"/>
                </a:solidFill>
                <a:latin typeface="Arial"/>
              </a:rPr>
              <a:t>Τέταρτο επίπεδο διάρθρωσης</a:t>
            </a:r>
            <a:endParaRPr b="0" lang="el-GR" sz="1800" spc="-1" strike="noStrike">
              <a:solidFill>
                <a:schemeClr val="dk1"/>
              </a:solidFill>
              <a:latin typeface="Arial"/>
            </a:endParaRPr>
          </a:p>
          <a:p>
            <a:pPr lvl="4" marL="2160000" indent="-216000">
              <a:lnSpc>
                <a:spcPct val="90000"/>
              </a:lnSpc>
              <a:spcBef>
                <a:spcPts val="283"/>
              </a:spcBef>
              <a:buClr>
                <a:srgbClr val="000000"/>
              </a:buClr>
              <a:buSzPct val="45000"/>
              <a:buFont typeface="Wingdings" charset="2"/>
              <a:buChar char=""/>
            </a:pPr>
            <a:r>
              <a:rPr b="0" lang="el-GR" sz="2000" spc="-1" strike="noStrike">
                <a:solidFill>
                  <a:schemeClr val="dk1"/>
                </a:solidFill>
                <a:latin typeface="Arial"/>
              </a:rPr>
              <a:t>Πέμπτο επίπεδο διάρθρωσης</a:t>
            </a:r>
            <a:endParaRPr b="0" lang="el-GR" sz="2000" spc="-1" strike="noStrike">
              <a:solidFill>
                <a:schemeClr val="dk1"/>
              </a:solidFill>
              <a:latin typeface="Arial"/>
            </a:endParaRPr>
          </a:p>
          <a:p>
            <a:pPr lvl="5" marL="2592000" indent="-216000">
              <a:lnSpc>
                <a:spcPct val="90000"/>
              </a:lnSpc>
              <a:spcBef>
                <a:spcPts val="283"/>
              </a:spcBef>
              <a:buClr>
                <a:srgbClr val="000000"/>
              </a:buClr>
              <a:buSzPct val="45000"/>
              <a:buFont typeface="Wingdings" charset="2"/>
              <a:buChar char=""/>
            </a:pPr>
            <a:r>
              <a:rPr b="0" lang="el-GR" sz="2000" spc="-1" strike="noStrike">
                <a:solidFill>
                  <a:schemeClr val="dk1"/>
                </a:solidFill>
                <a:latin typeface="Arial"/>
              </a:rPr>
              <a:t>Έκτο επίπεδο διάρθρωσης</a:t>
            </a:r>
            <a:endParaRPr b="0" lang="el-GR" sz="2000" spc="-1" strike="noStrike">
              <a:solidFill>
                <a:schemeClr val="dk1"/>
              </a:solidFill>
              <a:latin typeface="Arial"/>
            </a:endParaRPr>
          </a:p>
          <a:p>
            <a:pPr lvl="6" marL="3024000" indent="-216000">
              <a:lnSpc>
                <a:spcPct val="90000"/>
              </a:lnSpc>
              <a:spcBef>
                <a:spcPts val="283"/>
              </a:spcBef>
              <a:buClr>
                <a:srgbClr val="000000"/>
              </a:buClr>
              <a:buSzPct val="45000"/>
              <a:buFont typeface="Wingdings" charset="2"/>
              <a:buChar char=""/>
            </a:pPr>
            <a:r>
              <a:rPr b="0" lang="el-GR" sz="2000" spc="-1" strike="noStrike">
                <a:solidFill>
                  <a:schemeClr val="dk1"/>
                </a:solidFill>
                <a:latin typeface="Arial"/>
              </a:rPr>
              <a:t>Έβδομο επίπεδο διάρθρωσης</a:t>
            </a:r>
            <a:endParaRPr b="0" lang="el-GR" sz="2000" spc="-1" strike="noStrike">
              <a:solidFill>
                <a:schemeClr val="dk1"/>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hyperlink" Target="https://opencourses.ionio.gr/courses/DFLTI102/" TargetMode="External"/><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685800" y="2130480"/>
            <a:ext cx="7771680" cy="1469160"/>
          </a:xfrm>
          <a:prstGeom prst="rect">
            <a:avLst/>
          </a:prstGeom>
          <a:solidFill>
            <a:schemeClr val="lt1"/>
          </a:solidFill>
          <a:ln w="25560">
            <a:solidFill>
              <a:srgbClr val="c0504d"/>
            </a:solidFill>
            <a:round/>
          </a:ln>
        </p:spPr>
        <p:txBody>
          <a:bodyPr lIns="0" rIns="0" tIns="0" bIns="0" anchor="ctr">
            <a:noAutofit/>
          </a:bodyPr>
          <a:p>
            <a:pPr indent="0" algn="ctr" defTabSz="914400">
              <a:lnSpc>
                <a:spcPct val="100000"/>
              </a:lnSpc>
              <a:buNone/>
              <a:tabLst>
                <a:tab algn="l" pos="0"/>
              </a:tabLst>
            </a:pPr>
            <a:r>
              <a:rPr b="1" lang="el-GR" sz="4400" spc="-1" strike="noStrike">
                <a:solidFill>
                  <a:schemeClr val="accent1">
                    <a:lumMod val="50000"/>
                  </a:schemeClr>
                </a:solidFill>
                <a:latin typeface="Calibri"/>
                <a:ea typeface="DejaVu Sans"/>
              </a:rPr>
              <a:t>Εισαγωγή στην Πολιτική Επιστήμη</a:t>
            </a:r>
            <a:endParaRPr b="0" lang="el-GR" sz="4400" spc="-1" strike="noStrike">
              <a:solidFill>
                <a:schemeClr val="dk1"/>
              </a:solidFill>
              <a:latin typeface="Arial"/>
            </a:endParaRPr>
          </a:p>
        </p:txBody>
      </p:sp>
      <p:sp>
        <p:nvSpPr>
          <p:cNvPr id="83" name="PlaceHolder 2"/>
          <p:cNvSpPr>
            <a:spLocks noGrp="1"/>
          </p:cNvSpPr>
          <p:nvPr>
            <p:ph type="subTitle"/>
          </p:nvPr>
        </p:nvSpPr>
        <p:spPr>
          <a:xfrm>
            <a:off x="1371600" y="3886200"/>
            <a:ext cx="6400080" cy="1751760"/>
          </a:xfrm>
          <a:prstGeom prst="rect">
            <a:avLst/>
          </a:prstGeom>
          <a:noFill/>
          <a:ln w="0">
            <a:noFill/>
          </a:ln>
        </p:spPr>
        <p:txBody>
          <a:bodyPr lIns="0" rIns="0" tIns="0" bIns="0" anchor="t">
            <a:noAutofit/>
          </a:bodyPr>
          <a:p>
            <a:pPr marL="228600" indent="0" algn="ctr" defTabSz="914400">
              <a:lnSpc>
                <a:spcPct val="100000"/>
              </a:lnSpc>
              <a:spcBef>
                <a:spcPts val="641"/>
              </a:spcBef>
              <a:buNone/>
              <a:tabLst>
                <a:tab algn="l" pos="0"/>
              </a:tabLst>
            </a:pPr>
            <a:r>
              <a:rPr b="0" lang="el-GR" sz="3200" spc="-1" strike="noStrike">
                <a:solidFill>
                  <a:schemeClr val="accent4">
                    <a:lumMod val="50000"/>
                  </a:schemeClr>
                </a:solidFill>
                <a:latin typeface="Calibri"/>
                <a:ea typeface="DejaVu Sans"/>
              </a:rPr>
              <a:t>Μιχάλης Πολίτης</a:t>
            </a:r>
            <a:endParaRPr b="0" lang="el-GR" sz="3200" spc="-1" strike="noStrike">
              <a:solidFill>
                <a:srgbClr val="000000"/>
              </a:solidFill>
              <a:latin typeface="Arial"/>
            </a:endParaRPr>
          </a:p>
          <a:p>
            <a:pPr marL="228600" indent="0" algn="ctr" defTabSz="914400">
              <a:lnSpc>
                <a:spcPct val="100000"/>
              </a:lnSpc>
              <a:spcBef>
                <a:spcPts val="641"/>
              </a:spcBef>
              <a:buNone/>
              <a:tabLst>
                <a:tab algn="l" pos="0"/>
              </a:tabLst>
            </a:pPr>
            <a:r>
              <a:rPr b="0" lang="el-GR" sz="3200" spc="-1" strike="noStrike">
                <a:solidFill>
                  <a:schemeClr val="accent4">
                    <a:lumMod val="50000"/>
                  </a:schemeClr>
                </a:solidFill>
                <a:latin typeface="Calibri"/>
                <a:ea typeface="DejaVu Sans"/>
              </a:rPr>
              <a:t>Καθηγητής</a:t>
            </a:r>
            <a:endParaRPr b="0" lang="el-GR"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4680"/>
            <a:ext cx="8228880" cy="1142280"/>
          </a:xfrm>
          <a:prstGeom prst="rect">
            <a:avLst/>
          </a:prstGeom>
          <a:solidFill>
            <a:srgbClr val="ffffff"/>
          </a:solidFill>
          <a:ln w="12600">
            <a:solidFill>
              <a:srgbClr val="c00000"/>
            </a:solidFill>
            <a:round/>
          </a:ln>
        </p:spPr>
        <p:txBody>
          <a:bodyPr lIns="90000" rIns="90000" tIns="45000" bIns="45000" anchor="ctr">
            <a:normAutofit fontScale="79329"/>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Το Google translator δεν</a:t>
            </a:r>
            <a:br>
              <a:rPr sz="4400"/>
            </a:br>
            <a:r>
              <a:rPr b="1" lang="el-GR" sz="4400" spc="-1" strike="noStrike">
                <a:solidFill>
                  <a:schemeClr val="accent4">
                    <a:lumMod val="50000"/>
                  </a:schemeClr>
                </a:solidFill>
                <a:latin typeface="Calibri"/>
                <a:ea typeface="DejaVu Sans"/>
              </a:rPr>
              <a:t>μπορεί να καλύψει αυτό το κενό;</a:t>
            </a:r>
            <a:endParaRPr b="0" lang="el-GR" sz="4400" spc="-1" strike="noStrike">
              <a:solidFill>
                <a:schemeClr val="dk1"/>
              </a:solidFill>
              <a:latin typeface="Arial"/>
            </a:endParaRPr>
          </a:p>
        </p:txBody>
      </p:sp>
      <p:sp>
        <p:nvSpPr>
          <p:cNvPr id="100" name="PlaceHolder 2"/>
          <p:cNvSpPr>
            <a:spLocks noGrp="1"/>
          </p:cNvSpPr>
          <p:nvPr>
            <p:ph/>
          </p:nvPr>
        </p:nvSpPr>
        <p:spPr>
          <a:xfrm>
            <a:off x="457200" y="1600200"/>
            <a:ext cx="8228880" cy="4525200"/>
          </a:xfrm>
          <a:prstGeom prst="rect">
            <a:avLst/>
          </a:prstGeom>
          <a:noFill/>
          <a:ln w="0">
            <a:noFill/>
          </a:ln>
        </p:spPr>
        <p:txBody>
          <a:bodyPr lIns="90000" rIns="90000" tIns="45000" bIns="45000" anchor="t">
            <a:noAutofit/>
          </a:bodyPr>
          <a:p>
            <a:pPr indent="0" defTabSz="914400">
              <a:lnSpc>
                <a:spcPct val="100000"/>
              </a:lnSpc>
              <a:spcBef>
                <a:spcPts val="641"/>
              </a:spcBef>
              <a:buNone/>
              <a:tabLst>
                <a:tab algn="l" pos="0"/>
              </a:tabLst>
            </a:pP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ΟΧΙ!!</a:t>
            </a:r>
            <a:endParaRPr b="0" lang="el-GR" sz="3200" spc="-1" strike="noStrike">
              <a:solidFill>
                <a:schemeClr val="dk1"/>
              </a:solidFill>
              <a:latin typeface="Arial"/>
            </a:endParaRPr>
          </a:p>
          <a:p>
            <a:pPr marL="343080" indent="-34308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Το Google translator δεν μπορεί να υποκαταστήσει την ανθρώπινη ευφυΐα!</a:t>
            </a:r>
            <a:endParaRPr b="0" lang="el-GR" sz="2800" spc="-1" strike="noStrike">
              <a:solidFill>
                <a:schemeClr val="dk1"/>
              </a:solidFill>
              <a:latin typeface="Arial"/>
            </a:endParaRPr>
          </a:p>
          <a:p>
            <a:pPr marL="343080" indent="-34308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Σε πολλές περιπτώσεις το Google Translator δίνει μεταφράσεις που ξενίζουν ή προκαλούν το γέλιο …</a:t>
            </a:r>
            <a:endParaRPr b="0" lang="el-GR" sz="2800" spc="-1" strike="noStrike">
              <a:solidFill>
                <a:schemeClr val="dk1"/>
              </a:solidFill>
              <a:latin typeface="Arial"/>
            </a:endParaRPr>
          </a:p>
        </p:txBody>
      </p:sp>
      <p:sp>
        <p:nvSpPr>
          <p:cNvPr id="4" name="PlaceHolder 3"/>
          <p:cNvSpPr>
            <a:spLocks noGrp="1"/>
          </p:cNvSpPr>
          <p:nvPr>
            <p:ph type="ftr" idx="4"/>
          </p:nvPr>
        </p:nvSpPr>
        <p:spPr/>
        <p:txBody>
          <a:bodyPr/>
          <a:p>
            <a:r>
              <a:t>Μιχάλης Πολίτης                                    ΤΞΓΜΔ Ιονίου Πανεπιστημίου</a:t>
            </a:r>
          </a:p>
        </p:txBody>
      </p:sp>
      <p:sp>
        <p:nvSpPr>
          <p:cNvPr id="5" name="PlaceHolder 4"/>
          <p:cNvSpPr>
            <a:spLocks noGrp="1"/>
          </p:cNvSpPr>
          <p:nvPr>
            <p:ph type="sldNum" idx="5"/>
          </p:nvPr>
        </p:nvSpPr>
        <p:spPr/>
        <p:txBody>
          <a:bodyPr/>
          <a:p>
            <a:fld id="{9E3A98ED-3C0D-40F1-BB9A-8F395B00AC04}" type="slidenum">
              <a:t>10</a:t>
            </a:fld>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4680"/>
            <a:ext cx="8228880" cy="1142280"/>
          </a:xfrm>
          <a:prstGeom prst="rect">
            <a:avLst/>
          </a:prstGeom>
          <a:solidFill>
            <a:srgbClr val="ffffff"/>
          </a:solidFill>
          <a:ln w="12600">
            <a:solidFill>
              <a:srgbClr val="c00000"/>
            </a:solidFill>
            <a:round/>
          </a:ln>
        </p:spPr>
        <p:txBody>
          <a:bodyPr lIns="90000" rIns="90000" tIns="45000" bIns="45000" anchor="ctr">
            <a:noAutofit/>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Επομένως…</a:t>
            </a:r>
            <a:endParaRPr b="0" lang="el-GR" sz="4400" spc="-1" strike="noStrike">
              <a:solidFill>
                <a:schemeClr val="dk1"/>
              </a:solidFill>
              <a:latin typeface="Arial"/>
            </a:endParaRPr>
          </a:p>
        </p:txBody>
      </p:sp>
      <p:sp>
        <p:nvSpPr>
          <p:cNvPr id="102" name="PlaceHolder 2"/>
          <p:cNvSpPr>
            <a:spLocks noGrp="1"/>
          </p:cNvSpPr>
          <p:nvPr>
            <p:ph/>
          </p:nvPr>
        </p:nvSpPr>
        <p:spPr>
          <a:xfrm>
            <a:off x="457200" y="1600200"/>
            <a:ext cx="8228880" cy="4525200"/>
          </a:xfrm>
          <a:prstGeom prst="rect">
            <a:avLst/>
          </a:prstGeom>
          <a:noFill/>
          <a:ln w="0">
            <a:noFill/>
          </a:ln>
        </p:spPr>
        <p:txBody>
          <a:bodyPr lIns="90000" rIns="90000" tIns="45000" bIns="45000" anchor="t">
            <a:normAutofit fontScale="93333" lnSpcReduction="10000"/>
          </a:bodyPr>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Σκοπιμότητα ύπαρξης του συγκεκριμένου μαθήματος στο Πρόγραμμα Σπουδών του Τμήματος:</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Εμπλουτισμός γνωστικού εξοπλισμού των εκπαιδευομένων, καθώς δεν μπορούμε να μεταφράσουμε σωστά κείμενο το οποίο δεν κατανοούμε.</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Η γνώση των σχετικών εννοιών διευκολύνει την κατανόηση και την παρακολούθηση της επικαιρότητας, καθώς ο μεταφραστής οφείλει να γνωρίζει τι γίνεται στον κόσμο που τον περιβάλλει. </a:t>
            </a:r>
            <a:endParaRPr b="0" lang="el-GR" sz="2800" spc="-1" strike="noStrike">
              <a:solidFill>
                <a:schemeClr val="dk1"/>
              </a:solidFill>
              <a:latin typeface="Arial"/>
            </a:endParaRPr>
          </a:p>
          <a:p>
            <a:pPr indent="0" defTabSz="914400">
              <a:lnSpc>
                <a:spcPct val="100000"/>
              </a:lnSpc>
              <a:spcBef>
                <a:spcPts val="641"/>
              </a:spcBef>
              <a:buNone/>
              <a:tabLst>
                <a:tab algn="l" pos="0"/>
              </a:tabLst>
            </a:pPr>
            <a:endParaRPr b="0" lang="el-GR" sz="3200" spc="-1" strike="noStrike">
              <a:solidFill>
                <a:schemeClr val="dk1"/>
              </a:solidFill>
              <a:latin typeface="Arial"/>
            </a:endParaRPr>
          </a:p>
          <a:p>
            <a:pPr indent="0" defTabSz="914400">
              <a:lnSpc>
                <a:spcPct val="100000"/>
              </a:lnSpc>
              <a:spcBef>
                <a:spcPts val="1417"/>
              </a:spcBef>
              <a:buNone/>
              <a:tabLst>
                <a:tab algn="l" pos="0"/>
              </a:tabLst>
            </a:pPr>
            <a:endParaRPr b="0" lang="el-GR" sz="2800" spc="-1" strike="noStrike">
              <a:solidFill>
                <a:schemeClr val="dk1"/>
              </a:solidFill>
              <a:latin typeface="Arial"/>
            </a:endParaRPr>
          </a:p>
        </p:txBody>
      </p:sp>
      <p:sp>
        <p:nvSpPr>
          <p:cNvPr id="4" name="PlaceHolder 3"/>
          <p:cNvSpPr>
            <a:spLocks noGrp="1"/>
          </p:cNvSpPr>
          <p:nvPr>
            <p:ph type="ftr" idx="4"/>
          </p:nvPr>
        </p:nvSpPr>
        <p:spPr/>
        <p:txBody>
          <a:bodyPr/>
          <a:p>
            <a:r>
              <a:t>Μιχάλης Πολίτης                                    ΤΞΓΜΔ Ιονίου Πανεπιστημίου</a:t>
            </a:r>
          </a:p>
        </p:txBody>
      </p:sp>
      <p:sp>
        <p:nvSpPr>
          <p:cNvPr id="5" name="PlaceHolder 4"/>
          <p:cNvSpPr>
            <a:spLocks noGrp="1"/>
          </p:cNvSpPr>
          <p:nvPr>
            <p:ph type="sldNum" idx="5"/>
          </p:nvPr>
        </p:nvSpPr>
        <p:spPr/>
        <p:txBody>
          <a:bodyPr/>
          <a:p>
            <a:fld id="{D9133A4F-FE0E-4D2F-88E9-A88AFB8B73AB}" type="slidenum">
              <a:t>11</a:t>
            </a:fld>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4680"/>
            <a:ext cx="8228880" cy="1142280"/>
          </a:xfrm>
          <a:prstGeom prst="rect">
            <a:avLst/>
          </a:prstGeom>
          <a:solidFill>
            <a:srgbClr val="ffffff"/>
          </a:solidFill>
          <a:ln w="12600">
            <a:solidFill>
              <a:srgbClr val="c00000"/>
            </a:solidFill>
            <a:round/>
          </a:ln>
        </p:spPr>
        <p:txBody>
          <a:bodyPr lIns="90000" rIns="90000" tIns="45000" bIns="45000" anchor="ctr">
            <a:noAutofit/>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Βασικές θεματικές του μαθήματος</a:t>
            </a:r>
            <a:endParaRPr b="0" lang="el-GR" sz="4400" spc="-1" strike="noStrike">
              <a:solidFill>
                <a:schemeClr val="dk1"/>
              </a:solidFill>
              <a:latin typeface="Arial"/>
            </a:endParaRPr>
          </a:p>
        </p:txBody>
      </p:sp>
      <p:sp>
        <p:nvSpPr>
          <p:cNvPr id="104" name="PlaceHolder 2"/>
          <p:cNvSpPr>
            <a:spLocks noGrp="1"/>
          </p:cNvSpPr>
          <p:nvPr>
            <p:ph/>
          </p:nvPr>
        </p:nvSpPr>
        <p:spPr>
          <a:xfrm>
            <a:off x="457200" y="1600200"/>
            <a:ext cx="8228880" cy="4525200"/>
          </a:xfrm>
          <a:prstGeom prst="rect">
            <a:avLst/>
          </a:prstGeom>
          <a:noFill/>
          <a:ln w="0">
            <a:noFill/>
          </a:ln>
        </p:spPr>
        <p:txBody>
          <a:bodyPr lIns="90000" rIns="90000" tIns="45000" bIns="45000" anchor="t">
            <a:normAutofit fontScale="81111" lnSpcReduction="10000"/>
          </a:bodyPr>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Κράτος ως θεσμός και ως φορέας ισχύος</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Πολιτειακά συστήματα και πολιτειακοί θεσμοί</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Εκλογικά συστήματα</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Οργάνωση των κοινοβουλίων και η παραγωγή νομοθετικού έργου</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Θεσμικό πλαίσιο της Ευρωπαϊκής Ένωσης και βασικές έννοιες της ευρωπαϊκής ολοκλήρωσης</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Εισαγωγή στη Γεωπολιτική</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Γλωσσικό καθεστώς, γλωσσική πολιτική και πολυγλωσσία</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Πολιτική και Μετάφραση</a:t>
            </a:r>
            <a:endParaRPr b="0" lang="el-GR" sz="3200" spc="-1" strike="noStrike">
              <a:solidFill>
                <a:schemeClr val="dk1"/>
              </a:solidFill>
              <a:latin typeface="Arial"/>
            </a:endParaRPr>
          </a:p>
        </p:txBody>
      </p:sp>
      <p:sp>
        <p:nvSpPr>
          <p:cNvPr id="4" name="PlaceHolder 3"/>
          <p:cNvSpPr>
            <a:spLocks noGrp="1"/>
          </p:cNvSpPr>
          <p:nvPr>
            <p:ph type="ftr" idx="4"/>
          </p:nvPr>
        </p:nvSpPr>
        <p:spPr/>
        <p:txBody>
          <a:bodyPr/>
          <a:p>
            <a:r>
              <a:t>Μιχάλης Πολίτης                                    ΤΞΓΜΔ Ιονίου Πανεπιστημίου</a:t>
            </a:r>
          </a:p>
        </p:txBody>
      </p:sp>
      <p:sp>
        <p:nvSpPr>
          <p:cNvPr id="5" name="PlaceHolder 4"/>
          <p:cNvSpPr>
            <a:spLocks noGrp="1"/>
          </p:cNvSpPr>
          <p:nvPr>
            <p:ph type="sldNum" idx="5"/>
          </p:nvPr>
        </p:nvSpPr>
        <p:spPr/>
        <p:txBody>
          <a:bodyPr/>
          <a:p>
            <a:fld id="{DC91FA73-F70E-4A12-9BAE-25B315370A59}" type="slidenum">
              <a:t>12</a:t>
            </a:fld>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428760" y="2357280"/>
            <a:ext cx="8228880" cy="1142280"/>
          </a:xfrm>
          <a:prstGeom prst="rect">
            <a:avLst/>
          </a:prstGeom>
          <a:solidFill>
            <a:srgbClr val="ffffff"/>
          </a:solidFill>
          <a:ln w="12600">
            <a:solidFill>
              <a:srgbClr val="c00000"/>
            </a:solidFill>
            <a:round/>
          </a:ln>
        </p:spPr>
        <p:txBody>
          <a:bodyPr lIns="90000" rIns="90000" tIns="45000" bIns="45000" anchor="ctr">
            <a:noAutofit/>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Λίγο πιο αναλυτικά…</a:t>
            </a:r>
            <a:endParaRPr b="0" lang="el-GR" sz="4400" spc="-1" strike="noStrike">
              <a:solidFill>
                <a:schemeClr val="dk1"/>
              </a:solidFill>
              <a:latin typeface="Arial"/>
            </a:endParaRPr>
          </a:p>
        </p:txBody>
      </p:sp>
      <p:sp>
        <p:nvSpPr>
          <p:cNvPr id="3" name="PlaceHolder 2"/>
          <p:cNvSpPr>
            <a:spLocks noGrp="1"/>
          </p:cNvSpPr>
          <p:nvPr>
            <p:ph type="ftr" idx="4"/>
          </p:nvPr>
        </p:nvSpPr>
        <p:spPr/>
        <p:txBody>
          <a:bodyPr/>
          <a:p>
            <a:r>
              <a:t>Μιχάλης Πολίτης                                    ΤΞΓΜΔ Ιονίου Πανεπιστημίου</a:t>
            </a:r>
          </a:p>
        </p:txBody>
      </p:sp>
      <p:sp>
        <p:nvSpPr>
          <p:cNvPr id="4" name="PlaceHolder 3"/>
          <p:cNvSpPr>
            <a:spLocks noGrp="1"/>
          </p:cNvSpPr>
          <p:nvPr>
            <p:ph type="sldNum" idx="5"/>
          </p:nvPr>
        </p:nvSpPr>
        <p:spPr/>
        <p:txBody>
          <a:bodyPr/>
          <a:p>
            <a:fld id="{23CA9608-C91B-41A8-8C38-1D62F511E8E4}" type="slidenum">
              <a:t>13</a:t>
            </a:fld>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p:nvPr>
        </p:nvSpPr>
        <p:spPr>
          <a:xfrm>
            <a:off x="457200" y="1600200"/>
            <a:ext cx="8228880" cy="4525200"/>
          </a:xfrm>
          <a:prstGeom prst="rect">
            <a:avLst/>
          </a:prstGeom>
          <a:noFill/>
          <a:ln w="0">
            <a:noFill/>
          </a:ln>
        </p:spPr>
        <p:txBody>
          <a:bodyPr lIns="90000" rIns="90000" tIns="45000" bIns="45000" anchor="t">
            <a:normAutofit fontScale="93333"/>
          </a:bodyPr>
          <a:p>
            <a:pPr indent="0" defTabSz="914400">
              <a:lnSpc>
                <a:spcPct val="100000"/>
              </a:lnSpc>
              <a:spcBef>
                <a:spcPts val="641"/>
              </a:spcBef>
              <a:buNone/>
              <a:tabLst>
                <a:tab algn="l" pos="0"/>
              </a:tabLst>
            </a:pPr>
            <a:r>
              <a:rPr b="0" lang="el-GR" sz="3200" spc="-1" strike="noStrike">
                <a:solidFill>
                  <a:schemeClr val="accent4">
                    <a:lumMod val="50000"/>
                  </a:schemeClr>
                </a:solidFill>
                <a:latin typeface="Calibri"/>
                <a:ea typeface="DejaVu Sans"/>
              </a:rPr>
              <a:t>1. </a:t>
            </a:r>
            <a:r>
              <a:rPr b="0" lang="el-GR" sz="3200" spc="-1" strike="noStrike" u="sng">
                <a:solidFill>
                  <a:schemeClr val="accent4">
                    <a:lumMod val="50000"/>
                  </a:schemeClr>
                </a:solidFill>
                <a:uFillTx/>
                <a:latin typeface="Calibri"/>
                <a:ea typeface="DejaVu Sans"/>
              </a:rPr>
              <a:t>Κράτος ως θεσμός και ως φορέας ισχύος</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Γένεση του κράτους</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Συστατικά στοιχεία του κράτους: έδαφος, πληθυσμός, κυρίαρχη εξουσία, διεθνής αναγνώριση</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Θα γίνει ειδική αναφορά:</a:t>
            </a:r>
            <a:endParaRPr b="0" lang="el-GR" sz="2800" spc="-1" strike="noStrike">
              <a:solidFill>
                <a:schemeClr val="dk1"/>
              </a:solidFill>
              <a:latin typeface="Arial"/>
            </a:endParaRPr>
          </a:p>
          <a:p>
            <a:pPr lvl="2" marL="1143000" indent="-228600" defTabSz="914400">
              <a:lnSpc>
                <a:spcPct val="100000"/>
              </a:lnSpc>
              <a:spcBef>
                <a:spcPts val="479"/>
              </a:spcBef>
              <a:buClr>
                <a:srgbClr val="403152"/>
              </a:buClr>
              <a:buFont typeface="Arial"/>
              <a:buChar char="•"/>
              <a:tabLst>
                <a:tab algn="l" pos="0"/>
              </a:tabLst>
            </a:pPr>
            <a:r>
              <a:rPr b="0" lang="el-GR" sz="2400" spc="-1" strike="noStrike">
                <a:solidFill>
                  <a:schemeClr val="accent4">
                    <a:lumMod val="50000"/>
                  </a:schemeClr>
                </a:solidFill>
                <a:latin typeface="Calibri"/>
                <a:ea typeface="DejaVu Sans"/>
              </a:rPr>
              <a:t>στην έννοια των συνόρων (χερσαία σύνορα, χωρικά ύδατα, υφαλοκρηπίδα, ΑΟΖ, εναέριος χώρος)</a:t>
            </a:r>
            <a:endParaRPr b="0" lang="el-GR" sz="2400" spc="-1" strike="noStrike">
              <a:solidFill>
                <a:schemeClr val="dk1"/>
              </a:solidFill>
              <a:latin typeface="Arial"/>
            </a:endParaRPr>
          </a:p>
          <a:p>
            <a:pPr lvl="2" marL="1143000" indent="-228600" defTabSz="914400">
              <a:lnSpc>
                <a:spcPct val="100000"/>
              </a:lnSpc>
              <a:spcBef>
                <a:spcPts val="479"/>
              </a:spcBef>
              <a:buClr>
                <a:srgbClr val="403152"/>
              </a:buClr>
              <a:buFont typeface="Arial"/>
              <a:buChar char="•"/>
              <a:tabLst>
                <a:tab algn="l" pos="0"/>
              </a:tabLst>
            </a:pPr>
            <a:r>
              <a:rPr b="0" lang="el-GR" sz="2400" spc="-1" strike="noStrike">
                <a:solidFill>
                  <a:schemeClr val="accent4">
                    <a:lumMod val="50000"/>
                  </a:schemeClr>
                </a:solidFill>
                <a:latin typeface="Calibri"/>
                <a:ea typeface="DejaVu Sans"/>
              </a:rPr>
              <a:t>στην ελληνοτουρκική διαφορά στο Αιγαίο και σε ζητήματα ζωτικής σημασίας για την Ελλάδα στη Ν.Α. Μεσόγειο</a:t>
            </a:r>
            <a:endParaRPr b="0" lang="el-GR" sz="24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Ενιαία και ομοσπονδιακά κράτη</a:t>
            </a:r>
            <a:endParaRPr b="0" lang="el-GR" sz="2800" spc="-1" strike="noStrike">
              <a:solidFill>
                <a:schemeClr val="dk1"/>
              </a:solidFill>
              <a:latin typeface="Arial"/>
            </a:endParaRPr>
          </a:p>
        </p:txBody>
      </p:sp>
      <p:sp>
        <p:nvSpPr>
          <p:cNvPr id="3" name="PlaceHolder 2"/>
          <p:cNvSpPr>
            <a:spLocks noGrp="1"/>
          </p:cNvSpPr>
          <p:nvPr>
            <p:ph type="ftr" idx="4"/>
          </p:nvPr>
        </p:nvSpPr>
        <p:spPr/>
        <p:txBody>
          <a:bodyPr/>
          <a:p>
            <a:r>
              <a:t>Μιχάλης Πολίτης                                    ΤΞΓΜΔ Ιονίου Πανεπιστημίου</a:t>
            </a:r>
          </a:p>
        </p:txBody>
      </p:sp>
      <p:sp>
        <p:nvSpPr>
          <p:cNvPr id="4" name="PlaceHolder 3"/>
          <p:cNvSpPr>
            <a:spLocks noGrp="1"/>
          </p:cNvSpPr>
          <p:nvPr>
            <p:ph type="sldNum" idx="5"/>
          </p:nvPr>
        </p:nvSpPr>
        <p:spPr/>
        <p:txBody>
          <a:bodyPr/>
          <a:p>
            <a:fld id="{F96F1D7C-C96A-4BC2-AD79-0EED72E08644}" type="slidenum">
              <a:t>14</a:t>
            </a:fld>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p:nvPr>
        </p:nvSpPr>
        <p:spPr>
          <a:xfrm>
            <a:off x="457200" y="1600200"/>
            <a:ext cx="8228880" cy="4525200"/>
          </a:xfrm>
          <a:prstGeom prst="rect">
            <a:avLst/>
          </a:prstGeom>
          <a:noFill/>
          <a:ln w="0">
            <a:noFill/>
          </a:ln>
        </p:spPr>
        <p:txBody>
          <a:bodyPr lIns="90000" rIns="90000" tIns="45000" bIns="45000" anchor="t">
            <a:normAutofit fontScale="98333"/>
          </a:bodyPr>
          <a:p>
            <a:pPr marL="343080" indent="0" defTabSz="914400">
              <a:lnSpc>
                <a:spcPct val="100000"/>
              </a:lnSpc>
              <a:spcBef>
                <a:spcPts val="641"/>
              </a:spcBef>
              <a:buNone/>
              <a:tabLst>
                <a:tab algn="l" pos="0"/>
              </a:tabLst>
            </a:pPr>
            <a:r>
              <a:rPr b="0" lang="el-GR" sz="3200" spc="-1" strike="noStrike">
                <a:solidFill>
                  <a:schemeClr val="accent4">
                    <a:lumMod val="50000"/>
                  </a:schemeClr>
                </a:solidFill>
                <a:latin typeface="Calibri"/>
                <a:ea typeface="DejaVu Sans"/>
              </a:rPr>
              <a:t>2. </a:t>
            </a:r>
            <a:r>
              <a:rPr b="0" lang="el-GR" sz="3200" spc="-1" strike="noStrike" u="sng">
                <a:solidFill>
                  <a:schemeClr val="accent4">
                    <a:lumMod val="50000"/>
                  </a:schemeClr>
                </a:solidFill>
                <a:uFillTx/>
                <a:latin typeface="Calibri"/>
                <a:ea typeface="DejaVu Sans"/>
              </a:rPr>
              <a:t>Πολιτειακοί θεσμοί και πολιτειακά συστήματα</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Πολιτειακοί θεσμοί</a:t>
            </a:r>
            <a:endParaRPr b="0" lang="el-GR" sz="2800" spc="-1" strike="noStrike">
              <a:solidFill>
                <a:schemeClr val="dk1"/>
              </a:solidFill>
              <a:latin typeface="Arial"/>
            </a:endParaRPr>
          </a:p>
          <a:p>
            <a:pPr lvl="2" marL="1143000" indent="-228600" defTabSz="914400">
              <a:lnSpc>
                <a:spcPct val="100000"/>
              </a:lnSpc>
              <a:spcBef>
                <a:spcPts val="479"/>
              </a:spcBef>
              <a:buClr>
                <a:srgbClr val="403152"/>
              </a:buClr>
              <a:buFont typeface="Arial"/>
              <a:buChar char="•"/>
              <a:tabLst>
                <a:tab algn="l" pos="0"/>
              </a:tabLst>
            </a:pPr>
            <a:r>
              <a:rPr b="0" lang="el-GR" sz="2400" spc="-1" strike="noStrike">
                <a:solidFill>
                  <a:schemeClr val="accent4">
                    <a:lumMod val="50000"/>
                  </a:schemeClr>
                </a:solidFill>
                <a:latin typeface="Calibri"/>
                <a:ea typeface="DejaVu Sans"/>
              </a:rPr>
              <a:t>Φορείς της Εκτελεστικής Εξουσίας</a:t>
            </a:r>
            <a:endParaRPr b="0" lang="el-GR" sz="2400" spc="-1" strike="noStrike">
              <a:solidFill>
                <a:schemeClr val="dk1"/>
              </a:solidFill>
              <a:latin typeface="Arial"/>
            </a:endParaRPr>
          </a:p>
          <a:p>
            <a:pPr lvl="2" marL="1143000" indent="-228600" defTabSz="914400">
              <a:lnSpc>
                <a:spcPct val="100000"/>
              </a:lnSpc>
              <a:spcBef>
                <a:spcPts val="479"/>
              </a:spcBef>
              <a:buClr>
                <a:srgbClr val="403152"/>
              </a:buClr>
              <a:buFont typeface="Arial"/>
              <a:buChar char="•"/>
              <a:tabLst>
                <a:tab algn="l" pos="0"/>
              </a:tabLst>
            </a:pPr>
            <a:r>
              <a:rPr b="0" lang="el-GR" sz="2400" spc="-1" strike="noStrike">
                <a:solidFill>
                  <a:schemeClr val="accent4">
                    <a:lumMod val="50000"/>
                  </a:schemeClr>
                </a:solidFill>
                <a:latin typeface="Calibri"/>
                <a:ea typeface="DejaVu Sans"/>
              </a:rPr>
              <a:t>Φορείς της Νομοθετικής Εξουσίας</a:t>
            </a:r>
            <a:endParaRPr b="0" lang="el-GR" sz="2400" spc="-1" strike="noStrike">
              <a:solidFill>
                <a:schemeClr val="dk1"/>
              </a:solidFill>
              <a:latin typeface="Arial"/>
            </a:endParaRPr>
          </a:p>
          <a:p>
            <a:pPr lvl="2" marL="1143000" indent="-228600" defTabSz="914400">
              <a:lnSpc>
                <a:spcPct val="100000"/>
              </a:lnSpc>
              <a:spcBef>
                <a:spcPts val="479"/>
              </a:spcBef>
              <a:buClr>
                <a:srgbClr val="403152"/>
              </a:buClr>
              <a:buFont typeface="Arial"/>
              <a:buChar char="•"/>
              <a:tabLst>
                <a:tab algn="l" pos="0"/>
              </a:tabLst>
            </a:pPr>
            <a:r>
              <a:rPr b="0" lang="el-GR" sz="2400" spc="-1" strike="noStrike">
                <a:solidFill>
                  <a:schemeClr val="accent4">
                    <a:lumMod val="50000"/>
                  </a:schemeClr>
                </a:solidFill>
                <a:latin typeface="Calibri"/>
                <a:ea typeface="DejaVu Sans"/>
              </a:rPr>
              <a:t>Φορείς της Δικαστικής Εξουσίας</a:t>
            </a:r>
            <a:endParaRPr b="0" lang="el-GR" sz="24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Πολιτειακά συστήματα</a:t>
            </a:r>
            <a:endParaRPr b="0" lang="el-GR" sz="2800" spc="-1" strike="noStrike">
              <a:solidFill>
                <a:schemeClr val="dk1"/>
              </a:solidFill>
              <a:latin typeface="Arial"/>
            </a:endParaRPr>
          </a:p>
          <a:p>
            <a:pPr lvl="2" marL="1143000" indent="-228600" defTabSz="914400">
              <a:lnSpc>
                <a:spcPct val="100000"/>
              </a:lnSpc>
              <a:spcBef>
                <a:spcPts val="479"/>
              </a:spcBef>
              <a:buClr>
                <a:srgbClr val="403152"/>
              </a:buClr>
              <a:buFont typeface="Arial"/>
              <a:buChar char="•"/>
              <a:tabLst>
                <a:tab algn="l" pos="0"/>
              </a:tabLst>
            </a:pPr>
            <a:r>
              <a:rPr b="0" lang="el-GR" sz="2400" spc="-1" strike="noStrike">
                <a:solidFill>
                  <a:schemeClr val="accent4">
                    <a:lumMod val="50000"/>
                  </a:schemeClr>
                </a:solidFill>
                <a:latin typeface="Calibri"/>
                <a:ea typeface="DejaVu Sans"/>
              </a:rPr>
              <a:t>Προεδρικό σύστημα (π.χ. ΗΠΑ)</a:t>
            </a:r>
            <a:endParaRPr b="0" lang="el-GR" sz="2400" spc="-1" strike="noStrike">
              <a:solidFill>
                <a:schemeClr val="dk1"/>
              </a:solidFill>
              <a:latin typeface="Arial"/>
            </a:endParaRPr>
          </a:p>
          <a:p>
            <a:pPr lvl="2" marL="1143000" indent="-228600" defTabSz="914400">
              <a:lnSpc>
                <a:spcPct val="100000"/>
              </a:lnSpc>
              <a:spcBef>
                <a:spcPts val="479"/>
              </a:spcBef>
              <a:buClr>
                <a:srgbClr val="403152"/>
              </a:buClr>
              <a:buFont typeface="Arial"/>
              <a:buChar char="•"/>
              <a:tabLst>
                <a:tab algn="l" pos="0"/>
              </a:tabLst>
            </a:pPr>
            <a:r>
              <a:rPr b="0" lang="el-GR" sz="2400" spc="-1" strike="noStrike">
                <a:solidFill>
                  <a:schemeClr val="accent4">
                    <a:lumMod val="50000"/>
                  </a:schemeClr>
                </a:solidFill>
                <a:latin typeface="Calibri"/>
                <a:ea typeface="DejaVu Sans"/>
              </a:rPr>
              <a:t>Κοινοβουλευτικό σύστημα (πχ Ελλάδα, Ηνωμένο Βασίλειο)</a:t>
            </a:r>
            <a:endParaRPr b="0" lang="el-GR" sz="2400" spc="-1" strike="noStrike">
              <a:solidFill>
                <a:schemeClr val="dk1"/>
              </a:solidFill>
              <a:latin typeface="Arial"/>
            </a:endParaRPr>
          </a:p>
          <a:p>
            <a:pPr indent="0" defTabSz="914400">
              <a:lnSpc>
                <a:spcPct val="100000"/>
              </a:lnSpc>
              <a:spcBef>
                <a:spcPts val="1417"/>
              </a:spcBef>
              <a:buNone/>
              <a:tabLst>
                <a:tab algn="l" pos="0"/>
              </a:tabLst>
            </a:pPr>
            <a:endParaRPr b="0" lang="el-GR" sz="2400" spc="-1" strike="noStrike">
              <a:solidFill>
                <a:schemeClr val="dk1"/>
              </a:solidFill>
              <a:latin typeface="Arial"/>
            </a:endParaRPr>
          </a:p>
        </p:txBody>
      </p:sp>
      <p:sp>
        <p:nvSpPr>
          <p:cNvPr id="3" name="PlaceHolder 2"/>
          <p:cNvSpPr>
            <a:spLocks noGrp="1"/>
          </p:cNvSpPr>
          <p:nvPr>
            <p:ph type="ftr" idx="4"/>
          </p:nvPr>
        </p:nvSpPr>
        <p:spPr/>
        <p:txBody>
          <a:bodyPr/>
          <a:p>
            <a:r>
              <a:t>Μιχάλης Πολίτης                                    ΤΞΓΜΔ Ιονίου Πανεπιστημίου</a:t>
            </a:r>
          </a:p>
        </p:txBody>
      </p:sp>
      <p:sp>
        <p:nvSpPr>
          <p:cNvPr id="4" name="PlaceHolder 3"/>
          <p:cNvSpPr>
            <a:spLocks noGrp="1"/>
          </p:cNvSpPr>
          <p:nvPr>
            <p:ph type="sldNum" idx="5"/>
          </p:nvPr>
        </p:nvSpPr>
        <p:spPr/>
        <p:txBody>
          <a:bodyPr/>
          <a:p>
            <a:fld id="{8F766EB9-F587-4AD7-AD3E-DA98A6097341}" type="slidenum">
              <a:t>15</a:t>
            </a:fld>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p:nvPr>
        </p:nvSpPr>
        <p:spPr>
          <a:xfrm>
            <a:off x="457200" y="1600200"/>
            <a:ext cx="8400240" cy="4525200"/>
          </a:xfrm>
          <a:prstGeom prst="rect">
            <a:avLst/>
          </a:prstGeom>
          <a:noFill/>
          <a:ln w="0">
            <a:noFill/>
          </a:ln>
        </p:spPr>
        <p:txBody>
          <a:bodyPr lIns="90000" rIns="90000" tIns="45000" bIns="45000" anchor="t">
            <a:normAutofit/>
          </a:bodyPr>
          <a:p>
            <a:pPr marL="343080" indent="0" defTabSz="914400">
              <a:lnSpc>
                <a:spcPct val="100000"/>
              </a:lnSpc>
              <a:spcBef>
                <a:spcPts val="641"/>
              </a:spcBef>
              <a:buNone/>
              <a:tabLst>
                <a:tab algn="l" pos="0"/>
              </a:tabLst>
            </a:pPr>
            <a:r>
              <a:rPr b="0" lang="el-GR" sz="3200" spc="-1" strike="noStrike">
                <a:solidFill>
                  <a:schemeClr val="accent4">
                    <a:lumMod val="50000"/>
                  </a:schemeClr>
                </a:solidFill>
                <a:latin typeface="Calibri"/>
                <a:ea typeface="DejaVu Sans"/>
              </a:rPr>
              <a:t>3. </a:t>
            </a:r>
            <a:r>
              <a:rPr b="0" lang="el-GR" sz="3200" spc="-1" strike="noStrike" u="sng">
                <a:solidFill>
                  <a:schemeClr val="accent4">
                    <a:lumMod val="50000"/>
                  </a:schemeClr>
                </a:solidFill>
                <a:uFillTx/>
                <a:latin typeface="Calibri"/>
                <a:ea typeface="DejaVu Sans"/>
              </a:rPr>
              <a:t>Εκλογικά συστήματα και συστήματα κομμάτων</a:t>
            </a:r>
            <a:endParaRPr b="0" lang="el-GR" sz="3200" spc="-1" strike="noStrike">
              <a:solidFill>
                <a:schemeClr val="dk1"/>
              </a:solidFill>
              <a:latin typeface="Arial"/>
            </a:endParaRPr>
          </a:p>
          <a:p>
            <a:pPr lvl="2" marL="74304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Εκλογικά συστήματα</a:t>
            </a:r>
            <a:endParaRPr b="0" lang="el-GR" sz="3200" spc="-1" strike="noStrike">
              <a:solidFill>
                <a:schemeClr val="dk1"/>
              </a:solidFill>
              <a:latin typeface="Arial"/>
            </a:endParaRPr>
          </a:p>
          <a:p>
            <a:pPr lvl="3" marL="120024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Αναλογικά εκλογικά συστήματα</a:t>
            </a:r>
            <a:endParaRPr b="0" lang="el-GR" sz="3200" spc="-1" strike="noStrike">
              <a:solidFill>
                <a:schemeClr val="dk1"/>
              </a:solidFill>
              <a:latin typeface="Arial"/>
            </a:endParaRPr>
          </a:p>
          <a:p>
            <a:pPr lvl="3" marL="120024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Πλειοψηφικά</a:t>
            </a:r>
            <a:endParaRPr b="0" lang="el-GR" sz="3200" spc="-1" strike="noStrike">
              <a:solidFill>
                <a:schemeClr val="dk1"/>
              </a:solidFill>
              <a:latin typeface="Arial"/>
            </a:endParaRPr>
          </a:p>
          <a:p>
            <a:pPr lvl="2" marL="74304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Συστήματα κομμάτων</a:t>
            </a:r>
            <a:endParaRPr b="0" lang="el-GR" sz="3200" spc="-1" strike="noStrike">
              <a:solidFill>
                <a:schemeClr val="dk1"/>
              </a:solidFill>
              <a:latin typeface="Arial"/>
            </a:endParaRPr>
          </a:p>
          <a:p>
            <a:pPr lvl="3" marL="120024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Δικομματισμός</a:t>
            </a:r>
            <a:endParaRPr b="0" lang="el-GR" sz="3200" spc="-1" strike="noStrike">
              <a:solidFill>
                <a:schemeClr val="dk1"/>
              </a:solidFill>
              <a:latin typeface="Arial"/>
            </a:endParaRPr>
          </a:p>
          <a:p>
            <a:pPr lvl="3" marL="120024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Πολυκομματισμός</a:t>
            </a:r>
            <a:endParaRPr b="0" lang="el-GR" sz="3200" spc="-1" strike="noStrike">
              <a:solidFill>
                <a:schemeClr val="dk1"/>
              </a:solidFill>
              <a:latin typeface="Arial"/>
            </a:endParaRPr>
          </a:p>
          <a:p>
            <a:pPr indent="0" defTabSz="914400">
              <a:lnSpc>
                <a:spcPct val="100000"/>
              </a:lnSpc>
              <a:spcBef>
                <a:spcPts val="1417"/>
              </a:spcBef>
              <a:buNone/>
              <a:tabLst>
                <a:tab algn="l" pos="0"/>
              </a:tabLst>
            </a:pPr>
            <a:endParaRPr b="0" lang="el-GR" sz="2400" spc="-1" strike="noStrike">
              <a:solidFill>
                <a:schemeClr val="dk1"/>
              </a:solidFill>
              <a:latin typeface="Arial"/>
            </a:endParaRPr>
          </a:p>
          <a:p>
            <a:pPr indent="0" defTabSz="914400">
              <a:lnSpc>
                <a:spcPct val="100000"/>
              </a:lnSpc>
              <a:spcBef>
                <a:spcPts val="641"/>
              </a:spcBef>
              <a:buNone/>
              <a:tabLst>
                <a:tab algn="l" pos="0"/>
              </a:tabLst>
            </a:pPr>
            <a:endParaRPr b="0" lang="el-GR" sz="3200" spc="-1" strike="noStrike">
              <a:solidFill>
                <a:schemeClr val="dk1"/>
              </a:solidFill>
              <a:latin typeface="Arial"/>
            </a:endParaRPr>
          </a:p>
        </p:txBody>
      </p:sp>
      <p:sp>
        <p:nvSpPr>
          <p:cNvPr id="3" name="PlaceHolder 2"/>
          <p:cNvSpPr>
            <a:spLocks noGrp="1"/>
          </p:cNvSpPr>
          <p:nvPr>
            <p:ph type="ftr" idx="4"/>
          </p:nvPr>
        </p:nvSpPr>
        <p:spPr/>
        <p:txBody>
          <a:bodyPr/>
          <a:p>
            <a:r>
              <a:t>Μιχάλης Πολίτης                                    ΤΞΓΜΔ Ιονίου Πανεπιστημίου</a:t>
            </a:r>
          </a:p>
        </p:txBody>
      </p:sp>
      <p:sp>
        <p:nvSpPr>
          <p:cNvPr id="4" name="PlaceHolder 3"/>
          <p:cNvSpPr>
            <a:spLocks noGrp="1"/>
          </p:cNvSpPr>
          <p:nvPr>
            <p:ph type="sldNum" idx="5"/>
          </p:nvPr>
        </p:nvSpPr>
        <p:spPr/>
        <p:txBody>
          <a:bodyPr/>
          <a:p>
            <a:fld id="{1B93C65A-C4DE-4FE2-A9F6-CBD2C197ACC8}" type="slidenum">
              <a:t>16</a:t>
            </a:fld>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p:nvPr>
        </p:nvSpPr>
        <p:spPr>
          <a:xfrm>
            <a:off x="457200" y="1600200"/>
            <a:ext cx="8228880" cy="4525200"/>
          </a:xfrm>
          <a:prstGeom prst="rect">
            <a:avLst/>
          </a:prstGeom>
          <a:noFill/>
          <a:ln w="0">
            <a:noFill/>
          </a:ln>
        </p:spPr>
        <p:txBody>
          <a:bodyPr lIns="90000" rIns="90000" tIns="45000" bIns="45000" anchor="t">
            <a:normAutofit/>
          </a:bodyPr>
          <a:p>
            <a:pPr indent="0" defTabSz="914400">
              <a:lnSpc>
                <a:spcPct val="100000"/>
              </a:lnSpc>
              <a:spcBef>
                <a:spcPts val="641"/>
              </a:spcBef>
              <a:buNone/>
              <a:tabLst>
                <a:tab algn="l" pos="0"/>
              </a:tabLst>
            </a:pPr>
            <a:r>
              <a:rPr b="0" lang="el-GR" sz="3200" spc="-1" strike="noStrike">
                <a:solidFill>
                  <a:schemeClr val="accent4">
                    <a:lumMod val="50000"/>
                  </a:schemeClr>
                </a:solidFill>
                <a:latin typeface="Calibri"/>
                <a:ea typeface="DejaVu Sans"/>
              </a:rPr>
              <a:t>4. </a:t>
            </a:r>
            <a:r>
              <a:rPr b="0" lang="el-GR" sz="3200" spc="-1" strike="noStrike" u="sng">
                <a:solidFill>
                  <a:schemeClr val="accent4">
                    <a:lumMod val="50000"/>
                  </a:schemeClr>
                </a:solidFill>
                <a:uFillTx/>
                <a:latin typeface="Calibri"/>
                <a:ea typeface="DejaVu Sans"/>
              </a:rPr>
              <a:t>Οργάνωση των κοινοβουλίων και η παραγωγή νομοθετικού έργου</a:t>
            </a:r>
            <a:endParaRPr b="0" lang="el-GR" sz="3200" spc="-1" strike="noStrike">
              <a:solidFill>
                <a:schemeClr val="dk1"/>
              </a:solidFill>
              <a:latin typeface="Arial"/>
            </a:endParaRPr>
          </a:p>
          <a:p>
            <a:pPr lvl="1" marL="743040" indent="-28584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Κοινοβούλια με μία ή δύο συνελεύσεις</a:t>
            </a:r>
            <a:endParaRPr b="0" lang="el-GR" sz="3200" spc="-1" strike="noStrike">
              <a:solidFill>
                <a:schemeClr val="dk1"/>
              </a:solidFill>
              <a:latin typeface="Arial"/>
            </a:endParaRPr>
          </a:p>
          <a:p>
            <a:pPr lvl="1" marL="743040" indent="-28584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Εργασίες των κοινοβουλευτικών συνελεύσεων</a:t>
            </a:r>
            <a:endParaRPr b="0" lang="el-GR" sz="3200" spc="-1" strike="noStrike">
              <a:solidFill>
                <a:schemeClr val="dk1"/>
              </a:solidFill>
              <a:latin typeface="Arial"/>
            </a:endParaRPr>
          </a:p>
          <a:p>
            <a:pPr lvl="1" marL="743040" indent="-28584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Κοινοβουλευτικές επιτροπές</a:t>
            </a:r>
            <a:endParaRPr b="0" lang="el-GR" sz="3200" spc="-1" strike="noStrike">
              <a:solidFill>
                <a:schemeClr val="dk1"/>
              </a:solidFill>
              <a:latin typeface="Arial"/>
            </a:endParaRPr>
          </a:p>
          <a:p>
            <a:pPr lvl="1" marL="743040" indent="-28584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Νομοπαρασκευαστικό έργο</a:t>
            </a:r>
            <a:endParaRPr b="0" lang="el-GR" sz="3200" spc="-1" strike="noStrike">
              <a:solidFill>
                <a:schemeClr val="dk1"/>
              </a:solidFill>
              <a:latin typeface="Arial"/>
            </a:endParaRPr>
          </a:p>
          <a:p>
            <a:pPr lvl="1" marL="743040" indent="-28584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Κοινοβουλευτικός έλεγχος</a:t>
            </a:r>
            <a:endParaRPr b="0" lang="el-GR" sz="3200" spc="-1" strike="noStrike">
              <a:solidFill>
                <a:schemeClr val="dk1"/>
              </a:solidFill>
              <a:latin typeface="Arial"/>
            </a:endParaRPr>
          </a:p>
        </p:txBody>
      </p:sp>
      <p:sp>
        <p:nvSpPr>
          <p:cNvPr id="3" name="PlaceHolder 2"/>
          <p:cNvSpPr>
            <a:spLocks noGrp="1"/>
          </p:cNvSpPr>
          <p:nvPr>
            <p:ph type="ftr" idx="4"/>
          </p:nvPr>
        </p:nvSpPr>
        <p:spPr/>
        <p:txBody>
          <a:bodyPr/>
          <a:p>
            <a:r>
              <a:t>Μιχάλης Πολίτης                                    ΤΞΓΜΔ Ιονίου Πανεπιστημίου</a:t>
            </a:r>
          </a:p>
        </p:txBody>
      </p:sp>
      <p:sp>
        <p:nvSpPr>
          <p:cNvPr id="4" name="PlaceHolder 3"/>
          <p:cNvSpPr>
            <a:spLocks noGrp="1"/>
          </p:cNvSpPr>
          <p:nvPr>
            <p:ph type="sldNum" idx="5"/>
          </p:nvPr>
        </p:nvSpPr>
        <p:spPr/>
        <p:txBody>
          <a:bodyPr/>
          <a:p>
            <a:fld id="{C6DA24BC-49FA-4339-BD36-B1A9D7819CB1}" type="slidenum">
              <a:t>17</a:t>
            </a:fld>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p:nvPr>
        </p:nvSpPr>
        <p:spPr>
          <a:xfrm>
            <a:off x="457200" y="1600200"/>
            <a:ext cx="8228880" cy="4525200"/>
          </a:xfrm>
          <a:prstGeom prst="rect">
            <a:avLst/>
          </a:prstGeom>
          <a:noFill/>
          <a:ln w="0">
            <a:noFill/>
          </a:ln>
        </p:spPr>
        <p:txBody>
          <a:bodyPr lIns="90000" rIns="90000" tIns="45000" bIns="45000" anchor="t">
            <a:noAutofit/>
          </a:bodyPr>
          <a:p>
            <a:pPr indent="0" defTabSz="914400">
              <a:lnSpc>
                <a:spcPct val="100000"/>
              </a:lnSpc>
              <a:spcBef>
                <a:spcPts val="641"/>
              </a:spcBef>
              <a:buNone/>
              <a:tabLst>
                <a:tab algn="l" pos="0"/>
              </a:tabLst>
            </a:pPr>
            <a:r>
              <a:rPr b="0" lang="el-GR" sz="3200" spc="-1" strike="noStrike">
                <a:solidFill>
                  <a:schemeClr val="accent4">
                    <a:lumMod val="50000"/>
                  </a:schemeClr>
                </a:solidFill>
                <a:latin typeface="Calibri"/>
                <a:ea typeface="DejaVu Sans"/>
              </a:rPr>
              <a:t>5. </a:t>
            </a:r>
            <a:r>
              <a:rPr b="0" lang="el-GR" sz="3200" spc="-1" strike="noStrike" u="sng">
                <a:solidFill>
                  <a:schemeClr val="accent4">
                    <a:lumMod val="50000"/>
                  </a:schemeClr>
                </a:solidFill>
                <a:uFillTx/>
                <a:latin typeface="Calibri"/>
                <a:ea typeface="DejaVu Sans"/>
              </a:rPr>
              <a:t>Θεσμικό πλαίσιο της Ευρωπαϊκής Ένωσης και βασικές έννοιες της ευρωπαϊκής ολοκλήρωσης</a:t>
            </a:r>
            <a:endParaRPr b="0" lang="el-GR" sz="3200" spc="-1" strike="noStrike">
              <a:solidFill>
                <a:schemeClr val="dk1"/>
              </a:solidFill>
              <a:latin typeface="Arial"/>
            </a:endParaRPr>
          </a:p>
          <a:p>
            <a:pPr indent="0" defTabSz="914400">
              <a:lnSpc>
                <a:spcPct val="100000"/>
              </a:lnSpc>
              <a:spcBef>
                <a:spcPts val="320"/>
              </a:spcBef>
              <a:buNone/>
              <a:tabLst>
                <a:tab algn="l" pos="0"/>
              </a:tabLst>
            </a:pPr>
            <a:endParaRPr b="0" lang="el-GR" sz="16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Βασικά όργανα της Ευρωπαϊκής Ένωσης</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Νομοθετικές πράξεις της ΕΕ και η διαδικασία λήψης αποφάσεων</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Βασικές έννοιες της ευρωπαϊκής ολοκλήρωσης</a:t>
            </a:r>
            <a:endParaRPr b="0" lang="el-GR" sz="2800" spc="-1" strike="noStrike">
              <a:solidFill>
                <a:schemeClr val="dk1"/>
              </a:solidFill>
              <a:latin typeface="Arial"/>
            </a:endParaRPr>
          </a:p>
          <a:p>
            <a:pPr indent="0" defTabSz="914400">
              <a:lnSpc>
                <a:spcPct val="100000"/>
              </a:lnSpc>
              <a:spcBef>
                <a:spcPts val="641"/>
              </a:spcBef>
              <a:buNone/>
              <a:tabLst>
                <a:tab algn="l" pos="0"/>
              </a:tabLst>
            </a:pPr>
            <a:endParaRPr b="0" lang="el-GR" sz="3200" spc="-1" strike="noStrike">
              <a:solidFill>
                <a:schemeClr val="dk1"/>
              </a:solidFill>
              <a:latin typeface="Arial"/>
            </a:endParaRPr>
          </a:p>
        </p:txBody>
      </p:sp>
      <p:sp>
        <p:nvSpPr>
          <p:cNvPr id="3" name="PlaceHolder 2"/>
          <p:cNvSpPr>
            <a:spLocks noGrp="1"/>
          </p:cNvSpPr>
          <p:nvPr>
            <p:ph type="ftr" idx="4"/>
          </p:nvPr>
        </p:nvSpPr>
        <p:spPr/>
        <p:txBody>
          <a:bodyPr/>
          <a:p>
            <a:r>
              <a:t>Μιχάλης Πολίτης                                    ΤΞΓΜΔ Ιονίου Πανεπιστημίου</a:t>
            </a:r>
          </a:p>
        </p:txBody>
      </p:sp>
      <p:sp>
        <p:nvSpPr>
          <p:cNvPr id="4" name="PlaceHolder 3"/>
          <p:cNvSpPr>
            <a:spLocks noGrp="1"/>
          </p:cNvSpPr>
          <p:nvPr>
            <p:ph type="sldNum" idx="5"/>
          </p:nvPr>
        </p:nvSpPr>
        <p:spPr/>
        <p:txBody>
          <a:bodyPr/>
          <a:p>
            <a:fld id="{3D7BA223-4C31-420E-B1EA-C74BFA468B7B}" type="slidenum">
              <a:t>18</a:t>
            </a:fld>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p:nvPr>
        </p:nvSpPr>
        <p:spPr>
          <a:xfrm>
            <a:off x="457200" y="1600200"/>
            <a:ext cx="8228880" cy="4525200"/>
          </a:xfrm>
          <a:prstGeom prst="rect">
            <a:avLst/>
          </a:prstGeom>
          <a:noFill/>
          <a:ln w="0">
            <a:noFill/>
          </a:ln>
        </p:spPr>
        <p:txBody>
          <a:bodyPr lIns="90000" rIns="90000" tIns="45000" bIns="45000" anchor="t">
            <a:normAutofit fontScale="81111" lnSpcReduction="10000"/>
          </a:bodyPr>
          <a:p>
            <a:pPr indent="0" defTabSz="914400">
              <a:lnSpc>
                <a:spcPct val="100000"/>
              </a:lnSpc>
              <a:spcBef>
                <a:spcPts val="641"/>
              </a:spcBef>
              <a:buNone/>
              <a:tabLst>
                <a:tab algn="l" pos="0"/>
              </a:tabLst>
            </a:pPr>
            <a:r>
              <a:rPr b="0" lang="el-GR" sz="3200" spc="-1" strike="noStrike">
                <a:solidFill>
                  <a:schemeClr val="accent4">
                    <a:lumMod val="50000"/>
                  </a:schemeClr>
                </a:solidFill>
                <a:latin typeface="Calibri"/>
                <a:ea typeface="DejaVu Sans"/>
              </a:rPr>
              <a:t>6. </a:t>
            </a:r>
            <a:r>
              <a:rPr b="0" lang="el-GR" sz="3200" spc="-1" strike="noStrike" u="sng">
                <a:solidFill>
                  <a:schemeClr val="accent4">
                    <a:lumMod val="50000"/>
                  </a:schemeClr>
                </a:solidFill>
                <a:uFillTx/>
                <a:latin typeface="Calibri"/>
                <a:ea typeface="DejaVu Sans"/>
              </a:rPr>
              <a:t>Γλωσσικό καθεστώς, γλωσσική πολιτική και πολυγλωσσία</a:t>
            </a:r>
            <a:endParaRPr b="0" lang="el-GR" sz="3200" spc="-1" strike="noStrike">
              <a:solidFill>
                <a:schemeClr val="dk1"/>
              </a:solidFill>
              <a:latin typeface="Arial"/>
            </a:endParaRPr>
          </a:p>
          <a:p>
            <a:pPr indent="0" defTabSz="914400">
              <a:lnSpc>
                <a:spcPct val="100000"/>
              </a:lnSpc>
              <a:spcBef>
                <a:spcPts val="281"/>
              </a:spcBef>
              <a:buNone/>
              <a:tabLst>
                <a:tab algn="l" pos="0"/>
              </a:tabLst>
            </a:pPr>
            <a:endParaRPr b="0" lang="el-GR" sz="14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Η έννοια της γλωσσικής πολιτικής</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Η έννοια του γλωσσικού καθεστώτος (πχ ενός διεθνούς οργανισμού)</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Η έννοια της πολυγλωσσίας</a:t>
            </a:r>
            <a:endParaRPr b="0" lang="el-GR" sz="2800" spc="-1" strike="noStrike">
              <a:solidFill>
                <a:schemeClr val="dk1"/>
              </a:solidFill>
              <a:latin typeface="Arial"/>
            </a:endParaRPr>
          </a:p>
          <a:p>
            <a:pPr indent="0" defTabSz="914400">
              <a:lnSpc>
                <a:spcPct val="100000"/>
              </a:lnSpc>
              <a:spcBef>
                <a:spcPts val="641"/>
              </a:spcBef>
              <a:buNone/>
              <a:tabLst>
                <a:tab algn="l" pos="0"/>
              </a:tabLst>
            </a:pPr>
            <a:endParaRPr b="0" lang="el-GR" sz="3200" spc="-1" strike="noStrike">
              <a:solidFill>
                <a:schemeClr val="dk1"/>
              </a:solidFill>
              <a:latin typeface="Arial"/>
            </a:endParaRPr>
          </a:p>
          <a:p>
            <a:pPr indent="0" defTabSz="914400">
              <a:lnSpc>
                <a:spcPct val="100000"/>
              </a:lnSpc>
              <a:spcBef>
                <a:spcPts val="641"/>
              </a:spcBef>
              <a:buNone/>
              <a:tabLst>
                <a:tab algn="l" pos="0"/>
              </a:tabLst>
            </a:pPr>
            <a:r>
              <a:rPr b="0" lang="el-GR" sz="3200" spc="-1" strike="noStrike">
                <a:solidFill>
                  <a:schemeClr val="accent4">
                    <a:lumMod val="50000"/>
                  </a:schemeClr>
                </a:solidFill>
                <a:latin typeface="Calibri"/>
                <a:ea typeface="DejaVu Sans"/>
              </a:rPr>
              <a:t>7. </a:t>
            </a:r>
            <a:r>
              <a:rPr b="0" lang="el-GR" sz="3200" spc="-1" strike="noStrike" u="sng">
                <a:solidFill>
                  <a:schemeClr val="accent4">
                    <a:lumMod val="50000"/>
                  </a:schemeClr>
                </a:solidFill>
                <a:uFillTx/>
                <a:latin typeface="Calibri"/>
                <a:ea typeface="DejaVu Sans"/>
              </a:rPr>
              <a:t>Πολιτική και Μετάφραση</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Μετάφραση και γεωπολιτική</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tabLst>
                <a:tab algn="l" pos="0"/>
              </a:tabLst>
            </a:pPr>
            <a:r>
              <a:rPr b="0" lang="el-GR" sz="2800" spc="-1" strike="noStrike">
                <a:solidFill>
                  <a:schemeClr val="accent4">
                    <a:lumMod val="50000"/>
                  </a:schemeClr>
                </a:solidFill>
                <a:latin typeface="Calibri"/>
                <a:ea typeface="DejaVu Sans"/>
              </a:rPr>
              <a:t>Η μετάφραση στην υπηρεσία της προάσπισης της εθνικής ταυτότητας και διεθνούς συνεργασίας</a:t>
            </a:r>
            <a:endParaRPr b="0" lang="el-GR" sz="2800" spc="-1" strike="noStrike">
              <a:solidFill>
                <a:schemeClr val="dk1"/>
              </a:solidFill>
              <a:latin typeface="Arial"/>
            </a:endParaRPr>
          </a:p>
        </p:txBody>
      </p:sp>
      <p:sp>
        <p:nvSpPr>
          <p:cNvPr id="3" name="PlaceHolder 2"/>
          <p:cNvSpPr>
            <a:spLocks noGrp="1"/>
          </p:cNvSpPr>
          <p:nvPr>
            <p:ph type="ftr" idx="4"/>
          </p:nvPr>
        </p:nvSpPr>
        <p:spPr/>
        <p:txBody>
          <a:bodyPr/>
          <a:p>
            <a:r>
              <a:t>Μιχάλης Πολίτης                                    ΤΞΓΜΔ Ιονίου Πανεπιστημίου</a:t>
            </a:r>
          </a:p>
        </p:txBody>
      </p:sp>
      <p:sp>
        <p:nvSpPr>
          <p:cNvPr id="4" name="PlaceHolder 3"/>
          <p:cNvSpPr>
            <a:spLocks noGrp="1"/>
          </p:cNvSpPr>
          <p:nvPr>
            <p:ph type="sldNum" idx="5"/>
          </p:nvPr>
        </p:nvSpPr>
        <p:spPr/>
        <p:txBody>
          <a:bodyPr/>
          <a:p>
            <a:fld id="{B8197AA2-949E-4D81-AFD4-956A97E2805B}" type="slidenum">
              <a:t>19</a:t>
            </a:fld>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74680"/>
            <a:ext cx="8228880" cy="1142280"/>
          </a:xfrm>
          <a:prstGeom prst="rect">
            <a:avLst/>
          </a:prstGeom>
          <a:solidFill>
            <a:srgbClr val="ffffff"/>
          </a:solidFill>
          <a:ln w="12600">
            <a:solidFill>
              <a:srgbClr val="c00000"/>
            </a:solidFill>
            <a:round/>
          </a:ln>
        </p:spPr>
        <p:txBody>
          <a:bodyPr lIns="90000" rIns="90000" tIns="45000" bIns="45000" anchor="ctr">
            <a:noAutofit/>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Εισαγωγικά</a:t>
            </a:r>
            <a:endParaRPr b="0" lang="el-GR" sz="4400" spc="-1" strike="noStrike">
              <a:solidFill>
                <a:schemeClr val="dk1"/>
              </a:solidFill>
              <a:latin typeface="Arial"/>
            </a:endParaRPr>
          </a:p>
        </p:txBody>
      </p:sp>
      <p:sp>
        <p:nvSpPr>
          <p:cNvPr id="85" name="PlaceHolder 2"/>
          <p:cNvSpPr>
            <a:spLocks noGrp="1"/>
          </p:cNvSpPr>
          <p:nvPr>
            <p:ph/>
          </p:nvPr>
        </p:nvSpPr>
        <p:spPr>
          <a:xfrm>
            <a:off x="457200" y="1600200"/>
            <a:ext cx="8228880" cy="4525200"/>
          </a:xfrm>
          <a:prstGeom prst="rect">
            <a:avLst/>
          </a:prstGeom>
          <a:noFill/>
          <a:ln w="0">
            <a:noFill/>
          </a:ln>
        </p:spPr>
        <p:txBody>
          <a:bodyPr lIns="90000" rIns="90000" tIns="45000" bIns="45000" anchor="t">
            <a:normAutofit fontScale="80000"/>
          </a:bodyPr>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Βασικά αντικείμενα μελέτης της Πολιτικής Επιστήμης</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Η πολιτική εξουσία</a:t>
            </a:r>
            <a:endParaRPr b="0" lang="el-GR" sz="2800" spc="-1" strike="noStrike">
              <a:solidFill>
                <a:schemeClr val="dk1"/>
              </a:solidFill>
              <a:latin typeface="Arial"/>
            </a:endParaRPr>
          </a:p>
          <a:p>
            <a:pPr lvl="2" marL="1143000" indent="-228600" defTabSz="914400">
              <a:lnSpc>
                <a:spcPct val="100000"/>
              </a:lnSpc>
              <a:spcBef>
                <a:spcPts val="479"/>
              </a:spcBef>
              <a:buClr>
                <a:srgbClr val="403152"/>
              </a:buClr>
              <a:buFont typeface="Arial"/>
              <a:buChar char="•"/>
            </a:pPr>
            <a:r>
              <a:rPr b="0" lang="el-GR" sz="2400" spc="-1" strike="noStrike">
                <a:solidFill>
                  <a:schemeClr val="accent4">
                    <a:lumMod val="50000"/>
                  </a:schemeClr>
                </a:solidFill>
                <a:latin typeface="Calibri"/>
                <a:ea typeface="DejaVu Sans"/>
              </a:rPr>
              <a:t>Φύση της, η θεμελίωση της, ο τρόπος άσκησης της, οι στόχοι της, οι επιπτώσεις από την άσκησή της στο κοινωνικό σύνολο</a:t>
            </a:r>
            <a:endParaRPr b="0" lang="el-GR" sz="24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Η οργάνωση και λειτουργία των πολιτικών θεσμών (των θεσμών άσκησης της πολιτικής εξουσίας)</a:t>
            </a:r>
            <a:endParaRPr b="0" lang="el-GR" sz="2800" spc="-1" strike="noStrike">
              <a:solidFill>
                <a:schemeClr val="dk1"/>
              </a:solidFill>
              <a:latin typeface="Arial"/>
            </a:endParaRPr>
          </a:p>
          <a:p>
            <a:pPr lvl="2" marL="1143000" indent="-228600" defTabSz="914400">
              <a:lnSpc>
                <a:spcPct val="100000"/>
              </a:lnSpc>
              <a:spcBef>
                <a:spcPts val="479"/>
              </a:spcBef>
              <a:buClr>
                <a:srgbClr val="403152"/>
              </a:buClr>
              <a:buFont typeface="Arial"/>
              <a:buChar char="•"/>
            </a:pPr>
            <a:r>
              <a:rPr b="0" lang="el-GR" sz="2400" spc="-1" strike="noStrike">
                <a:solidFill>
                  <a:schemeClr val="accent4">
                    <a:lumMod val="50000"/>
                  </a:schemeClr>
                </a:solidFill>
                <a:latin typeface="Calibri"/>
                <a:ea typeface="DejaVu Sans"/>
              </a:rPr>
              <a:t>Πολιτικά καθεστώτα, πολιτειακοί θεσμοί</a:t>
            </a:r>
            <a:r>
              <a:rPr b="0" lang="en-US" sz="2400" spc="-1" strike="noStrike">
                <a:solidFill>
                  <a:schemeClr val="accent4">
                    <a:lumMod val="50000"/>
                  </a:schemeClr>
                </a:solidFill>
                <a:latin typeface="Calibri"/>
                <a:ea typeface="DejaVu Sans"/>
              </a:rPr>
              <a:t>, </a:t>
            </a:r>
            <a:r>
              <a:rPr b="0" lang="el-GR" sz="2400" spc="-1" strike="noStrike">
                <a:solidFill>
                  <a:schemeClr val="accent4">
                    <a:lumMod val="50000"/>
                  </a:schemeClr>
                </a:solidFill>
                <a:latin typeface="Calibri"/>
                <a:ea typeface="DejaVu Sans"/>
              </a:rPr>
              <a:t>πολιτικά κόμματα, συνδικαλιστικές οργανώσεις κ.ά. </a:t>
            </a:r>
            <a:endParaRPr b="0" lang="el-GR" sz="24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Οι σχέσεις ισχύος σε περιφερειακή ή παγκόσμια κλίμακα (διεθνείς σχέσεις, γεωπολιτική)</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Η πολιτική συμπεριφορά</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Η πολιτική κοινωνικοποίηση</a:t>
            </a:r>
            <a:endParaRPr b="0" lang="el-GR" sz="2800" spc="-1" strike="noStrike">
              <a:solidFill>
                <a:schemeClr val="dk1"/>
              </a:solidFill>
              <a:latin typeface="Arial"/>
            </a:endParaRPr>
          </a:p>
          <a:p>
            <a:pPr indent="0" defTabSz="914400">
              <a:lnSpc>
                <a:spcPct val="100000"/>
              </a:lnSpc>
              <a:spcBef>
                <a:spcPts val="1417"/>
              </a:spcBef>
              <a:buNone/>
              <a:tabLst>
                <a:tab algn="l" pos="0"/>
              </a:tabLst>
            </a:pPr>
            <a:endParaRPr b="0" lang="el-GR" sz="2800" spc="-1" strike="noStrike">
              <a:solidFill>
                <a:schemeClr val="dk1"/>
              </a:solidFill>
              <a:latin typeface="Arial"/>
            </a:endParaRPr>
          </a:p>
          <a:p>
            <a:pPr indent="0" defTabSz="914400">
              <a:lnSpc>
                <a:spcPct val="100000"/>
              </a:lnSpc>
              <a:spcBef>
                <a:spcPts val="1417"/>
              </a:spcBef>
              <a:buNone/>
              <a:tabLst>
                <a:tab algn="l" pos="0"/>
              </a:tabLst>
            </a:pPr>
            <a:endParaRPr b="0" lang="el-GR" sz="2800" spc="-1" strike="noStrike">
              <a:solidFill>
                <a:schemeClr val="dk1"/>
              </a:solidFill>
              <a:latin typeface="Arial"/>
            </a:endParaRPr>
          </a:p>
        </p:txBody>
      </p:sp>
      <p:sp>
        <p:nvSpPr>
          <p:cNvPr id="86" name="PlaceHolder 3"/>
          <p:cNvSpPr>
            <a:spLocks noGrp="1"/>
          </p:cNvSpPr>
          <p:nvPr>
            <p:ph type="ftr" idx="7"/>
          </p:nvPr>
        </p:nvSpPr>
        <p:spPr>
          <a:xfrm>
            <a:off x="3124080" y="6356520"/>
            <a:ext cx="2894760" cy="364320"/>
          </a:xfrm>
          <a:prstGeom prst="rect">
            <a:avLst/>
          </a:prstGeom>
          <a:noFill/>
          <a:ln w="0">
            <a:noFill/>
          </a:ln>
        </p:spPr>
        <p:txBody>
          <a:bodyPr lIns="90000" rIns="90000" tIns="45000" bIns="45000" anchor="ctr">
            <a:noAutofit/>
          </a:bodyPr>
          <a:lstStyle>
            <a:lvl1pPr indent="0" algn="ctr" defTabSz="914400">
              <a:lnSpc>
                <a:spcPct val="100000"/>
              </a:lnSpc>
              <a:buNone/>
              <a:tabLst>
                <a:tab algn="l" pos="0"/>
              </a:tabLst>
              <a:defRPr b="0" lang="el-GR" sz="1200" spc="-1" strike="noStrike">
                <a:solidFill>
                  <a:srgbClr val="000000"/>
                </a:solidFill>
                <a:latin typeface="Calibri"/>
                <a:ea typeface="DejaVu Sans"/>
              </a:defRPr>
            </a:lvl1pPr>
          </a:lstStyle>
          <a:p>
            <a:pPr indent="0" algn="ctr" defTabSz="914400">
              <a:lnSpc>
                <a:spcPct val="100000"/>
              </a:lnSpc>
              <a:buNone/>
              <a:tabLst>
                <a:tab algn="l" pos="0"/>
              </a:tabLst>
            </a:pPr>
            <a:r>
              <a:rPr b="0" lang="el-GR" sz="1200" spc="-1" strike="noStrike">
                <a:solidFill>
                  <a:srgbClr val="000000"/>
                </a:solidFill>
                <a:latin typeface="Calibri"/>
                <a:ea typeface="DejaVu Sans"/>
              </a:rPr>
              <a:t>Μιχάλης Πολίτης</a:t>
            </a:r>
            <a:endParaRPr b="0" lang="el-GR" sz="1200" spc="-1" strike="noStrike">
              <a:solidFill>
                <a:srgbClr val="000000"/>
              </a:solidFill>
              <a:latin typeface="Times New Roman"/>
            </a:endParaRPr>
          </a:p>
          <a:p>
            <a:pPr indent="0" algn="ctr" defTabSz="914400">
              <a:lnSpc>
                <a:spcPct val="100000"/>
              </a:lnSpc>
              <a:buNone/>
              <a:tabLst>
                <a:tab algn="l" pos="0"/>
              </a:tabLst>
            </a:pPr>
            <a:r>
              <a:rPr b="0" lang="el-GR" sz="1200" spc="-1" strike="noStrike">
                <a:solidFill>
                  <a:srgbClr val="000000"/>
                </a:solidFill>
                <a:latin typeface="Calibri"/>
                <a:ea typeface="DejaVu Sans"/>
              </a:rPr>
              <a:t>ΤΞΓΜΔ Ιονίου Πανεπιστημίου</a:t>
            </a:r>
            <a:endParaRPr b="0" lang="el-GR" sz="1200" spc="-1" strike="noStrike">
              <a:solidFill>
                <a:srgbClr val="000000"/>
              </a:solidFill>
              <a:latin typeface="Times New Roman"/>
            </a:endParaRPr>
          </a:p>
        </p:txBody>
      </p:sp>
      <p:sp>
        <p:nvSpPr>
          <p:cNvPr id="5" name="PlaceHolder 4"/>
          <p:cNvSpPr>
            <a:spLocks noGrp="1"/>
          </p:cNvSpPr>
          <p:nvPr>
            <p:ph type="sldNum" idx="5"/>
          </p:nvPr>
        </p:nvSpPr>
        <p:spPr/>
        <p:txBody>
          <a:bodyPr/>
          <a:p>
            <a:fld id="{0FF3789E-C781-409E-AFCE-2AC5BF385A95}" type="slidenum">
              <a:t>2</a:t>
            </a:fld>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4680"/>
            <a:ext cx="8228880" cy="1142280"/>
          </a:xfrm>
          <a:prstGeom prst="rect">
            <a:avLst/>
          </a:prstGeom>
          <a:solidFill>
            <a:srgbClr val="ffffff"/>
          </a:solidFill>
          <a:ln w="12600">
            <a:solidFill>
              <a:srgbClr val="c00000"/>
            </a:solidFill>
            <a:round/>
          </a:ln>
        </p:spPr>
        <p:txBody>
          <a:bodyPr lIns="90000" rIns="90000" tIns="45000" bIns="45000" anchor="ctr">
            <a:noAutofit/>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Βοηθήματα</a:t>
            </a:r>
            <a:endParaRPr b="0" lang="el-GR" sz="4400" spc="-1" strike="noStrike">
              <a:solidFill>
                <a:schemeClr val="dk1"/>
              </a:solidFill>
              <a:latin typeface="Arial"/>
            </a:endParaRPr>
          </a:p>
        </p:txBody>
      </p:sp>
      <p:sp>
        <p:nvSpPr>
          <p:cNvPr id="113" name="PlaceHolder 2"/>
          <p:cNvSpPr>
            <a:spLocks noGrp="1"/>
          </p:cNvSpPr>
          <p:nvPr>
            <p:ph/>
          </p:nvPr>
        </p:nvSpPr>
        <p:spPr>
          <a:xfrm>
            <a:off x="457200" y="1600200"/>
            <a:ext cx="8228880" cy="4525200"/>
          </a:xfrm>
          <a:prstGeom prst="rect">
            <a:avLst/>
          </a:prstGeom>
          <a:noFill/>
          <a:ln w="0">
            <a:noFill/>
          </a:ln>
        </p:spPr>
        <p:txBody>
          <a:bodyPr lIns="90000" rIns="90000" tIns="45000" bIns="45000" anchor="t">
            <a:normAutofit fontScale="87222" lnSpcReduction="10000"/>
          </a:bodyPr>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Η ύλη του μαθήματος αναρτάται σε εβδομαδιαία βάση στην ενότητα "Έγγραφα" του eClass.</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Απαιτείται εγγραφή στο eClass του μαθήματος με τους κωδικούς που έχετε λάβει από τη Γραμματεία (</a:t>
            </a:r>
            <a:r>
              <a:rPr b="0" lang="fr-FR" sz="3200" spc="-1" strike="noStrike" u="sng">
                <a:solidFill>
                  <a:schemeClr val="accent4">
                    <a:lumMod val="50000"/>
                  </a:schemeClr>
                </a:solidFill>
                <a:uFillTx/>
                <a:latin typeface="Calibri"/>
                <a:ea typeface="DejaVu Sans"/>
                <a:hlinkClick r:id="rId1"/>
              </a:rPr>
              <a:t>https://opencourses.ionio.gr/courses/DFLTI102/</a:t>
            </a:r>
            <a:r>
              <a:rPr b="0" lang="el-GR" sz="3200" spc="-1" strike="noStrike">
                <a:solidFill>
                  <a:schemeClr val="accent4">
                    <a:lumMod val="50000"/>
                  </a:schemeClr>
                </a:solidFill>
                <a:latin typeface="Calibri"/>
                <a:ea typeface="DejaVu Sans"/>
              </a:rPr>
              <a:t>) </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Σκόπιμο είναι οι φοιτητές να συμβουλεύονται επίσης τις ενότητες «Ανακοινώσεις», «Σύνδεσμοι» και «Βίντεο».</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Οι ανακοινώσεις που αναρτώνται στο </a:t>
            </a:r>
            <a:r>
              <a:rPr b="0" lang="en-US" sz="2800" spc="-1" strike="noStrike">
                <a:solidFill>
                  <a:schemeClr val="accent4">
                    <a:lumMod val="50000"/>
                  </a:schemeClr>
                </a:solidFill>
                <a:latin typeface="Calibri"/>
                <a:ea typeface="DejaVu Sans"/>
              </a:rPr>
              <a:t>eclass </a:t>
            </a:r>
            <a:r>
              <a:rPr b="0" lang="el-GR" sz="2800" spc="-1" strike="noStrike">
                <a:solidFill>
                  <a:schemeClr val="accent4">
                    <a:lumMod val="50000"/>
                  </a:schemeClr>
                </a:solidFill>
                <a:latin typeface="Calibri"/>
                <a:ea typeface="DejaVu Sans"/>
              </a:rPr>
              <a:t>του μαθήματος αποστέλλονται αυτομάτως στον</a:t>
            </a:r>
            <a:r>
              <a:rPr b="0" lang="en-US" sz="2800" spc="-1" strike="noStrike">
                <a:solidFill>
                  <a:schemeClr val="accent4">
                    <a:lumMod val="50000"/>
                  </a:schemeClr>
                </a:solidFill>
                <a:latin typeface="Calibri"/>
                <a:ea typeface="DejaVu Sans"/>
              </a:rPr>
              <a:t> </a:t>
            </a:r>
            <a:r>
              <a:rPr b="0" lang="el-GR" sz="2800" spc="-1" strike="noStrike">
                <a:solidFill>
                  <a:schemeClr val="accent4">
                    <a:lumMod val="50000"/>
                  </a:schemeClr>
                </a:solidFill>
                <a:latin typeface="Calibri"/>
                <a:ea typeface="DejaVu Sans"/>
              </a:rPr>
              <a:t>λογαριασμό </a:t>
            </a:r>
            <a:r>
              <a:rPr b="0" lang="en-US" sz="2800" spc="-1" strike="noStrike">
                <a:solidFill>
                  <a:schemeClr val="accent4">
                    <a:lumMod val="50000"/>
                  </a:schemeClr>
                </a:solidFill>
                <a:latin typeface="Calibri"/>
                <a:ea typeface="DejaVu Sans"/>
              </a:rPr>
              <a:t>email </a:t>
            </a:r>
            <a:r>
              <a:rPr b="0" lang="el-GR" sz="2800" spc="-1" strike="noStrike">
                <a:solidFill>
                  <a:schemeClr val="accent4">
                    <a:lumMod val="50000"/>
                  </a:schemeClr>
                </a:solidFill>
                <a:latin typeface="Calibri"/>
                <a:ea typeface="DejaVu Sans"/>
              </a:rPr>
              <a:t>του Πανεπιστημίου.</a:t>
            </a:r>
            <a:endParaRPr b="0" lang="el-GR" sz="2800" spc="-1" strike="noStrike">
              <a:solidFill>
                <a:schemeClr val="dk1"/>
              </a:solidFill>
              <a:latin typeface="Arial"/>
            </a:endParaRPr>
          </a:p>
          <a:p>
            <a:pPr indent="0" defTabSz="914400">
              <a:lnSpc>
                <a:spcPct val="100000"/>
              </a:lnSpc>
              <a:spcBef>
                <a:spcPts val="641"/>
              </a:spcBef>
              <a:buNone/>
              <a:tabLst>
                <a:tab algn="l" pos="0"/>
              </a:tabLst>
            </a:pPr>
            <a:endParaRPr b="0" lang="el-GR" sz="3200" spc="-1" strike="noStrike">
              <a:solidFill>
                <a:schemeClr val="dk1"/>
              </a:solidFill>
              <a:latin typeface="Arial"/>
            </a:endParaRPr>
          </a:p>
        </p:txBody>
      </p:sp>
      <p:sp>
        <p:nvSpPr>
          <p:cNvPr id="4" name="PlaceHolder 3"/>
          <p:cNvSpPr>
            <a:spLocks noGrp="1"/>
          </p:cNvSpPr>
          <p:nvPr>
            <p:ph type="ftr" idx="4"/>
          </p:nvPr>
        </p:nvSpPr>
        <p:spPr/>
        <p:txBody>
          <a:bodyPr/>
          <a:p>
            <a:r>
              <a:t>Μιχάλης Πολίτης                                    ΤΞΓΜΔ Ιονίου Πανεπιστημίου</a:t>
            </a:r>
          </a:p>
        </p:txBody>
      </p:sp>
      <p:sp>
        <p:nvSpPr>
          <p:cNvPr id="5" name="PlaceHolder 4"/>
          <p:cNvSpPr>
            <a:spLocks noGrp="1"/>
          </p:cNvSpPr>
          <p:nvPr>
            <p:ph type="sldNum" idx="5"/>
          </p:nvPr>
        </p:nvSpPr>
        <p:spPr/>
        <p:txBody>
          <a:bodyPr/>
          <a:p>
            <a:fld id="{3422A612-7554-4982-88B0-7F8F22A35097}" type="slidenum">
              <a:t>20</a:t>
            </a:fld>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8228880" cy="1142280"/>
          </a:xfrm>
          <a:prstGeom prst="rect">
            <a:avLst/>
          </a:prstGeom>
          <a:solidFill>
            <a:srgbClr val="ffffff"/>
          </a:solidFill>
          <a:ln w="12600">
            <a:solidFill>
              <a:srgbClr val="c00000"/>
            </a:solidFill>
            <a:round/>
          </a:ln>
        </p:spPr>
        <p:txBody>
          <a:bodyPr lIns="90000" rIns="90000" tIns="45000" bIns="45000" anchor="ctr">
            <a:noAutofit/>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Σημαντικότεροι θεωρητικοί</a:t>
            </a:r>
            <a:endParaRPr b="0" lang="el-GR" sz="4400" spc="-1" strike="noStrike">
              <a:solidFill>
                <a:schemeClr val="dk1"/>
              </a:solidFill>
              <a:latin typeface="Arial"/>
            </a:endParaRPr>
          </a:p>
        </p:txBody>
      </p:sp>
      <p:sp>
        <p:nvSpPr>
          <p:cNvPr id="88" name="PlaceHolder 2"/>
          <p:cNvSpPr>
            <a:spLocks noGrp="1"/>
          </p:cNvSpPr>
          <p:nvPr>
            <p:ph/>
          </p:nvPr>
        </p:nvSpPr>
        <p:spPr>
          <a:xfrm>
            <a:off x="457200" y="1600200"/>
            <a:ext cx="8228880" cy="4525200"/>
          </a:xfrm>
          <a:prstGeom prst="rect">
            <a:avLst/>
          </a:prstGeom>
          <a:noFill/>
          <a:ln w="0">
            <a:noFill/>
          </a:ln>
        </p:spPr>
        <p:txBody>
          <a:bodyPr lIns="90000" rIns="90000" tIns="45000" bIns="45000" anchor="t">
            <a:noAutofit/>
          </a:bodyPr>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Αρχαία Ελλάδα</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Αριστοτέλης (</a:t>
            </a:r>
            <a:r>
              <a:rPr b="0" i="1" lang="el-GR" sz="2800" spc="-1" strike="noStrike">
                <a:solidFill>
                  <a:schemeClr val="accent4">
                    <a:lumMod val="50000"/>
                  </a:schemeClr>
                </a:solidFill>
                <a:latin typeface="Calibri"/>
                <a:ea typeface="DejaVu Sans"/>
              </a:rPr>
              <a:t>Πολιτικά) </a:t>
            </a:r>
            <a:r>
              <a:rPr b="0" lang="el-GR" sz="2800" spc="-1" strike="noStrike">
                <a:solidFill>
                  <a:schemeClr val="accent4">
                    <a:lumMod val="50000"/>
                  </a:schemeClr>
                </a:solidFill>
                <a:latin typeface="Calibri"/>
                <a:ea typeface="DejaVu Sans"/>
              </a:rPr>
              <a:t>και Πλάτωνας (</a:t>
            </a:r>
            <a:r>
              <a:rPr b="0" i="1" lang="el-GR" sz="2800" spc="-1" strike="noStrike">
                <a:solidFill>
                  <a:schemeClr val="accent4">
                    <a:lumMod val="50000"/>
                  </a:schemeClr>
                </a:solidFill>
                <a:latin typeface="Calibri"/>
                <a:ea typeface="DejaVu Sans"/>
              </a:rPr>
              <a:t>Πολιτεία</a:t>
            </a:r>
            <a:r>
              <a:rPr b="0" lang="el-GR" sz="2800" spc="-1" strike="noStrike">
                <a:solidFill>
                  <a:schemeClr val="accent4">
                    <a:lumMod val="50000"/>
                  </a:schemeClr>
                </a:solidFill>
                <a:latin typeface="Calibri"/>
                <a:ea typeface="DejaVu Sans"/>
              </a:rPr>
              <a:t>)</a:t>
            </a:r>
            <a:endParaRPr b="0" lang="el-GR" sz="28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Αναγέννηση </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Μακιαβέλι (</a:t>
            </a:r>
            <a:r>
              <a:rPr b="0" i="1" lang="el-GR" sz="2800" spc="-1" strike="noStrike">
                <a:solidFill>
                  <a:schemeClr val="accent4">
                    <a:lumMod val="50000"/>
                  </a:schemeClr>
                </a:solidFill>
                <a:latin typeface="Calibri"/>
                <a:ea typeface="DejaVu Sans"/>
              </a:rPr>
              <a:t>Ο Πρίγκιπας</a:t>
            </a:r>
            <a:r>
              <a:rPr b="0" lang="el-GR" sz="2800" spc="-1" strike="noStrike">
                <a:solidFill>
                  <a:schemeClr val="accent4">
                    <a:lumMod val="50000"/>
                  </a:schemeClr>
                </a:solidFill>
                <a:latin typeface="Calibri"/>
                <a:ea typeface="DejaVu Sans"/>
              </a:rPr>
              <a:t>) </a:t>
            </a:r>
            <a:endParaRPr b="0" lang="el-GR" sz="28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Από τον 19</a:t>
            </a:r>
            <a:r>
              <a:rPr b="0" lang="el-GR" sz="3200" spc="-1" strike="noStrike" baseline="30000">
                <a:solidFill>
                  <a:schemeClr val="accent4">
                    <a:lumMod val="50000"/>
                  </a:schemeClr>
                </a:solidFill>
                <a:latin typeface="Calibri"/>
                <a:ea typeface="DejaVu Sans"/>
              </a:rPr>
              <a:t>ο</a:t>
            </a:r>
            <a:r>
              <a:rPr b="0" lang="el-GR" sz="3200" spc="-1" strike="noStrike">
                <a:solidFill>
                  <a:schemeClr val="accent4">
                    <a:lumMod val="50000"/>
                  </a:schemeClr>
                </a:solidFill>
                <a:latin typeface="Calibri"/>
                <a:ea typeface="DejaVu Sans"/>
              </a:rPr>
              <a:t> μέχρι σήμερα</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fr-FR" sz="2800" spc="-1" strike="noStrike">
                <a:solidFill>
                  <a:schemeClr val="accent4">
                    <a:lumMod val="50000"/>
                  </a:schemeClr>
                </a:solidFill>
                <a:latin typeface="Calibri"/>
                <a:ea typeface="DejaVu Sans"/>
              </a:rPr>
              <a:t> </a:t>
            </a:r>
            <a:r>
              <a:rPr b="0" lang="fr-FR" sz="2800" spc="-1" strike="noStrike">
                <a:solidFill>
                  <a:schemeClr val="accent4">
                    <a:lumMod val="50000"/>
                  </a:schemeClr>
                </a:solidFill>
                <a:latin typeface="Calibri"/>
                <a:ea typeface="DejaVu Sans"/>
              </a:rPr>
              <a:t>Max Weber</a:t>
            </a:r>
            <a:r>
              <a:rPr b="0" lang="el-GR" sz="2800" spc="-1" strike="noStrike">
                <a:solidFill>
                  <a:schemeClr val="accent4">
                    <a:lumMod val="50000"/>
                  </a:schemeClr>
                </a:solidFill>
                <a:latin typeface="Calibri"/>
                <a:ea typeface="DejaVu Sans"/>
              </a:rPr>
              <a:t>, </a:t>
            </a:r>
            <a:r>
              <a:rPr b="0" lang="fr-FR" sz="2800" spc="-1" strike="noStrike">
                <a:solidFill>
                  <a:schemeClr val="accent4">
                    <a:lumMod val="50000"/>
                  </a:schemeClr>
                </a:solidFill>
                <a:latin typeface="Calibri"/>
                <a:ea typeface="DejaVu Sans"/>
              </a:rPr>
              <a:t>Émile Durkheim</a:t>
            </a:r>
            <a:r>
              <a:rPr b="0" lang="el-GR" sz="2800" spc="-1" strike="noStrike">
                <a:solidFill>
                  <a:schemeClr val="accent4">
                    <a:lumMod val="50000"/>
                  </a:schemeClr>
                </a:solidFill>
                <a:latin typeface="Calibri"/>
                <a:ea typeface="DejaVu Sans"/>
              </a:rPr>
              <a:t>, </a:t>
            </a:r>
            <a:r>
              <a:rPr b="0" lang="fr-FR" sz="2800" spc="-1" strike="noStrike">
                <a:solidFill>
                  <a:schemeClr val="accent4">
                    <a:lumMod val="50000"/>
                  </a:schemeClr>
                </a:solidFill>
                <a:latin typeface="Calibri"/>
                <a:ea typeface="DejaVu Sans"/>
              </a:rPr>
              <a:t>Philippe Braud, </a:t>
            </a:r>
            <a:r>
              <a:rPr b="0" lang="fr-CA" sz="2800" spc="-1" strike="noStrike">
                <a:solidFill>
                  <a:schemeClr val="accent4">
                    <a:lumMod val="50000"/>
                  </a:schemeClr>
                </a:solidFill>
                <a:latin typeface="Calibri"/>
                <a:ea typeface="DejaVu Sans"/>
              </a:rPr>
              <a:t>Maurice Duverger </a:t>
            </a:r>
            <a:r>
              <a:rPr b="0" lang="el-GR" sz="2800" spc="-1" strike="noStrike">
                <a:solidFill>
                  <a:schemeClr val="accent4">
                    <a:lumMod val="50000"/>
                  </a:schemeClr>
                </a:solidFill>
                <a:latin typeface="Calibri"/>
                <a:ea typeface="DejaVu Sans"/>
              </a:rPr>
              <a:t>κ.ά. </a:t>
            </a:r>
            <a:endParaRPr b="0" lang="el-GR" sz="2800" spc="-1" strike="noStrike">
              <a:solidFill>
                <a:schemeClr val="dk1"/>
              </a:solidFill>
              <a:latin typeface="Arial"/>
            </a:endParaRPr>
          </a:p>
          <a:p>
            <a:pPr indent="0" defTabSz="914400">
              <a:lnSpc>
                <a:spcPct val="100000"/>
              </a:lnSpc>
              <a:spcBef>
                <a:spcPts val="1417"/>
              </a:spcBef>
              <a:buNone/>
              <a:tabLst>
                <a:tab algn="l" pos="0"/>
              </a:tabLst>
            </a:pPr>
            <a:endParaRPr b="0" lang="el-GR" sz="2800" spc="-1" strike="noStrike">
              <a:solidFill>
                <a:schemeClr val="dk1"/>
              </a:solidFill>
              <a:latin typeface="Arial"/>
            </a:endParaRPr>
          </a:p>
        </p:txBody>
      </p:sp>
      <p:sp>
        <p:nvSpPr>
          <p:cNvPr id="4" name="PlaceHolder 3"/>
          <p:cNvSpPr>
            <a:spLocks noGrp="1"/>
          </p:cNvSpPr>
          <p:nvPr>
            <p:ph type="ftr" idx="4"/>
          </p:nvPr>
        </p:nvSpPr>
        <p:spPr/>
        <p:txBody>
          <a:bodyPr/>
          <a:p>
            <a:r>
              <a:t>Μιχάλης Πολίτης                                    ΤΞΓΜΔ Ιονίου Πανεπιστημίου</a:t>
            </a:r>
          </a:p>
        </p:txBody>
      </p:sp>
      <p:sp>
        <p:nvSpPr>
          <p:cNvPr id="5" name="PlaceHolder 4"/>
          <p:cNvSpPr>
            <a:spLocks noGrp="1"/>
          </p:cNvSpPr>
          <p:nvPr>
            <p:ph type="sldNum" idx="5"/>
          </p:nvPr>
        </p:nvSpPr>
        <p:spPr/>
        <p:txBody>
          <a:bodyPr/>
          <a:p>
            <a:fld id="{C81306D8-6112-4CA9-B63B-CE106FFF5FE6}" type="slidenum">
              <a:t>3</a:t>
            </a:fld>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8228880" cy="1142280"/>
          </a:xfrm>
          <a:prstGeom prst="rect">
            <a:avLst/>
          </a:prstGeom>
          <a:solidFill>
            <a:srgbClr val="ffffff"/>
          </a:solidFill>
          <a:ln w="12600">
            <a:solidFill>
              <a:srgbClr val="c00000"/>
            </a:solidFill>
            <a:round/>
          </a:ln>
        </p:spPr>
        <p:txBody>
          <a:bodyPr lIns="90000" rIns="90000" tIns="45000" bIns="45000" anchor="ctr">
            <a:noAutofit/>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Μέθοδοι έρευνας</a:t>
            </a:r>
            <a:endParaRPr b="0" lang="el-GR" sz="4400" spc="-1" strike="noStrike">
              <a:solidFill>
                <a:schemeClr val="dk1"/>
              </a:solidFill>
              <a:latin typeface="Arial"/>
            </a:endParaRPr>
          </a:p>
        </p:txBody>
      </p:sp>
      <p:sp>
        <p:nvSpPr>
          <p:cNvPr id="90" name="PlaceHolder 2"/>
          <p:cNvSpPr>
            <a:spLocks noGrp="1"/>
          </p:cNvSpPr>
          <p:nvPr>
            <p:ph/>
          </p:nvPr>
        </p:nvSpPr>
        <p:spPr>
          <a:xfrm>
            <a:off x="457200" y="1600200"/>
            <a:ext cx="8228880" cy="4525200"/>
          </a:xfrm>
          <a:prstGeom prst="rect">
            <a:avLst/>
          </a:prstGeom>
          <a:noFill/>
          <a:ln w="0">
            <a:noFill/>
          </a:ln>
        </p:spPr>
        <p:txBody>
          <a:bodyPr lIns="90000" rIns="90000" tIns="45000" bIns="45000" anchor="t">
            <a:normAutofit fontScale="87222" lnSpcReduction="10000"/>
          </a:bodyPr>
          <a:p>
            <a:pPr marL="343080" indent="-343080" defTabSz="914400">
              <a:lnSpc>
                <a:spcPct val="100000"/>
              </a:lnSpc>
              <a:spcBef>
                <a:spcPts val="641"/>
              </a:spcBef>
              <a:buClr>
                <a:srgbClr val="403152"/>
              </a:buClr>
              <a:buFont typeface="Arial"/>
              <a:buChar char="•"/>
            </a:pPr>
            <a:r>
              <a:rPr b="0" i="1" lang="el-GR" sz="3200" spc="-1" strike="noStrike">
                <a:solidFill>
                  <a:schemeClr val="accent4">
                    <a:lumMod val="50000"/>
                  </a:schemeClr>
                </a:solidFill>
                <a:latin typeface="Calibri"/>
                <a:ea typeface="DejaVu Sans"/>
              </a:rPr>
              <a:t>Λειτουργική μέθοδος</a:t>
            </a:r>
            <a:r>
              <a:rPr b="0" lang="el-GR" sz="3200" spc="-1" strike="noStrike">
                <a:solidFill>
                  <a:schemeClr val="accent4">
                    <a:lumMod val="50000"/>
                  </a:schemeClr>
                </a:solidFill>
                <a:latin typeface="Calibri"/>
                <a:ea typeface="DejaVu Sans"/>
              </a:rPr>
              <a:t>: μελέτη και ερμηνεία των γεγονότων ή των θεσμών με κριτήριο την έννοια της </a:t>
            </a:r>
            <a:r>
              <a:rPr b="0" i="1" lang="el-GR" sz="3200" spc="-1" strike="noStrike">
                <a:solidFill>
                  <a:schemeClr val="accent4">
                    <a:lumMod val="50000"/>
                  </a:schemeClr>
                </a:solidFill>
                <a:latin typeface="Calibri"/>
                <a:ea typeface="DejaVu Sans"/>
              </a:rPr>
              <a:t>λειτουργίας</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i="1" lang="el-GR" sz="3200" spc="-1" strike="noStrike">
                <a:solidFill>
                  <a:schemeClr val="accent4">
                    <a:lumMod val="50000"/>
                  </a:schemeClr>
                </a:solidFill>
                <a:latin typeface="Calibri"/>
                <a:ea typeface="DejaVu Sans"/>
              </a:rPr>
              <a:t>Συγκριτική μέθοδος</a:t>
            </a:r>
            <a:r>
              <a:rPr b="0" lang="el-GR" sz="3200" spc="-1" strike="noStrike">
                <a:solidFill>
                  <a:schemeClr val="accent4">
                    <a:lumMod val="50000"/>
                  </a:schemeClr>
                </a:solidFill>
                <a:latin typeface="Calibri"/>
                <a:ea typeface="DejaVu Sans"/>
              </a:rPr>
              <a:t>: συγκριτική μελέτη θεσμών και καθεστώτων</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i="1" lang="el-GR" sz="3200" spc="-1" strike="noStrike">
                <a:solidFill>
                  <a:schemeClr val="accent4">
                    <a:lumMod val="50000"/>
                  </a:schemeClr>
                </a:solidFill>
                <a:latin typeface="Calibri"/>
                <a:ea typeface="DejaVu Sans"/>
              </a:rPr>
              <a:t>Ιστορική μέθοδος: </a:t>
            </a:r>
            <a:r>
              <a:rPr b="0" lang="el-GR" sz="3200" spc="-1" strike="noStrike">
                <a:solidFill>
                  <a:schemeClr val="accent4">
                    <a:lumMod val="50000"/>
                  </a:schemeClr>
                </a:solidFill>
                <a:latin typeface="Calibri"/>
                <a:ea typeface="DejaVu Sans"/>
              </a:rPr>
              <a:t>μελέτη της εξέλιξης των θεσμών, των καταστάσεων κ.ά. </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i="1" lang="el-GR" sz="3200" spc="-1" strike="noStrike">
                <a:solidFill>
                  <a:schemeClr val="accent4">
                    <a:lumMod val="50000"/>
                  </a:schemeClr>
                </a:solidFill>
                <a:latin typeface="Calibri"/>
                <a:ea typeface="DejaVu Sans"/>
              </a:rPr>
              <a:t>Ποσοτική και ποιοτική μέθοδος</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Ποσοτική ανάλυση: εξαγωγή ποσοτικών δεδομένων</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Ποιοτική ανάλυση: αξιολόγηση των ποσοτικών δεδομένων και εξαγωγή συμπερασμάτων</a:t>
            </a:r>
            <a:endParaRPr b="0" lang="el-GR" sz="2800" spc="-1" strike="noStrike">
              <a:solidFill>
                <a:schemeClr val="dk1"/>
              </a:solidFill>
              <a:latin typeface="Arial"/>
            </a:endParaRPr>
          </a:p>
          <a:p>
            <a:pPr indent="0" defTabSz="914400">
              <a:lnSpc>
                <a:spcPct val="100000"/>
              </a:lnSpc>
              <a:spcBef>
                <a:spcPts val="641"/>
              </a:spcBef>
              <a:buNone/>
              <a:tabLst>
                <a:tab algn="l" pos="0"/>
              </a:tabLst>
            </a:pPr>
            <a:endParaRPr b="0" lang="el-GR" sz="3200" spc="-1" strike="noStrike">
              <a:solidFill>
                <a:schemeClr val="dk1"/>
              </a:solidFill>
              <a:latin typeface="Arial"/>
            </a:endParaRPr>
          </a:p>
          <a:p>
            <a:pPr indent="0" defTabSz="914400">
              <a:lnSpc>
                <a:spcPct val="100000"/>
              </a:lnSpc>
              <a:spcBef>
                <a:spcPts val="641"/>
              </a:spcBef>
              <a:buNone/>
              <a:tabLst>
                <a:tab algn="l" pos="0"/>
              </a:tabLst>
            </a:pPr>
            <a:endParaRPr b="0" lang="el-GR" sz="3200" spc="-1" strike="noStrike">
              <a:solidFill>
                <a:schemeClr val="dk1"/>
              </a:solidFill>
              <a:latin typeface="Arial"/>
            </a:endParaRPr>
          </a:p>
        </p:txBody>
      </p:sp>
      <p:sp>
        <p:nvSpPr>
          <p:cNvPr id="4" name="PlaceHolder 3"/>
          <p:cNvSpPr>
            <a:spLocks noGrp="1"/>
          </p:cNvSpPr>
          <p:nvPr>
            <p:ph type="ftr" idx="4"/>
          </p:nvPr>
        </p:nvSpPr>
        <p:spPr/>
        <p:txBody>
          <a:bodyPr/>
          <a:p>
            <a:r>
              <a:t>Μιχάλης Πολίτης                                    ΤΞΓΜΔ Ιονίου Πανεπιστημίου</a:t>
            </a:r>
          </a:p>
        </p:txBody>
      </p:sp>
      <p:sp>
        <p:nvSpPr>
          <p:cNvPr id="5" name="PlaceHolder 4"/>
          <p:cNvSpPr>
            <a:spLocks noGrp="1"/>
          </p:cNvSpPr>
          <p:nvPr>
            <p:ph type="sldNum" idx="5"/>
          </p:nvPr>
        </p:nvSpPr>
        <p:spPr/>
        <p:txBody>
          <a:bodyPr/>
          <a:p>
            <a:fld id="{94BE84B9-04F5-4C9B-B321-A0998EFA09EF}" type="slidenum">
              <a:t>4</a:t>
            </a:fld>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680"/>
            <a:ext cx="8228880" cy="1142280"/>
          </a:xfrm>
          <a:prstGeom prst="rect">
            <a:avLst/>
          </a:prstGeom>
          <a:solidFill>
            <a:srgbClr val="ffffff"/>
          </a:solidFill>
          <a:ln w="12600">
            <a:solidFill>
              <a:srgbClr val="c00000"/>
            </a:solidFill>
            <a:round/>
          </a:ln>
        </p:spPr>
        <p:txBody>
          <a:bodyPr lIns="90000" rIns="90000" tIns="45000" bIns="45000" anchor="ctr">
            <a:noAutofit/>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Τεχνικές έρευνας</a:t>
            </a:r>
            <a:endParaRPr b="0" lang="el-GR" sz="4400" spc="-1" strike="noStrike">
              <a:solidFill>
                <a:schemeClr val="dk1"/>
              </a:solidFill>
              <a:latin typeface="Arial"/>
            </a:endParaRPr>
          </a:p>
        </p:txBody>
      </p:sp>
      <p:sp>
        <p:nvSpPr>
          <p:cNvPr id="92" name="PlaceHolder 2"/>
          <p:cNvSpPr>
            <a:spLocks noGrp="1"/>
          </p:cNvSpPr>
          <p:nvPr>
            <p:ph/>
          </p:nvPr>
        </p:nvSpPr>
        <p:spPr>
          <a:xfrm>
            <a:off x="457200" y="1600200"/>
            <a:ext cx="8228880" cy="4525200"/>
          </a:xfrm>
          <a:prstGeom prst="rect">
            <a:avLst/>
          </a:prstGeom>
          <a:noFill/>
          <a:ln w="0">
            <a:noFill/>
          </a:ln>
        </p:spPr>
        <p:txBody>
          <a:bodyPr lIns="90000" rIns="90000" tIns="45000" bIns="45000" anchor="t">
            <a:normAutofit/>
          </a:bodyPr>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Μελέτη των πηγών</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Μελέτη κειμένων, εικονογραφήσεων, οπτικοακουστικών μέσων κ.ά. (πρωτογενών πηγών)</a:t>
            </a:r>
            <a:endParaRPr b="0" lang="el-GR" sz="28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Βιβλιογραφίας (δευτερογενών πηγών)</a:t>
            </a:r>
            <a:endParaRPr b="0" lang="el-GR" sz="28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Έρευνα πεδίου</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Έρευνα με συνεντεύξεις, δημοσκοπήσεις κ.ά. </a:t>
            </a:r>
            <a:endParaRPr b="0" lang="el-GR" sz="2800" spc="-1" strike="noStrike">
              <a:solidFill>
                <a:schemeClr val="dk1"/>
              </a:solidFill>
              <a:latin typeface="Arial"/>
            </a:endParaRPr>
          </a:p>
          <a:p>
            <a:pPr indent="0" defTabSz="914400">
              <a:lnSpc>
                <a:spcPct val="100000"/>
              </a:lnSpc>
              <a:spcBef>
                <a:spcPts val="1417"/>
              </a:spcBef>
              <a:buNone/>
              <a:tabLst>
                <a:tab algn="l" pos="0"/>
              </a:tabLst>
            </a:pPr>
            <a:endParaRPr b="0" lang="el-GR" sz="2800" spc="-1" strike="noStrike">
              <a:solidFill>
                <a:schemeClr val="dk1"/>
              </a:solidFill>
              <a:latin typeface="Arial"/>
            </a:endParaRPr>
          </a:p>
        </p:txBody>
      </p:sp>
      <p:sp>
        <p:nvSpPr>
          <p:cNvPr id="4" name="PlaceHolder 3"/>
          <p:cNvSpPr>
            <a:spLocks noGrp="1"/>
          </p:cNvSpPr>
          <p:nvPr>
            <p:ph type="ftr" idx="4"/>
          </p:nvPr>
        </p:nvSpPr>
        <p:spPr/>
        <p:txBody>
          <a:bodyPr/>
          <a:p>
            <a:r>
              <a:t>Μιχάλης Πολίτης                                    ΤΞΓΜΔ Ιονίου Πανεπιστημίου</a:t>
            </a:r>
          </a:p>
        </p:txBody>
      </p:sp>
      <p:sp>
        <p:nvSpPr>
          <p:cNvPr id="5" name="PlaceHolder 4"/>
          <p:cNvSpPr>
            <a:spLocks noGrp="1"/>
          </p:cNvSpPr>
          <p:nvPr>
            <p:ph type="sldNum" idx="5"/>
          </p:nvPr>
        </p:nvSpPr>
        <p:spPr/>
        <p:txBody>
          <a:bodyPr/>
          <a:p>
            <a:fld id="{BC13B809-5EB2-475D-A903-1558B20C64AF}" type="slidenum">
              <a:t>5</a:t>
            </a:fld>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428760" y="2000160"/>
            <a:ext cx="8228880" cy="2510640"/>
          </a:xfrm>
          <a:prstGeom prst="rect">
            <a:avLst/>
          </a:prstGeom>
          <a:solidFill>
            <a:srgbClr val="ffffff"/>
          </a:solidFill>
          <a:ln w="12600">
            <a:solidFill>
              <a:srgbClr val="c00000"/>
            </a:solidFill>
            <a:round/>
          </a:ln>
        </p:spPr>
        <p:txBody>
          <a:bodyPr lIns="90000" rIns="90000" tIns="45000" bIns="45000" anchor="ctr">
            <a:normAutofit fontScale="90240"/>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Γιατί ένα μάθημα</a:t>
            </a:r>
            <a:br>
              <a:rPr sz="4400"/>
            </a:br>
            <a:r>
              <a:rPr b="1" lang="el-GR" sz="4400" spc="-1" strike="noStrike">
                <a:solidFill>
                  <a:schemeClr val="accent4">
                    <a:lumMod val="50000"/>
                  </a:schemeClr>
                </a:solidFill>
                <a:latin typeface="Calibri"/>
                <a:ea typeface="DejaVu Sans"/>
              </a:rPr>
              <a:t>«Εισαγωγής στην Πολιτική Επιστήμη» σε ένα Τμήμα Μετάφρασης και Διερμηνείας;</a:t>
            </a:r>
            <a:endParaRPr b="0" lang="el-GR" sz="4400" spc="-1" strike="noStrike">
              <a:solidFill>
                <a:schemeClr val="dk1"/>
              </a:solidFill>
              <a:latin typeface="Arial"/>
            </a:endParaRPr>
          </a:p>
        </p:txBody>
      </p:sp>
      <p:sp>
        <p:nvSpPr>
          <p:cNvPr id="3" name="PlaceHolder 2"/>
          <p:cNvSpPr>
            <a:spLocks noGrp="1"/>
          </p:cNvSpPr>
          <p:nvPr>
            <p:ph type="ftr" idx="4"/>
          </p:nvPr>
        </p:nvSpPr>
        <p:spPr/>
        <p:txBody>
          <a:bodyPr/>
          <a:p>
            <a:r>
              <a:t>Μιχάλης Πολίτης                                    ΤΞΓΜΔ Ιονίου Πανεπιστημίου</a:t>
            </a:r>
          </a:p>
        </p:txBody>
      </p:sp>
      <p:sp>
        <p:nvSpPr>
          <p:cNvPr id="4" name="PlaceHolder 3"/>
          <p:cNvSpPr>
            <a:spLocks noGrp="1"/>
          </p:cNvSpPr>
          <p:nvPr>
            <p:ph type="sldNum" idx="5"/>
          </p:nvPr>
        </p:nvSpPr>
        <p:spPr/>
        <p:txBody>
          <a:bodyPr/>
          <a:p>
            <a:fld id="{CC70FA4C-D117-4DEF-BC2B-6605DD6A8D0B}" type="slidenum">
              <a:t>6</a:t>
            </a:fld>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8228880" cy="1142280"/>
          </a:xfrm>
          <a:prstGeom prst="rect">
            <a:avLst/>
          </a:prstGeom>
          <a:solidFill>
            <a:srgbClr val="ffffff"/>
          </a:solidFill>
          <a:ln w="12600">
            <a:solidFill>
              <a:srgbClr val="c00000"/>
            </a:solidFill>
            <a:round/>
          </a:ln>
        </p:spPr>
        <p:txBody>
          <a:bodyPr lIns="90000" rIns="90000" tIns="45000" bIns="45000" anchor="ctr">
            <a:noAutofit/>
          </a:bodyPr>
          <a:p>
            <a:pPr indent="0">
              <a:buNone/>
            </a:pPr>
            <a:endParaRPr b="0" lang="el-GR" sz="4400" spc="-1" strike="noStrike">
              <a:solidFill>
                <a:schemeClr val="dk1"/>
              </a:solidFill>
              <a:latin typeface="Arial"/>
              <a:ea typeface="DejaVu Sans"/>
            </a:endParaRPr>
          </a:p>
        </p:txBody>
      </p:sp>
      <p:sp>
        <p:nvSpPr>
          <p:cNvPr id="95" name="PlaceHolder 2"/>
          <p:cNvSpPr>
            <a:spLocks noGrp="1"/>
          </p:cNvSpPr>
          <p:nvPr>
            <p:ph/>
          </p:nvPr>
        </p:nvSpPr>
        <p:spPr>
          <a:xfrm>
            <a:off x="457200" y="1600200"/>
            <a:ext cx="8228880" cy="4525200"/>
          </a:xfrm>
          <a:prstGeom prst="rect">
            <a:avLst/>
          </a:prstGeom>
          <a:noFill/>
          <a:ln w="0">
            <a:noFill/>
          </a:ln>
        </p:spPr>
        <p:txBody>
          <a:bodyPr lIns="90000" rIns="90000" tIns="45000" bIns="45000" anchor="t">
            <a:normAutofit fontScale="91111"/>
          </a:bodyPr>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Πλήθος προς μετάφραση κειμένων περιέχουν όρους, έννοιες, διαδικασίες κ.ά. που αποτελούν αντικείμενα μελέτης της Πολιτικής Επιστήμης, όπως:</a:t>
            </a:r>
            <a:r>
              <a:rPr b="0" lang="en-US" sz="3200" spc="-1" strike="noStrike">
                <a:solidFill>
                  <a:schemeClr val="accent4">
                    <a:lumMod val="50000"/>
                  </a:schemeClr>
                </a:solidFill>
                <a:latin typeface="Calibri"/>
                <a:ea typeface="DejaVu Sans"/>
              </a:rPr>
              <a:t> </a:t>
            </a:r>
            <a:endParaRPr b="0" lang="el-GR" sz="3200" spc="-1" strike="noStrike">
              <a:solidFill>
                <a:schemeClr val="dk1"/>
              </a:solidFill>
              <a:latin typeface="Arial"/>
            </a:endParaRPr>
          </a:p>
          <a:p>
            <a:pPr lvl="1" marL="743040" indent="-285840" defTabSz="914400">
              <a:lnSpc>
                <a:spcPct val="100000"/>
              </a:lnSpc>
              <a:spcBef>
                <a:spcPts val="561"/>
              </a:spcBef>
              <a:buClr>
                <a:srgbClr val="403152"/>
              </a:buClr>
              <a:buFont typeface="Arial"/>
              <a:buChar char="–"/>
            </a:pPr>
            <a:r>
              <a:rPr b="0" lang="el-GR" sz="2800" spc="-1" strike="noStrike">
                <a:solidFill>
                  <a:schemeClr val="accent4">
                    <a:lumMod val="50000"/>
                  </a:schemeClr>
                </a:solidFill>
                <a:latin typeface="Calibri"/>
                <a:ea typeface="DejaVu Sans"/>
              </a:rPr>
              <a:t>κράτος, σύνορα, διοίκηση, εκλογές, κοινοβούλιο, αρχηγός κράτους, κυβέρνηση, διεθνείς οργανισμοί, Ευρωπαϊκή Ένωση κ.ά.</a:t>
            </a:r>
            <a:endParaRPr b="0" lang="el-GR" sz="2800" spc="-1" strike="noStrike">
              <a:solidFill>
                <a:schemeClr val="dk1"/>
              </a:solidFill>
              <a:latin typeface="Arial"/>
            </a:endParaRPr>
          </a:p>
          <a:p>
            <a:pPr marL="343080" indent="-343080" defTabSz="914400">
              <a:lnSpc>
                <a:spcPct val="100000"/>
              </a:lnSpc>
              <a:spcBef>
                <a:spcPts val="641"/>
              </a:spcBef>
              <a:buClr>
                <a:srgbClr val="403152"/>
              </a:buClr>
              <a:buFont typeface="Arial"/>
              <a:buChar char="•"/>
            </a:pPr>
            <a:r>
              <a:rPr b="0" lang="el-GR" sz="3200" spc="-1" strike="noStrike">
                <a:solidFill>
                  <a:schemeClr val="accent4">
                    <a:lumMod val="50000"/>
                  </a:schemeClr>
                </a:solidFill>
                <a:latin typeface="Calibri"/>
                <a:ea typeface="DejaVu Sans"/>
              </a:rPr>
              <a:t>Μπορεί να είναι κείμενα δημοσιογραφικά, επιστημονικά, κείμενα που παράγονται από επίσημους φορείς (κρατικούς, διεθνείς). </a:t>
            </a:r>
            <a:endParaRPr b="0" lang="el-GR" sz="3200" spc="-1" strike="noStrike">
              <a:solidFill>
                <a:schemeClr val="dk1"/>
              </a:solidFill>
              <a:latin typeface="Arial"/>
            </a:endParaRPr>
          </a:p>
          <a:p>
            <a:pPr indent="0" defTabSz="914400">
              <a:lnSpc>
                <a:spcPct val="100000"/>
              </a:lnSpc>
              <a:spcBef>
                <a:spcPts val="641"/>
              </a:spcBef>
              <a:buNone/>
              <a:tabLst>
                <a:tab algn="l" pos="0"/>
              </a:tabLst>
            </a:pPr>
            <a:endParaRPr b="0" lang="el-GR" sz="3200" spc="-1" strike="noStrike">
              <a:solidFill>
                <a:schemeClr val="dk1"/>
              </a:solidFill>
              <a:latin typeface="Arial"/>
            </a:endParaRPr>
          </a:p>
          <a:p>
            <a:pPr indent="0" defTabSz="914400">
              <a:lnSpc>
                <a:spcPct val="100000"/>
              </a:lnSpc>
              <a:spcBef>
                <a:spcPts val="641"/>
              </a:spcBef>
              <a:buNone/>
              <a:tabLst>
                <a:tab algn="l" pos="0"/>
              </a:tabLst>
            </a:pPr>
            <a:endParaRPr b="0" lang="el-GR" sz="3200" spc="-1" strike="noStrike">
              <a:solidFill>
                <a:schemeClr val="dk1"/>
              </a:solidFill>
              <a:latin typeface="Arial"/>
            </a:endParaRPr>
          </a:p>
        </p:txBody>
      </p:sp>
      <p:sp>
        <p:nvSpPr>
          <p:cNvPr id="4" name="PlaceHolder 3"/>
          <p:cNvSpPr>
            <a:spLocks noGrp="1"/>
          </p:cNvSpPr>
          <p:nvPr>
            <p:ph type="ftr" idx="4"/>
          </p:nvPr>
        </p:nvSpPr>
        <p:spPr/>
        <p:txBody>
          <a:bodyPr/>
          <a:p>
            <a:r>
              <a:t>Μιχάλης Πολίτης                                    ΤΞΓΜΔ Ιονίου Πανεπιστημίου</a:t>
            </a:r>
          </a:p>
        </p:txBody>
      </p:sp>
      <p:sp>
        <p:nvSpPr>
          <p:cNvPr id="5" name="PlaceHolder 4"/>
          <p:cNvSpPr>
            <a:spLocks noGrp="1"/>
          </p:cNvSpPr>
          <p:nvPr>
            <p:ph type="sldNum" idx="5"/>
          </p:nvPr>
        </p:nvSpPr>
        <p:spPr/>
        <p:txBody>
          <a:bodyPr/>
          <a:p>
            <a:fld id="{363FF68B-5D85-4BD7-920F-F62BEE702B84}" type="slidenum">
              <a:t>7</a:t>
            </a:fld>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type="title"/>
          </p:nvPr>
        </p:nvSpPr>
        <p:spPr>
          <a:xfrm>
            <a:off x="500040" y="2214720"/>
            <a:ext cx="8228880" cy="2224800"/>
          </a:xfrm>
          <a:prstGeom prst="rect">
            <a:avLst/>
          </a:prstGeom>
          <a:solidFill>
            <a:srgbClr val="ffffff"/>
          </a:solidFill>
          <a:ln w="12600">
            <a:solidFill>
              <a:srgbClr val="c00000"/>
            </a:solidFill>
            <a:round/>
          </a:ln>
        </p:spPr>
        <p:txBody>
          <a:bodyPr lIns="90000" rIns="90000" tIns="45000" bIns="45000" anchor="ctr">
            <a:normAutofit/>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Με ένα καλό λεξικό δεν</a:t>
            </a:r>
            <a:br>
              <a:rPr sz="4400"/>
            </a:br>
            <a:r>
              <a:rPr b="1" lang="el-GR" sz="4400" spc="-1" strike="noStrike">
                <a:solidFill>
                  <a:schemeClr val="accent4">
                    <a:lumMod val="50000"/>
                  </a:schemeClr>
                </a:solidFill>
                <a:latin typeface="Calibri"/>
                <a:ea typeface="DejaVu Sans"/>
              </a:rPr>
              <a:t>μπορούμε να μεταφράσουμε ένα νομικό-πολιτικό κείμενο;</a:t>
            </a:r>
            <a:endParaRPr b="0" lang="el-GR" sz="4400" spc="-1" strike="noStrike">
              <a:solidFill>
                <a:schemeClr val="dk1"/>
              </a:solidFill>
              <a:latin typeface="Arial"/>
            </a:endParaRPr>
          </a:p>
        </p:txBody>
      </p:sp>
      <p:sp>
        <p:nvSpPr>
          <p:cNvPr id="3" name="PlaceHolder 2"/>
          <p:cNvSpPr>
            <a:spLocks noGrp="1"/>
          </p:cNvSpPr>
          <p:nvPr>
            <p:ph type="ftr" idx="4"/>
          </p:nvPr>
        </p:nvSpPr>
        <p:spPr/>
        <p:txBody>
          <a:bodyPr/>
          <a:p>
            <a:r>
              <a:t>Μιχάλης Πολίτης                                    ΤΞΓΜΔ Ιονίου Πανεπιστημίου</a:t>
            </a:r>
          </a:p>
        </p:txBody>
      </p:sp>
      <p:sp>
        <p:nvSpPr>
          <p:cNvPr id="4" name="PlaceHolder 3"/>
          <p:cNvSpPr>
            <a:spLocks noGrp="1"/>
          </p:cNvSpPr>
          <p:nvPr>
            <p:ph type="sldNum" idx="5"/>
          </p:nvPr>
        </p:nvSpPr>
        <p:spPr/>
        <p:txBody>
          <a:bodyPr/>
          <a:p>
            <a:fld id="{BB932529-2FFC-4E46-A34F-3AF8CE8FA21A}" type="slidenum">
              <a:t>8</a:t>
            </a:fld>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4680"/>
            <a:ext cx="8228880" cy="1142280"/>
          </a:xfrm>
          <a:prstGeom prst="rect">
            <a:avLst/>
          </a:prstGeom>
          <a:solidFill>
            <a:srgbClr val="ffffff"/>
          </a:solidFill>
          <a:ln w="12600">
            <a:solidFill>
              <a:srgbClr val="c00000"/>
            </a:solidFill>
            <a:round/>
          </a:ln>
        </p:spPr>
        <p:txBody>
          <a:bodyPr lIns="90000" rIns="90000" tIns="45000" bIns="45000" anchor="ctr">
            <a:noAutofit/>
          </a:bodyPr>
          <a:p>
            <a:pPr indent="0" algn="ctr" defTabSz="914400">
              <a:lnSpc>
                <a:spcPct val="100000"/>
              </a:lnSpc>
              <a:buNone/>
              <a:tabLst>
                <a:tab algn="l" pos="0"/>
              </a:tabLst>
            </a:pPr>
            <a:r>
              <a:rPr b="1" lang="el-GR" sz="4400" spc="-1" strike="noStrike">
                <a:solidFill>
                  <a:schemeClr val="accent4">
                    <a:lumMod val="50000"/>
                  </a:schemeClr>
                </a:solidFill>
                <a:latin typeface="Calibri"/>
                <a:ea typeface="DejaVu Sans"/>
              </a:rPr>
              <a:t>Όχι απαραίτητα!</a:t>
            </a:r>
            <a:endParaRPr b="0" lang="el-GR" sz="4400" spc="-1" strike="noStrike">
              <a:solidFill>
                <a:schemeClr val="dk1"/>
              </a:solidFill>
              <a:latin typeface="Arial"/>
            </a:endParaRPr>
          </a:p>
        </p:txBody>
      </p:sp>
      <p:sp>
        <p:nvSpPr>
          <p:cNvPr id="98" name="PlaceHolder 2"/>
          <p:cNvSpPr>
            <a:spLocks noGrp="1"/>
          </p:cNvSpPr>
          <p:nvPr>
            <p:ph/>
          </p:nvPr>
        </p:nvSpPr>
        <p:spPr>
          <a:xfrm>
            <a:off x="457200" y="1600200"/>
            <a:ext cx="8228880" cy="4525200"/>
          </a:xfrm>
          <a:prstGeom prst="rect">
            <a:avLst/>
          </a:prstGeom>
          <a:noFill/>
          <a:ln w="0">
            <a:noFill/>
          </a:ln>
        </p:spPr>
        <p:txBody>
          <a:bodyPr lIns="90000" rIns="90000" tIns="45000" bIns="45000" anchor="t">
            <a:normAutofit fontScale="68333" lnSpcReduction="10000"/>
          </a:bodyPr>
          <a:p>
            <a:pPr indent="0" defTabSz="914400">
              <a:lnSpc>
                <a:spcPct val="100000"/>
              </a:lnSpc>
              <a:spcBef>
                <a:spcPts val="281"/>
              </a:spcBef>
              <a:buNone/>
              <a:tabLst>
                <a:tab algn="l" pos="0"/>
              </a:tabLst>
            </a:pPr>
            <a:endParaRPr b="0" lang="el-GR" sz="1400" spc="-1" strike="noStrike">
              <a:solidFill>
                <a:schemeClr val="dk1"/>
              </a:solidFill>
              <a:latin typeface="Arial"/>
            </a:endParaRPr>
          </a:p>
          <a:p>
            <a:pPr marL="34308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Η ορθή μετάφραση ενός κειμένου προϋποθέτει ότι το έχουμε κατανοήσει πλήρως και μπορούμε να χρησιμοποιήσουμε τα κατάλληλα γλωσσικά μέσα (ορολογία, φρασεολογία κ.ά.) για να μεταφέρουμε στη γλώσσα στόχο τα νοήματα του κειμένου αφετηρίας</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Πολλές λέξεις είναι πολύσημες και αποδίδονται με διαφόρους τρόπους στη γλώσσα στόχο ανάλογα με το συγκείμενο</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Υπάρχουν λέξεις που χάνουν την αρχική τους (κοινή) σημασία στο πλαίσιο της ειδικής φρασεολογίας</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Στα μαθήματα μετάφρασης μαθαίνουμε ότι δεν μεταφράζουμε λέξεις, αλλά κείμενα που μεταφέρουν νοήματα</a:t>
            </a:r>
            <a:endParaRPr b="0" lang="el-GR" sz="3200" spc="-1" strike="noStrike">
              <a:solidFill>
                <a:schemeClr val="dk1"/>
              </a:solidFill>
              <a:latin typeface="Arial"/>
            </a:endParaRPr>
          </a:p>
          <a:p>
            <a:pPr marL="343080" indent="-343080" defTabSz="914400">
              <a:lnSpc>
                <a:spcPct val="100000"/>
              </a:lnSpc>
              <a:spcBef>
                <a:spcPts val="641"/>
              </a:spcBef>
              <a:buClr>
                <a:srgbClr val="403152"/>
              </a:buClr>
              <a:buFont typeface="Arial"/>
              <a:buChar char="•"/>
              <a:tabLst>
                <a:tab algn="l" pos="0"/>
              </a:tabLst>
            </a:pPr>
            <a:r>
              <a:rPr b="0" lang="el-GR" sz="3200" spc="-1" strike="noStrike">
                <a:solidFill>
                  <a:schemeClr val="accent4">
                    <a:lumMod val="50000"/>
                  </a:schemeClr>
                </a:solidFill>
                <a:latin typeface="Calibri"/>
                <a:ea typeface="DejaVu Sans"/>
              </a:rPr>
              <a:t>Δεν αρκεί να μεταφράσουμε τις λέξεις: πρέπει το μετάφρασμά μας να γίνεται κατανοητό από τους τρίτους…</a:t>
            </a:r>
            <a:endParaRPr b="0" lang="el-GR" sz="3200" spc="-1" strike="noStrike">
              <a:solidFill>
                <a:schemeClr val="dk1"/>
              </a:solidFill>
              <a:latin typeface="Arial"/>
            </a:endParaRPr>
          </a:p>
          <a:p>
            <a:pPr indent="0" defTabSz="914400">
              <a:lnSpc>
                <a:spcPct val="100000"/>
              </a:lnSpc>
              <a:spcBef>
                <a:spcPts val="641"/>
              </a:spcBef>
              <a:buNone/>
              <a:tabLst>
                <a:tab algn="l" pos="0"/>
              </a:tabLst>
            </a:pPr>
            <a:endParaRPr b="0" lang="el-GR" sz="3200" spc="-1" strike="noStrike">
              <a:solidFill>
                <a:schemeClr val="dk1"/>
              </a:solidFill>
              <a:latin typeface="Arial"/>
            </a:endParaRPr>
          </a:p>
        </p:txBody>
      </p:sp>
      <p:sp>
        <p:nvSpPr>
          <p:cNvPr id="4" name="PlaceHolder 3"/>
          <p:cNvSpPr>
            <a:spLocks noGrp="1"/>
          </p:cNvSpPr>
          <p:nvPr>
            <p:ph type="ftr" idx="4"/>
          </p:nvPr>
        </p:nvSpPr>
        <p:spPr/>
        <p:txBody>
          <a:bodyPr/>
          <a:p>
            <a:r>
              <a:t>Μιχάλης Πολίτης                                    ΤΞΓΜΔ Ιονίου Πανεπιστημίου</a:t>
            </a:r>
          </a:p>
        </p:txBody>
      </p:sp>
      <p:sp>
        <p:nvSpPr>
          <p:cNvPr id="5" name="PlaceHolder 4"/>
          <p:cNvSpPr>
            <a:spLocks noGrp="1"/>
          </p:cNvSpPr>
          <p:nvPr>
            <p:ph type="sldNum" idx="5"/>
          </p:nvPr>
        </p:nvSpPr>
        <p:spPr/>
        <p:txBody>
          <a:bodyPr/>
          <a:p>
            <a:fld id="{EDEF107E-4E58-4330-B297-49E163D84BC5}" type="slidenum">
              <a:t>9</a:t>
            </a:fld>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miter/>
        </a:ln>
        <a:ln w="25400" cap="flat" cmpd="sng" algn="ctr">
          <a:prstDash val="solid"/>
          <a:miter/>
        </a:ln>
        <a:ln w="38100" cap="flat" cmpd="sng" algn="ctr">
          <a:prstDash val="solid"/>
          <a:miter/>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1200</TotalTime>
  <Application>LibreOffice/7.6.2.1$Windows_X86_64 LibreOffice_project/56f7684011345957bbf33a7ee678afaf4d2ba333</Application>
  <AppVersion>15.0000</AppVersion>
  <Words>1018</Words>
  <Paragraphs>149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2020-09-11T13:53:43Z</dcterms:created>
  <dc:creator>Michel Politis</dc:creator>
  <dc:description/>
  <dc:language>el-GR</dc:language>
  <cp:lastModifiedBy/>
  <dcterms:modified xsi:type="dcterms:W3CDTF">2023-10-04T22:46:45Z</dcterms:modified>
  <cp:revision>53</cp:revision>
  <dc:subject/>
  <dc:title>Εισαγωγή στην Πολιτική Επιστήμη</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(4:3)</vt:lpwstr>
  </property>
  <property fmtid="{D5CDD505-2E9C-101B-9397-08002B2CF9AE}" pid="3" name="Slides">
    <vt:i4>20</vt:i4>
  </property>
</Properties>
</file>