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45d9ffe68854dd1" /><Relationship Type="http://schemas.openxmlformats.org/officeDocument/2006/relationships/extended-properties" Target="/docProps/app.xml" Id="Rb28741984073494a" /><Relationship Type="http://schemas.openxmlformats.org/officeDocument/2006/relationships/officeDocument" Target="/ppt/presentation.xml" Id="R9f051feec074404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ce82ebf2b524a10"/>
  </p:sldMasterIdLst>
  <p:notesMasterIdLst>
    <p:notesMasterId xmlns:r="http://schemas.openxmlformats.org/officeDocument/2006/relationships" r:id="Rfd91af08d5c342f6"/>
  </p:notesMasterIdLst>
  <p:sldIdLst>
    <p:sldId xmlns:r="http://schemas.openxmlformats.org/officeDocument/2006/relationships" id="256" r:id="R0484e0be16304014"/>
    <p:sldId xmlns:r="http://schemas.openxmlformats.org/officeDocument/2006/relationships" id="257" r:id="R12fadbd4abdf4084"/>
    <p:sldId xmlns:r="http://schemas.openxmlformats.org/officeDocument/2006/relationships" id="258" r:id="Rd491bf7474f14333"/>
    <p:sldId xmlns:r="http://schemas.openxmlformats.org/officeDocument/2006/relationships" id="259" r:id="Rfd9423beca014b23"/>
    <p:sldId xmlns:r="http://schemas.openxmlformats.org/officeDocument/2006/relationships" id="260" r:id="R4d8568a744c246e2"/>
    <p:sldId xmlns:r="http://schemas.openxmlformats.org/officeDocument/2006/relationships" id="261" r:id="Rcf9fbf77a0714994"/>
    <p:sldId xmlns:r="http://schemas.openxmlformats.org/officeDocument/2006/relationships" id="262" r:id="R4374f82d30f1443d"/>
    <p:sldId xmlns:r="http://schemas.openxmlformats.org/officeDocument/2006/relationships" id="263" r:id="R1bea334fb7274e10"/>
    <p:sldId xmlns:r="http://schemas.openxmlformats.org/officeDocument/2006/relationships" id="264" r:id="Ra63b4bb9cf304759"/>
    <p:sldId xmlns:r="http://schemas.openxmlformats.org/officeDocument/2006/relationships" id="265" r:id="R8f3bc01d96d04416"/>
    <p:sldId xmlns:r="http://schemas.openxmlformats.org/officeDocument/2006/relationships" id="266" r:id="R2fbabbdb8e6145cd"/>
    <p:sldId xmlns:r="http://schemas.openxmlformats.org/officeDocument/2006/relationships" id="267" r:id="Rd9591c0d35de419e"/>
    <p:sldId xmlns:r="http://schemas.openxmlformats.org/officeDocument/2006/relationships" id="268" r:id="R32e4748b9941459a"/>
    <p:sldId xmlns:r="http://schemas.openxmlformats.org/officeDocument/2006/relationships" id="269" r:id="R2bce3dc5e1574662"/>
    <p:sldId xmlns:r="http://schemas.openxmlformats.org/officeDocument/2006/relationships" id="270" r:id="R8f2730976e4c4935"/>
    <p:sldId xmlns:r="http://schemas.openxmlformats.org/officeDocument/2006/relationships" id="271" r:id="R84226268c26c4b35"/>
    <p:sldId xmlns:r="http://schemas.openxmlformats.org/officeDocument/2006/relationships" id="272" r:id="R7627f3687fe941ec"/>
    <p:sldId xmlns:r="http://schemas.openxmlformats.org/officeDocument/2006/relationships" id="273" r:id="R013b87544a1742c9"/>
    <p:sldId xmlns:r="http://schemas.openxmlformats.org/officeDocument/2006/relationships" id="274" r:id="Ref3df91fc3db474c"/>
    <p:sldId xmlns:r="http://schemas.openxmlformats.org/officeDocument/2006/relationships" id="275" r:id="R516b40e557bc4491"/>
    <p:sldId xmlns:r="http://schemas.openxmlformats.org/officeDocument/2006/relationships" id="276" r:id="R49624c0dd8b2444a"/>
    <p:sldId xmlns:r="http://schemas.openxmlformats.org/officeDocument/2006/relationships" id="277" r:id="Ra72e4f1f67e64bc8"/>
    <p:sldId xmlns:r="http://schemas.openxmlformats.org/officeDocument/2006/relationships" id="278" r:id="Rbfcd3c4ede3b409a"/>
    <p:sldId xmlns:r="http://schemas.openxmlformats.org/officeDocument/2006/relationships" id="279" r:id="Re8e13a4c3d4647f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d6fc62a70724bba" /><Relationship Type="http://schemas.openxmlformats.org/officeDocument/2006/relationships/slideMaster" Target="/ppt/slideMasters/slideMaster1.xml" Id="Rbce82ebf2b524a10" /><Relationship Type="http://schemas.openxmlformats.org/officeDocument/2006/relationships/notesMaster" Target="/ppt/notesMasters/notesMaster1.xml" Id="Rfd91af08d5c342f6" /><Relationship Type="http://schemas.openxmlformats.org/officeDocument/2006/relationships/presProps" Target="/ppt/presProps.xml" Id="R71e44f177f9b40b0" /><Relationship Type="http://schemas.openxmlformats.org/officeDocument/2006/relationships/tableStyles" Target="/ppt/tableStyles.xml" Id="R43df1d161fd2444f" /><Relationship Type="http://schemas.openxmlformats.org/officeDocument/2006/relationships/slide" Target="/ppt/slides/slide1.xml" Id="R0484e0be16304014" /><Relationship Type="http://schemas.openxmlformats.org/officeDocument/2006/relationships/slide" Target="/ppt/slides/slide2.xml" Id="R12fadbd4abdf4084" /><Relationship Type="http://schemas.openxmlformats.org/officeDocument/2006/relationships/slide" Target="/ppt/slides/slide3.xml" Id="Rd491bf7474f14333" /><Relationship Type="http://schemas.openxmlformats.org/officeDocument/2006/relationships/slide" Target="/ppt/slides/slide4.xml" Id="Rfd9423beca014b23" /><Relationship Type="http://schemas.openxmlformats.org/officeDocument/2006/relationships/slide" Target="/ppt/slides/slide5.xml" Id="R4d8568a744c246e2" /><Relationship Type="http://schemas.openxmlformats.org/officeDocument/2006/relationships/slide" Target="/ppt/slides/slide6.xml" Id="Rcf9fbf77a0714994" /><Relationship Type="http://schemas.openxmlformats.org/officeDocument/2006/relationships/slide" Target="/ppt/slides/slide7.xml" Id="R4374f82d30f1443d" /><Relationship Type="http://schemas.openxmlformats.org/officeDocument/2006/relationships/slide" Target="/ppt/slides/slide8.xml" Id="R1bea334fb7274e10" /><Relationship Type="http://schemas.openxmlformats.org/officeDocument/2006/relationships/slide" Target="/ppt/slides/slide9.xml" Id="Ra63b4bb9cf304759" /><Relationship Type="http://schemas.openxmlformats.org/officeDocument/2006/relationships/slide" Target="/ppt/slides/slide10.xml" Id="R8f3bc01d96d04416" /><Relationship Type="http://schemas.openxmlformats.org/officeDocument/2006/relationships/slide" Target="/ppt/slides/slide11.xml" Id="R2fbabbdb8e6145cd" /><Relationship Type="http://schemas.openxmlformats.org/officeDocument/2006/relationships/slide" Target="/ppt/slides/slide12.xml" Id="Rd9591c0d35de419e" /><Relationship Type="http://schemas.openxmlformats.org/officeDocument/2006/relationships/slide" Target="/ppt/slides/slide13.xml" Id="R32e4748b9941459a" /><Relationship Type="http://schemas.openxmlformats.org/officeDocument/2006/relationships/slide" Target="/ppt/slides/slide14.xml" Id="R2bce3dc5e1574662" /><Relationship Type="http://schemas.openxmlformats.org/officeDocument/2006/relationships/slide" Target="/ppt/slides/slide15.xml" Id="R8f2730976e4c4935" /><Relationship Type="http://schemas.openxmlformats.org/officeDocument/2006/relationships/slide" Target="/ppt/slides/slide16.xml" Id="R84226268c26c4b35" /><Relationship Type="http://schemas.openxmlformats.org/officeDocument/2006/relationships/slide" Target="/ppt/slides/slide17.xml" Id="R7627f3687fe941ec" /><Relationship Type="http://schemas.openxmlformats.org/officeDocument/2006/relationships/slide" Target="/ppt/slides/slide18.xml" Id="R013b87544a1742c9" /><Relationship Type="http://schemas.openxmlformats.org/officeDocument/2006/relationships/slide" Target="/ppt/slides/slide19.xml" Id="Ref3df91fc3db474c" /><Relationship Type="http://schemas.openxmlformats.org/officeDocument/2006/relationships/slide" Target="/ppt/slides/slide20.xml" Id="R516b40e557bc4491" /><Relationship Type="http://schemas.openxmlformats.org/officeDocument/2006/relationships/slide" Target="/ppt/slides/slide21.xml" Id="R49624c0dd8b2444a" /><Relationship Type="http://schemas.openxmlformats.org/officeDocument/2006/relationships/slide" Target="/ppt/slides/slide22.xml" Id="Ra72e4f1f67e64bc8" /><Relationship Type="http://schemas.openxmlformats.org/officeDocument/2006/relationships/slide" Target="/ppt/slides/slide23.xml" Id="Rbfcd3c4ede3b409a" /><Relationship Type="http://schemas.openxmlformats.org/officeDocument/2006/relationships/slide" Target="/ppt/slides/slide24.xml" Id="Re8e13a4c3d4647f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287995759c94be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82928df17034aef" /><Relationship Type="http://schemas.openxmlformats.org/officeDocument/2006/relationships/notesMaster" Target="/ppt/notesMasters/notesMaster1.xml" Id="R87742476e756423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5d22ecb99a54aea" /><Relationship Type="http://schemas.openxmlformats.org/officeDocument/2006/relationships/notesMaster" Target="/ppt/notesMasters/notesMaster1.xml" Id="R141ec47bec95478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ee63f50a77b4cdd" /><Relationship Type="http://schemas.openxmlformats.org/officeDocument/2006/relationships/notesMaster" Target="/ppt/notesMasters/notesMaster1.xml" Id="R310553af3771457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27069ae7c7f4d9c" /><Relationship Type="http://schemas.openxmlformats.org/officeDocument/2006/relationships/notesMaster" Target="/ppt/notesMasters/notesMaster1.xml" Id="R9cef5c6befb845a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e1f6bec8ece4218" /><Relationship Type="http://schemas.openxmlformats.org/officeDocument/2006/relationships/notesMaster" Target="/ppt/notesMasters/notesMaster1.xml" Id="R358eda7757ff47c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f342bf3ae32463b" /><Relationship Type="http://schemas.openxmlformats.org/officeDocument/2006/relationships/notesMaster" Target="/ppt/notesMasters/notesMaster1.xml" Id="R32ab2ca9c880454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695205432ed47f2" /><Relationship Type="http://schemas.openxmlformats.org/officeDocument/2006/relationships/notesMaster" Target="/ppt/notesMasters/notesMaster1.xml" Id="Rdf6f5939fd9e4b3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cda1afe85fa49b2" /><Relationship Type="http://schemas.openxmlformats.org/officeDocument/2006/relationships/notesMaster" Target="/ppt/notesMasters/notesMaster1.xml" Id="R460776c512be43d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d617666248c4a2b" /><Relationship Type="http://schemas.openxmlformats.org/officeDocument/2006/relationships/notesMaster" Target="/ppt/notesMasters/notesMaster1.xml" Id="Rc8f2871a7b7845c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c8f586ae2ef4125" /><Relationship Type="http://schemas.openxmlformats.org/officeDocument/2006/relationships/notesMaster" Target="/ppt/notesMasters/notesMaster1.xml" Id="R965906727951469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a2989008fce4597" /><Relationship Type="http://schemas.openxmlformats.org/officeDocument/2006/relationships/notesMaster" Target="/ppt/notesMasters/notesMaster1.xml" Id="R3a27ee9e6cb24b9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f77122d0e3241e0" /><Relationship Type="http://schemas.openxmlformats.org/officeDocument/2006/relationships/notesMaster" Target="/ppt/notesMasters/notesMaster1.xml" Id="R8372b317dca94be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3a6f5e9857e45d5" /><Relationship Type="http://schemas.openxmlformats.org/officeDocument/2006/relationships/notesMaster" Target="/ppt/notesMasters/notesMaster1.xml" Id="Rd9dd6345ef514b5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93aa52bfd954acd" /><Relationship Type="http://schemas.openxmlformats.org/officeDocument/2006/relationships/notesMaster" Target="/ppt/notesMasters/notesMaster1.xml" Id="R48e14fb2ae414560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5431f3d732a4bdb" /><Relationship Type="http://schemas.openxmlformats.org/officeDocument/2006/relationships/notesMaster" Target="/ppt/notesMasters/notesMaster1.xml" Id="R0d823a953d8f4408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ca339346dc54a7f" /><Relationship Type="http://schemas.openxmlformats.org/officeDocument/2006/relationships/notesMaster" Target="/ppt/notesMasters/notesMaster1.xml" Id="Ra11e94d2d39a4ac0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f5fb58939a9c4d07" /><Relationship Type="http://schemas.openxmlformats.org/officeDocument/2006/relationships/notesMaster" Target="/ppt/notesMasters/notesMaster1.xml" Id="Re3f0e51a84064bf1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c29536714564c3b" /><Relationship Type="http://schemas.openxmlformats.org/officeDocument/2006/relationships/notesMaster" Target="/ppt/notesMasters/notesMaster1.xml" Id="R14e68284ab1c494e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b1fa023999964609" /><Relationship Type="http://schemas.openxmlformats.org/officeDocument/2006/relationships/notesMaster" Target="/ppt/notesMasters/notesMaster1.xml" Id="R7727db5e76fb4943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367ad5588b444f79" /><Relationship Type="http://schemas.openxmlformats.org/officeDocument/2006/relationships/notesMaster" Target="/ppt/notesMasters/notesMaster1.xml" Id="R7b7c83386355475a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f7f0d87ab8da4335" /><Relationship Type="http://schemas.openxmlformats.org/officeDocument/2006/relationships/notesMaster" Target="/ppt/notesMasters/notesMaster1.xml" Id="R72901b4d180d4aff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bec84b2107994b03" /><Relationship Type="http://schemas.openxmlformats.org/officeDocument/2006/relationships/notesMaster" Target="/ppt/notesMasters/notesMaster1.xml" Id="R6b64b6dfbc9e4057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66cc299699d74b58" /><Relationship Type="http://schemas.openxmlformats.org/officeDocument/2006/relationships/notesMaster" Target="/ppt/notesMasters/notesMaster1.xml" Id="R19b3d78b2d2340bb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7a0cac560f8f4fb9" /><Relationship Type="http://schemas.openxmlformats.org/officeDocument/2006/relationships/notesMaster" Target="/ppt/notesMasters/notesMaster1.xml" Id="Rf161fb1b46e246f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Πρωτότυπη σύντομη άσκηση με συνθετικά δεδομένα. Για αριθμητικές αναθέσεις χρησιμοποιείται η τετραγωνική ευκλείδεια απόσταση. Πηγές εννοιών: Jain, Murty &amp; Flynn (1999), doi:10.1145/331499.331504. Xu &amp; Wunsch (2005), doi:10.1109/TNN.2005.845141. Οι συντεταγμένες και οι αριθμητικές τιμές είναι εκπαιδευτικά παραδείγματα.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Πρωτότυπη σύντομη άσκηση με συνθετικά δεδομένα. Για αριθμητικές αναθέσεις χρησιμοποιείται η τετραγωνική ευκλείδεια απόσταση. Πηγές εννοιών: Jain, Murty &amp; Flynn (1999), doi:10.1145/331499.331504. Xu &amp; Wunsch (2005), doi:10.1109/TNN.2005.845141. Οι συντεταγμένες και οι αριθμητικές τιμές είναι εκπαιδευτικά παραδείγματα.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Πρωτότυπη σύντομη άσκηση με συνθετικά δεδομένα. Για αριθμητικές αναθέσεις χρησιμοποιείται η τετραγωνική ευκλείδεια απόσταση. Πηγές εννοιών: Jain, Murty &amp; Flynn (1999), doi:10.1145/331499.331504. Xu &amp; Wunsch (2005), doi:10.1109/TNN.2005.845141. Οι συντεταγμένες και οι αριθμητικές τιμές είναι εκπαιδευτικά παραδείγματα.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Πρωτότυπη σύντομη άσκηση με συνθετικά δεδομένα. Για αριθμητικές αναθέσεις χρησιμοποιείται η τετραγωνική ευκλείδεια απόσταση. Πηγές εννοιών: Jain, Murty &amp; Flynn (1999), doi:10.1145/331499.331504. Xu &amp; Wunsch (2005), doi:10.1109/TNN.2005.845141. Οι συντεταγμένες και οι αριθμητικές τιμές είναι εκπαιδευτικά παραδείγματα.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Πρωτότυπη σύντομη άσκηση με συνθετικά δεδομένα. Για αριθμητικές αναθέσεις χρησιμοποιείται η τετραγωνική ευκλείδεια απόσταση. Πηγές εννοιών: Jain, Murty &amp; Flynn (1999), doi:10.1145/331499.331504. Xu &amp; Wunsch (2005), doi:10.1109/TNN.2005.845141. Οι συντεταγμένες και οι αριθμητικές τιμές είναι εκπαιδευτικά παραδείγματα.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Πρωτότυπη σύντομη άσκηση με συνθετικά δεδομένα. Για αριθμητικές αναθέσεις χρησιμοποιείται η τετραγωνική ευκλείδεια απόσταση. Πηγές εννοιών: Jain, Murty &amp; Flynn (1999), doi:10.1145/331499.331504. Xu &amp; Wunsch (2005), doi:10.1109/TNN.2005.845141. Οι συντεταγμένες και οι αριθμητικές τιμές είναι εκπαιδευτικά παραδείγματα.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Πρωτότυπη σύντομη άσκηση με συνθετικά δεδομένα. Για αριθμητικές αναθέσεις χρησιμοποιείται η τετραγωνική ευκλείδεια απόσταση. Πηγές εννοιών: Jain, Murty &amp; Flynn (1999), doi:10.1145/331499.331504. Xu &amp; Wunsch (2005), doi:10.1109/TNN.2005.845141. Οι συντεταγμένες και οι αριθμητικές τιμές είναι εκπαιδευτικά παραδείγματα.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Πρωτότυπη σύντομη άσκηση με συνθετικά δεδομένα. Για αριθμητικές αναθέσεις χρησιμοποιείται η τετραγωνική ευκλείδεια απόσταση. Πηγές εννοιών: Jain, Murty &amp; Flynn (1999), doi:10.1145/331499.331504. Xu &amp; Wunsch (2005), doi:10.1109/TNN.2005.845141. Οι συντεταγμένες και οι αριθμητικές τιμές είναι εκπαιδευτικά παραδείγματα.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Πρωτότυπη σύντομη άσκηση με συνθετικά δεδομένα. Για αριθμητικές αναθέσεις χρησιμοποιείται η τετραγωνική ευκλείδεια απόσταση. Πηγές εννοιών: Jain, Murty &amp; Flynn (1999), doi:10.1145/331499.331504. Xu &amp; Wunsch (2005), doi:10.1109/TNN.2005.845141. Οι συντεταγμένες και οι αριθμητικές τιμές είναι εκπαιδευτικά παραδείγματα.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Πρωτότυπη σύντομη άσκηση με συνθετικά δεδομένα. Για αριθμητικές αναθέσεις χρησιμοποιείται η τετραγωνική ευκλείδεια απόσταση. Πηγές εννοιών: Jain, Murty &amp; Flynn (1999), doi:10.1145/331499.331504. Xu &amp; Wunsch (2005), doi:10.1109/TNN.2005.845141. Οι συντεταγμένες και οι αριθμητικές τιμές είναι εκπαιδευτικά παραδείγματα.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Πρωτότυπη σύντομη άσκηση με συνθετικά δεδομένα. Για αριθμητικές αναθέσεις χρησιμοποιείται η τετραγωνική ευκλείδεια απόσταση. Πηγές εννοιών: Jain, Murty &amp; Flynn (1999), doi:10.1145/331499.331504. Xu &amp; Wunsch (2005), doi:10.1109/TNN.2005.845141. Οι συντεταγμένες και οι αριθμητικές τιμές είναι εκπαιδευτικά παραδείγματα.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Πρωτότυπη σύντομη άσκηση με συνθετικά δεδομένα. Για αριθμητικές αναθέσεις χρησιμοποιείται η τετραγωνική ευκλείδεια απόσταση. Πηγές εννοιών: Jain, Murty &amp; Flynn (1999), doi:10.1145/331499.331504. Xu &amp; Wunsch (2005), doi:10.1109/TNN.2005.845141. Οι συντεταγμένες και οι αριθμητικές τιμές είναι εκπαιδευτικά παραδείγματα.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Πρωτότυπη σύντομη άσκηση με συνθετικά δεδομένα. Για αριθμητικές αναθέσεις χρησιμοποιείται η τετραγωνική ευκλείδεια απόσταση. Πηγές εννοιών: Jain, Murty &amp; Flynn (1999), doi:10.1145/331499.331504. Xu &amp; Wunsch (2005), doi:10.1109/TNN.2005.845141. Οι συντεταγμένες και οι αριθμητικές τιμές είναι εκπαιδευτικά παραδείγματα.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Πρωτότυπη σύντομη άσκηση με συνθετικά δεδομένα. Για αριθμητικές αναθέσεις χρησιμοποιείται η τετραγωνική ευκλείδεια απόσταση. Πηγές εννοιών: Jain, Murty &amp; Flynn (1999), doi:10.1145/331499.331504. Xu &amp; Wunsch (2005), doi:10.1109/TNN.2005.845141. Οι συντεταγμένες και οι αριθμητικές τιμές είναι εκπαιδευτικά παραδείγματα.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Πρωτότυπη σύντομη άσκηση με συνθετικά δεδομένα. Για αριθμητικές αναθέσεις χρησιμοποιείται η τετραγωνική ευκλείδεια απόσταση. Πηγές εννοιών: Jain, Murty &amp; Flynn (1999), doi:10.1145/331499.331504. Xu &amp; Wunsch (2005), doi:10.1109/TNN.2005.845141. Οι συντεταγμένες και οι αριθμητικές τιμές είναι εκπαιδευτικά παραδείγματα.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Πρωτότυπη σύντομη άσκηση με συνθετικά δεδομένα. Για αριθμητικές αναθέσεις χρησιμοποιείται η τετραγωνική ευκλείδεια απόσταση. Πηγές εννοιών: Jain, Murty &amp; Flynn (1999), doi:10.1145/331499.331504. Xu &amp; Wunsch (2005), doi:10.1109/TNN.2005.845141. Οι συντεταγμένες και οι αριθμητικές τιμές είναι εκπαιδευτικά παραδείγματα.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Πρωτότυπη σύντομη άσκηση με συνθετικά δεδομένα. Για αριθμητικές αναθέσεις χρησιμοποιείται η τετραγωνική ευκλείδεια απόσταση. Πηγές εννοιών: Jain, Murty &amp; Flynn (1999), doi:10.1145/331499.331504. Xu &amp; Wunsch (2005), doi:10.1109/TNN.2005.845141. Οι συντεταγμένες και οι αριθμητικές τιμές είναι εκπαιδευτικά παραδείγματα.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Πρωτότυπη σύντομη άσκηση με συνθετικά δεδομένα. Για αριθμητικές αναθέσεις χρησιμοποιείται η τετραγωνική ευκλείδεια απόσταση. Πηγές εννοιών: Jain, Murty &amp; Flynn (1999), doi:10.1145/331499.331504. Xu &amp; Wunsch (2005), doi:10.1109/TNN.2005.845141. Οι συντεταγμένες και οι αριθμητικές τιμές είναι εκπαιδευτικά παραδείγματα.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Πρωτότυπη σύντομη άσκηση με συνθετικά δεδομένα. Για αριθμητικές αναθέσεις χρησιμοποιείται η τετραγωνική ευκλείδεια απόσταση. Πηγές εννοιών: Jain, Murty &amp; Flynn (1999), doi:10.1145/331499.331504. Xu &amp; Wunsch (2005), doi:10.1109/TNN.2005.845141. Οι συντεταγμένες και οι αριθμητικές τιμές είναι εκπαιδευτικά παραδείγματα.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Πρωτότυπη σύντομη άσκηση με συνθετικά δεδομένα. Για αριθμητικές αναθέσεις χρησιμοποιείται η τετραγωνική ευκλείδεια απόσταση. Πηγές εννοιών: Jain, Murty &amp; Flynn (1999), doi:10.1145/331499.331504. Xu &amp; Wunsch (2005), doi:10.1109/TNN.2005.845141. Οι συντεταγμένες και οι αριθμητικές τιμές είναι εκπαιδευτικά παραδείγματα.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Πρωτότυπη σύντομη άσκηση με συνθετικά δεδομένα. Για αριθμητικές αναθέσεις χρησιμοποιείται η τετραγωνική ευκλείδεια απόσταση. Πηγές εννοιών: Jain, Murty &amp; Flynn (1999), doi:10.1145/331499.331504. Xu &amp; Wunsch (2005), doi:10.1109/TNN.2005.845141. Οι συντεταγμένες και οι αριθμητικές τιμές είναι εκπαιδευτικά παραδείγματα.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Πρωτότυπη σύντομη άσκηση με συνθετικά δεδομένα. Για αριθμητικές αναθέσεις χρησιμοποιείται η τετραγωνική ευκλείδεια απόσταση. Πηγές εννοιών: Jain, Murty &amp; Flynn (1999), doi:10.1145/331499.331504. Xu &amp; Wunsch (2005), doi:10.1109/TNN.2005.845141. Οι συντεταγμένες και οι αριθμητικές τιμές είναι εκπαιδευτικά παραδείγματα.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Πρωτότυπη σύντομη άσκηση με συνθετικά δεδομένα. Για αριθμητικές αναθέσεις χρησιμοποιείται η τετραγωνική ευκλείδεια απόσταση. Πηγές εννοιών: Jain, Murty &amp; Flynn (1999), doi:10.1145/331499.331504. Xu &amp; Wunsch (2005), doi:10.1109/TNN.2005.845141. Οι συντεταγμένες και οι αριθμητικές τιμές είναι εκπαιδευτικά παραδείγματα.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Πρωτότυπη σύντομη άσκηση με συνθετικά δεδομένα. Για αριθμητικές αναθέσεις χρησιμοποιείται η τετραγωνική ευκλείδεια απόσταση. Πηγές εννοιών: Jain, Murty &amp; Flynn (1999), doi:10.1145/331499.331504. Xu &amp; Wunsch (2005), doi:10.1109/TNN.2005.845141. Οι συντεταγμένες και οι αριθμητικές τιμές είναι εκπαιδευτικά παραδείγματα.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fc5ab8f79c54ad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b62708efa1b4b1d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7bcf60eccc6414c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a3a075ce9e04dfd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938debfda124ccd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97ff38dfb57409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E7D3EBE-3A7F-4FB3-8D5B-153558392A3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74FB1192-4495-44CB-895F-090E07F053E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4AB425A6-5D7E-4CCD-8D15-AFAC3C65996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7C0E04F-2719-4427-8396-6D8E1B719BC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EB1315D5-A93D-4194-82C4-AEDB1A30102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7BFE17B0-1FA9-4C96-8F75-E7725879BEB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53DA54C-9EFA-4CB1-B3BB-221C317BFA4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991408BB-F3BC-4878-8D47-035087E49AC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21D446B-5286-4C49-87DD-86700D19C3A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0A31508-3C11-4B61-BC34-8E39A034454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42b778efad64699" /><Relationship Type="http://schemas.openxmlformats.org/officeDocument/2006/relationships/slideLayout" Target="/ppt/slideLayouts/slideLayout1.xml" Id="R1d807a3245724052" /><Relationship Type="http://schemas.openxmlformats.org/officeDocument/2006/relationships/slideLayout" Target="/ppt/slideLayouts/slideLayout2.xml" Id="Re7054cd3659e4771" /><Relationship Type="http://schemas.openxmlformats.org/officeDocument/2006/relationships/slideLayout" Target="/ppt/slideLayouts/slideLayout3.xml" Id="R3c4327de97ce406f" /><Relationship Type="http://schemas.openxmlformats.org/officeDocument/2006/relationships/slideLayout" Target="/ppt/slideLayouts/slideLayout4.xml" Id="R8a6b85dccfb449d4" /><Relationship Type="http://schemas.openxmlformats.org/officeDocument/2006/relationships/slideLayout" Target="/ppt/slideLayouts/slideLayout5.xml" Id="R1eea8e268d474fe6" /><Relationship Type="http://schemas.openxmlformats.org/officeDocument/2006/relationships/slideLayout" Target="/ppt/slideLayouts/slideLayout6.xml" Id="R00e0117235b2438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d807a3245724052"/>
    <p:sldLayoutId xmlns:r="http://schemas.openxmlformats.org/officeDocument/2006/relationships" id="2147483650" r:id="Re7054cd3659e4771"/>
    <p:sldLayoutId xmlns:r="http://schemas.openxmlformats.org/officeDocument/2006/relationships" id="2147483651" r:id="R3c4327de97ce406f"/>
    <p:sldLayoutId xmlns:r="http://schemas.openxmlformats.org/officeDocument/2006/relationships" id="2147483652" r:id="R8a6b85dccfb449d4"/>
    <p:sldLayoutId xmlns:r="http://schemas.openxmlformats.org/officeDocument/2006/relationships" id="2147483653" r:id="R1eea8e268d474fe6"/>
    <p:sldLayoutId xmlns:r="http://schemas.openxmlformats.org/officeDocument/2006/relationships" id="2147483654" r:id="R00e0117235b2438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bc31afaa4c14266" /><Relationship Type="http://schemas.openxmlformats.org/officeDocument/2006/relationships/notesSlide" Target="/ppt/notesSlides/notesSlide1.xml" Id="R51702be4076a462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eb96790a90941f0" /><Relationship Type="http://schemas.openxmlformats.org/officeDocument/2006/relationships/notesSlide" Target="/ppt/notesSlides/notesSlide2.xml" Id="R2718e4343a744c1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45c6162355c4637" /><Relationship Type="http://schemas.openxmlformats.org/officeDocument/2006/relationships/notesSlide" Target="/ppt/notesSlides/notesSlide3.xml" Id="Rc35ece62eea84de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9394ed20d1c4fbe" /><Relationship Type="http://schemas.openxmlformats.org/officeDocument/2006/relationships/notesSlide" Target="/ppt/notesSlides/notesSlide4.xml" Id="Rd7592dc14aa04aa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3cf3e0c57f5496b" /><Relationship Type="http://schemas.openxmlformats.org/officeDocument/2006/relationships/notesSlide" Target="/ppt/notesSlides/notesSlide5.xml" Id="R4eb5836b23bf48d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1324adea2964b6d" /><Relationship Type="http://schemas.openxmlformats.org/officeDocument/2006/relationships/notesSlide" Target="/ppt/notesSlides/notesSlide6.xml" Id="R67d395e04671434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05918f847494198" /><Relationship Type="http://schemas.openxmlformats.org/officeDocument/2006/relationships/notesSlide" Target="/ppt/notesSlides/notesSlide7.xml" Id="R5608eb2a05b74c6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8b2c22298af4ed5" /><Relationship Type="http://schemas.openxmlformats.org/officeDocument/2006/relationships/notesSlide" Target="/ppt/notesSlides/notesSlide8.xml" Id="R067ac5f2b9ae403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1c1ede8ed9c4913" /><Relationship Type="http://schemas.openxmlformats.org/officeDocument/2006/relationships/notesSlide" Target="/ppt/notesSlides/notesSlide9.xml" Id="Rae0af193cfc7409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e20bac8e8084050" /><Relationship Type="http://schemas.openxmlformats.org/officeDocument/2006/relationships/notesSlide" Target="/ppt/notesSlides/notesSlide10.xml" Id="R218f89e6bd67443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e5fcb48ef6c4642" /><Relationship Type="http://schemas.openxmlformats.org/officeDocument/2006/relationships/notesSlide" Target="/ppt/notesSlides/notesSlide11.xml" Id="Rf13e7aa5bee4475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8d56608e7b2489c" /><Relationship Type="http://schemas.openxmlformats.org/officeDocument/2006/relationships/notesSlide" Target="/ppt/notesSlides/notesSlide12.xml" Id="R5c39f2133ec24c7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374c1fb6b2d459a" /><Relationship Type="http://schemas.openxmlformats.org/officeDocument/2006/relationships/notesSlide" Target="/ppt/notesSlides/notesSlide13.xml" Id="R25e81713dd1b4a7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fcb15d4d32c4f12" /><Relationship Type="http://schemas.openxmlformats.org/officeDocument/2006/relationships/notesSlide" Target="/ppt/notesSlides/notesSlide14.xml" Id="Rf7f587148dd746d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88ca40d37764fbb" /><Relationship Type="http://schemas.openxmlformats.org/officeDocument/2006/relationships/notesSlide" Target="/ppt/notesSlides/notesSlide15.xml" Id="R843d36c95caa457a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b49f585df1a4632" /><Relationship Type="http://schemas.openxmlformats.org/officeDocument/2006/relationships/notesSlide" Target="/ppt/notesSlides/notesSlide16.xml" Id="R55e3ac7550e7428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100bed56bd14abe" /><Relationship Type="http://schemas.openxmlformats.org/officeDocument/2006/relationships/notesSlide" Target="/ppt/notesSlides/notesSlide17.xml" Id="Rb59fb73cd3b1418d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37c4efbf65c466b" /><Relationship Type="http://schemas.openxmlformats.org/officeDocument/2006/relationships/notesSlide" Target="/ppt/notesSlides/notesSlide18.xml" Id="R89c6968961194c38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0497e66def644af" /><Relationship Type="http://schemas.openxmlformats.org/officeDocument/2006/relationships/notesSlide" Target="/ppt/notesSlides/notesSlide19.xml" Id="R2657c4b2dcc94198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0ab6e31a24442b9" /><Relationship Type="http://schemas.openxmlformats.org/officeDocument/2006/relationships/notesSlide" Target="/ppt/notesSlides/notesSlide20.xml" Id="R7df5261b21dc427b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d7da7c132744fcf" /><Relationship Type="http://schemas.openxmlformats.org/officeDocument/2006/relationships/notesSlide" Target="/ppt/notesSlides/notesSlide21.xml" Id="R49dd568d6fe246eb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f1e5d8f6ea641f7" /><Relationship Type="http://schemas.openxmlformats.org/officeDocument/2006/relationships/notesSlide" Target="/ppt/notesSlides/notesSlide22.xml" Id="Rac4f50d4dd97456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573eddf701d4020" /><Relationship Type="http://schemas.openxmlformats.org/officeDocument/2006/relationships/notesSlide" Target="/ppt/notesSlides/notesSlide23.xml" Id="R4e1d6d7df4314cd4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f3df22dd36847d8" /><Relationship Type="http://schemas.openxmlformats.org/officeDocument/2006/relationships/notesSlide" Target="/ppt/notesSlides/notesSlide24.xml" Id="R5787c7045ac7431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C2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0252F3-6CD4-4CFE-B67C-32C48C271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1">
                <a:solidFill>
                  <a:srgbClr val="68C7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68C7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68C7FF"/>
                </a:solidFill>
                <a:latin typeface="DejaVu Sans"/>
                <a:ea typeface="DejaVu Sans"/>
                <a:cs typeface="DejaVu Sans"/>
              </a:rPr>
              <a:t>ΑΣΚΗΣΗ 01  /  ΕΚΦΩΝΗΣΗ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CFFD69-40FC-4E61-B230-5B9959168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90575"/>
            <a:ext cx="11049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Έχω χαρακτηριστικά, αλλά δεν έχω labels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90D6B2-1D40-4F5F-8A49-04A8681C2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621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68C7F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3A052D-E76B-4FC5-B733-BE10EA878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62700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Χρόνος σκέψης: έως 5′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FEE769-3399-4403-88B0-B8A4C741F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5DA7F2-4CBA-40C4-8900-199D3793E354}"/>
              </a:ext>
            </a:extLst>
          </p:cNvPr>
          <p:cNvGraphicFramePr/>
          <p:nvPr/>
        </p:nvGraphicFramePr>
        <p:xfrm>
          <a:off xmlns:a="http://schemas.openxmlformats.org/drawingml/2006/main" x="619125" y="2143125"/>
          <a:ext xmlns:a="http://schemas.openxmlformats.org/drawingml/2006/main" cx="5619750" cy="3238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404938"/>
                <a:gridCol w="1404938"/>
                <a:gridCol w="1404938"/>
                <a:gridCol w="1404938"/>
              </a:tblGrid>
              <a:tr h="647700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68C7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Δείγμα</a:t>
                      </a:r>
                    </a:p>
                  </a:txBody>
                  <a:tcPr marL="91440" marR="91440" marT="45720" marB="45720">
                    <a:solidFill>
                      <a:srgbClr val="2238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68C7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Χαρ. 1</a:t>
                      </a:r>
                    </a:p>
                  </a:txBody>
                  <a:tcPr marL="91440" marR="91440" marT="45720" marB="45720">
                    <a:solidFill>
                      <a:srgbClr val="2238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68C7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Χαρ. 2</a:t>
                      </a:r>
                    </a:p>
                  </a:txBody>
                  <a:tcPr marL="91440" marR="91440" marT="45720" marB="45720">
                    <a:solidFill>
                      <a:srgbClr val="2238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68C7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Label</a:t>
                      </a:r>
                    </a:p>
                  </a:txBody>
                  <a:tcPr marL="91440" marR="91440" marT="45720" marB="45720">
                    <a:solidFill>
                      <a:srgbClr val="223850"/>
                    </a:solidFill>
                  </a:tcPr>
                </a:tc>
              </a:tr>
              <a:tr h="64770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Α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?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</a:tr>
              <a:tr h="64770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Β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?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</a:tr>
              <a:tr h="64770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Γ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9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?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</a:tr>
              <a:tr h="64770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Δ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9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?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</a:tr>
            </a:tbl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99356C-A7C1-4A1A-BEA0-5E3347BA6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286000"/>
            <a:ext cx="4857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Μπορώ να εκπαιδεύσω έναν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E38B10-3409-45FA-B048-D161BB71A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14650"/>
            <a:ext cx="4857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επιβλεπόμενο ταξινομητή για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C27E62-7296-4887-A99A-E23F421EA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43300"/>
            <a:ext cx="4857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αυτά τα άγνωστα labels;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65FC2F-7FB7-4FEF-B8C9-141997C31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171950"/>
            <a:ext cx="4857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Τι μπορώ να αναζητήσω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6B1E03-46E2-4596-91BC-1739B0E30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800600"/>
            <a:ext cx="4857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69DBAB"/>
                </a:solidFill>
                <a:latin typeface="DejaVu Sans"/>
                <a:ea typeface="DejaVu Sans"/>
                <a:cs typeface="DejaVu Sans"/>
              </a:rPr>
              <a:t>με clustering;</a:t>
            </a:r>
          </a:p>
        </p:txBody>
      </p:sp>
    </p:spTree>
    <p:extLst>
      <p:ext uri="{BB962C8B-B14F-4D97-AF65-F5344CB8AC3E}">
        <p14:creationId xmlns:p14="http://schemas.microsoft.com/office/powerpoint/2010/main" val="190332904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01C2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2BBC5A-8076-4247-AAF8-BC838F6B9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1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69DBAB"/>
                </a:solidFill>
                <a:latin typeface="DejaVu Sans"/>
                <a:ea typeface="DejaVu Sans"/>
                <a:cs typeface="DejaVu Sans"/>
              </a:rPr>
              <a:t>ΑΣΚΗΣΗ 01  /  ΑΠΑΝΤΗΣΗ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8B74BB-0509-4F47-AE68-5D97E26DA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90575"/>
            <a:ext cx="11049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Αναζητώ δομή στα δεδομένα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1420E1-11FE-479B-A4BD-63F557464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621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68C7F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BBE3C8-9EDF-4704-AE66-ACCA44F7D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62700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Σύντομη λύση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C3926B-F354-4D50-ADA3-4A3C9BDC0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2BCC55-088C-4896-A215-0C15D1D48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286000"/>
            <a:ext cx="1095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1. Γνωρίζω τα χαρακτηριστικά, αλλά λείπουν οι κατηγορίες-στόχοι.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A205CF-A256-4B75-95DA-BC5948E65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971800"/>
            <a:ext cx="1095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2. Δεν έχω τα ζεύγη εισόδου–απάντησης για τη συνήθη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AAE710-FF25-43AB-B161-B19547D67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657600"/>
            <a:ext cx="1095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    επιβλεπόμενη εκπαίδευση αυτού του ταξινομητή.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9A7281-6E18-4939-9693-93F4A1877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343400"/>
            <a:ext cx="1095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3. Με clustering αναζητώ ομάδες δειγμάτων που μοιάζουν.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D4295B-A59F-4DDA-956D-E77F45C6E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029200"/>
            <a:ext cx="1095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69DBAB"/>
                </a:solidFill>
                <a:latin typeface="DejaVu Sans"/>
                <a:ea typeface="DejaVu Sans"/>
                <a:cs typeface="DejaVu Sans"/>
              </a:rPr>
              <a:t>Το clustering δίνει ομάδες. Η ερμηνεία τους απαιτεί έλεγχο.</a:t>
            </a:r>
          </a:p>
        </p:txBody>
      </p:sp>
    </p:spTree>
    <p:extLst>
      <p:ext uri="{BB962C8B-B14F-4D97-AF65-F5344CB8AC3E}">
        <p14:creationId xmlns:p14="http://schemas.microsoft.com/office/powerpoint/2010/main" val="212061393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01C2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E6D9E17-305A-4200-8782-1343E9C4B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1">
                <a:solidFill>
                  <a:srgbClr val="68C7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68C7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68C7FF"/>
                </a:solidFill>
                <a:latin typeface="DejaVu Sans"/>
                <a:ea typeface="DejaVu Sans"/>
                <a:cs typeface="DejaVu Sans"/>
              </a:rPr>
              <a:t>ΑΣΚΗΣΗ 02  /  ΕΚΦΩΝΗΣΗ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7EDFFA-4A31-45A8-819D-4F038458D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90575"/>
            <a:ext cx="11049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Ποια ομαδοποίηση έχει μεγαλύτερη συνοχή;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F2BFE3-1B14-4CB7-BD98-DC486C55E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621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68C7F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A581C1-9A4B-40C9-AF21-530E358D7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62700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Χρόνος σκέψης: έως 5′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3187E9-297A-4584-A8FE-D91DCE05C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49267D-AB60-49A6-AEE3-5E8DCDC31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143125"/>
            <a:ext cx="447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68C7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68C7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68C7FF"/>
                </a:solidFill>
                <a:latin typeface="DejaVu Sans"/>
                <a:ea typeface="DejaVu Sans"/>
                <a:cs typeface="DejaVu Sans"/>
              </a:rPr>
              <a:t>Ομαδοποίηση Α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A3EC28-1F89-4368-A5E0-4762FD718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2143125"/>
            <a:ext cx="447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FFAC63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FFAC6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FFAC63"/>
                </a:solidFill>
                <a:latin typeface="DejaVu Sans"/>
                <a:ea typeface="DejaVu Sans"/>
                <a:cs typeface="DejaVu Sans"/>
              </a:rPr>
              <a:t>Ομαδοποίηση Β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9365A0-0EB9-4626-91BB-4DC66E919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421005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C7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AC390E-A17A-4F51-AD1B-38FD87EB5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3971925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C7FF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4F8055-8E15-47FE-8D90-3B62AC3A9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81225" y="421005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C7F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6B4F69-26E5-44AC-8671-0C86B582A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37338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C6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7993E3-2DF2-4135-8842-CA7C4751C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3495675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C63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D1A06F-A01F-4F39-97F9-25AA9310D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37338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C63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E3E3CD-ADC4-47D6-B96E-99FB71358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62875" y="421005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C7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34B0BB-7E53-4FD2-84FF-E7646ADB7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62875" y="3971925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C63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4A8990-7F7E-48E1-A97C-ACF8CF86F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1975" y="421005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C7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D6ADFD-1B84-4D1A-A352-AB433DA91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58375" y="37338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C6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B57FCB-5792-426E-8100-B92003435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58375" y="3495675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C7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FA14A0-7889-4EE9-A6F6-AD21EBBE4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77475" y="37338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C6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C24E51F-53B8-4C9C-9E5E-68E703B9E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476875"/>
            <a:ext cx="10858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Κάθε χρώμα δηλώνει ομάδα. Ποια επιλογή είναι καλύτερη και γιατί;</a:t>
            </a:r>
          </a:p>
        </p:txBody>
      </p:sp>
    </p:spTree>
    <p:extLst>
      <p:ext uri="{BB962C8B-B14F-4D97-AF65-F5344CB8AC3E}">
        <p14:creationId xmlns:p14="http://schemas.microsoft.com/office/powerpoint/2010/main" val="40337847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01C2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C66747-6D3A-4B23-ADDB-B6382CF14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1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69DBAB"/>
                </a:solidFill>
                <a:latin typeface="DejaVu Sans"/>
                <a:ea typeface="DejaVu Sans"/>
                <a:cs typeface="DejaVu Sans"/>
              </a:rPr>
              <a:t>ΑΣΚΗΣΗ 02  /  ΑΠΑΝΤΗΣΗ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3C05B0-3E43-4C58-9BEC-705CBA6BD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90575"/>
            <a:ext cx="11049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Η ομαδοποίηση Α έχει συνοχή και διαχωρισμό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BE1B39-DB99-476A-A197-3FC13EC5D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621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68C7F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5FEFFF-11A6-40F9-A95C-9A932C944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62700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Σύντομη λύση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B3A14A-1D03-4F06-9D07-68FF96084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E82976-ADB7-41BF-8F3C-70A54D3FD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43075" y="4420961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C7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4434C4-1AA2-4DEE-942F-7CCB36F2F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43075" y="4121604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C7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0C4C69-8B5D-4BCC-ACEF-938555760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2650" y="4420961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C7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48C1C6-62EA-4DF7-AB8B-4DD2CD48D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3822246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C63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4BB39D-6324-411B-83B4-DA7657F52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3522889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C63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A4F765-E10C-477A-A6C1-1A258DF0E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0525" y="3822246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C6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0B99B2-C9C6-4AC9-8E2A-DDED43178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86000"/>
            <a:ext cx="5334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Μέσα σε κάθε ομάδα: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8EF052-DB33-41F5-8E02-D948C607D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857500"/>
            <a:ext cx="5334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τα σημεία είναι κοντά.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0F6B37-34A2-4C41-B3A1-35643DC5D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429000"/>
            <a:ext cx="5334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Ανάμεσα στις ομάδες: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540E30-222C-4CBE-8E42-2043DC37B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000500"/>
            <a:ext cx="5334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τα σημεία απέχουν περισσότερο.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846902-F803-4B44-9E8A-3E883D000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572000"/>
            <a:ext cx="5334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Στη Β, κάθε χρώμα αναμειγνύει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D9109D-77E4-445F-A360-219454A77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5143500"/>
            <a:ext cx="5334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0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69DBAB"/>
                </a:solidFill>
                <a:latin typeface="DejaVu Sans"/>
                <a:ea typeface="DejaVu Sans"/>
                <a:cs typeface="DejaVu Sans"/>
              </a:rPr>
              <a:t>δείγματα από τις δύο περιοχές.</a:t>
            </a:r>
          </a:p>
        </p:txBody>
      </p:sp>
    </p:spTree>
    <p:extLst>
      <p:ext uri="{BB962C8B-B14F-4D97-AF65-F5344CB8AC3E}">
        <p14:creationId xmlns:p14="http://schemas.microsoft.com/office/powerpoint/2010/main" val="123297442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01C2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73B60F0A-555D-43BE-A100-8D28A17A6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1">
                <a:solidFill>
                  <a:srgbClr val="68C7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68C7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68C7FF"/>
                </a:solidFill>
                <a:latin typeface="DejaVu Sans"/>
                <a:ea typeface="DejaVu Sans"/>
                <a:cs typeface="DejaVu Sans"/>
              </a:rPr>
              <a:t>ΑΣΚΗΣΗ 03  /  ΕΚΦΩΝΗΣΗ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25FFD3-FF6F-4B9F-B007-FC663DC83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90575"/>
            <a:ext cx="11049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Μπορούν να έχουν νόημα 6 και 3 ομάδες;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53A60C-B4DD-4C1C-B04F-892EEF480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621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68C7F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B2B9EE-537F-48FD-8690-B7ED75578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62700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Χρόνος σκέψης: έως 5′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48DCE0-35B5-4F01-BA0B-EC5157ECE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CDFE06-24DF-4A87-ACBB-A0CDC6859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7405" y="31908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38107D-F687-4615-81E3-59CF6CDD8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4015" y="3261724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5BA598-9910-4207-BD56-A34432EFF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2607" y="3058013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1D9E90-463D-4534-9788-1481CE0F7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67743" y="3251213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74A29C-24DE-4800-A909-7EDC37507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17962" y="3173023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83AFCC-DBCC-4653-BBE8-05E739C85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374" y="311876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68E736-8788-47DE-9F16-327C83D4E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1849" y="3264576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0898FB-AC8A-4068-B737-F8584BF96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72288" y="309822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3468DF-F362-44B6-ADBA-D544BD795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6812" y="3235653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20D070-5E8B-4133-B871-B83DBD0CB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5740" y="331470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F982D6D-C2CF-43B3-9BF2-C84E0C74F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2350" y="3385549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651929-4721-4E36-82E5-E36E10F52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0942" y="3181838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291C73D-959E-413B-AC2B-472B865F3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6078" y="3375038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C7CA750-7C72-4EA4-B07C-31EA30B5A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36297" y="3296848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DC0DACA-F9D9-46BA-872F-D63BEE87E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1709" y="3242586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4E4C983-E6C8-415F-906D-D765C8667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0184" y="338840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BE5E845-ED60-4755-A2FD-14AE33C68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0623" y="322204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257166A-D5B0-4CA3-8A55-D7FB7514E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5147" y="3359478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5EAF950-C60A-440A-95FA-C6D0A4700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9335" y="430530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CC86826-4602-4AAE-A107-AC2B5139E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5945" y="4376149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648401A-9EF5-4A48-ABBB-54C03F9F5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4537" y="4172438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271A083-80D3-4172-B973-B9DC19152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9673" y="4365638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6520CA7-CC19-4B6B-BC8F-F01957BAE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892" y="4287448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37BA772-B6FA-41E0-8893-953C32844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5304" y="4233186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C2040E2-F363-40F2-94CF-03F1D6FD4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3779" y="437900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CCC5537-F5CD-40F8-999E-BCD64F4C7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4218" y="421264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17A6A8C2-2A6D-4774-AAD9-D01392CBD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8742" y="4350078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EDB90A58-5FBD-4D9B-B891-68F4E19AC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44291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C5EC2B33-DD87-4894-A809-46AFF1565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6210" y="4499974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7A496D6-4995-4102-A5E0-0B316D359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4802" y="4296263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2B196489-C50C-4DE3-92A5-D8F6D5FB9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9938" y="4489463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24BC4CED-F607-47F4-8318-841C034DE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0157" y="4411273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44196EA4-35AD-4638-BC03-C4A94A74B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5569" y="435701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80718C5C-57ED-4432-8FC3-ED37F4109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044" y="4502826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2C8440DD-C519-4C6F-A3E6-314EB2709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4483" y="433647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6F259B9F-6E1D-4DCA-B05F-8C0431C8C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9007" y="4473903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38265EE9-6792-4962-9AAF-F33736751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336423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D9644699-35F4-409C-B1FF-23A7BB047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4810" y="3435079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6FF7FBCB-A6C0-4470-949B-14D9152FC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3402" y="3231368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8AE21EB6-D192-46E1-A664-18AC75D6A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8538" y="3424568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0F52C6D5-24F6-4810-BFCE-B15966344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8757" y="3346378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B3E9C7B0-B186-4940-850D-51F639C7F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4169" y="3292116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07D25CBF-8DCC-4874-A758-0E7208CA6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644" y="343793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0E128019-E470-40F4-A9F1-CDCF63A7C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3083" y="32715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365872C2-E143-4252-A4BC-C10DC9D50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7607" y="3409008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E88DFD5C-3BE1-4079-A6CC-02F4D8426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4605" y="348805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E641CFEB-1A99-4E48-A6B7-37EC1F147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1215" y="3558904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C26AF929-B4A3-4259-B0BC-E5EA929C6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9807" y="3355193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3BEABA7B-6B8F-4E1D-9E1B-6351EDC83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4943" y="3548393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379E39F6-1EA1-4435-AEA6-66D147605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95162" y="3470203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A0E65454-3413-4A9E-9BF2-ABA317B57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10574" y="341594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E07E0514-2C0A-4CB2-9787-23CEC39AA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79049" y="3561756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3913A06C-6EF4-43AC-A1F5-2A4C9044A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49488" y="339540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AD240DB9-28FB-49A1-B903-5BA4B2292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4012" y="3532833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0D04241D-E63F-4166-A014-070F9662B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334000"/>
            <a:ext cx="10953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Δώστε δύο εύλογες ομαδοποιήσεις. Τι αλλάζει στον τρόπο που κοιτάμε;</a:t>
            </a:r>
          </a:p>
        </p:txBody>
      </p:sp>
    </p:spTree>
    <p:extLst>
      <p:ext uri="{BB962C8B-B14F-4D97-AF65-F5344CB8AC3E}">
        <p14:creationId xmlns:p14="http://schemas.microsoft.com/office/powerpoint/2010/main" val="128423993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101C2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7" name="">
            <a:extLst xmlns:a="http://schemas.openxmlformats.org/drawingml/2006/main">
              <a:ext uri="{FF2B5EF4-FFF2-40B4-BE49-F238E27FC236}">
                <a16:creationId xmlns:a16="http://schemas.microsoft.com/office/drawing/2014/main" id="{BDA4A3A2-E5C9-40AF-B633-AAC26ABAB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1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69DBAB"/>
                </a:solidFill>
                <a:latin typeface="DejaVu Sans"/>
                <a:ea typeface="DejaVu Sans"/>
                <a:cs typeface="DejaVu Sans"/>
              </a:rPr>
              <a:t>ΑΣΚΗΣΗ 03  /  ΑΠΑΝΤΗΣΗ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0B80D5-F9EE-4A91-9550-7E49022E0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90575"/>
            <a:ext cx="11049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Η κλίμακα αλλάζει την ομαδοποίηση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B97FF0-78BA-4A11-895D-E304AFA6A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621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68C7F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74A25D-7C15-45A7-9C9B-CD34D25FE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62700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Σύντομη λύση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F4E6E6-B76D-4589-9E59-A318083FA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8A0503-4E32-49B6-A9FE-0F1C8706E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143125"/>
            <a:ext cx="4476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1">
                <a:solidFill>
                  <a:srgbClr val="68C7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68C7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68C7FF"/>
                </a:solidFill>
                <a:latin typeface="DejaVu Sans"/>
                <a:ea typeface="DejaVu Sans"/>
                <a:cs typeface="DejaVu Sans"/>
              </a:rPr>
              <a:t>6 μικρά νέφη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C81195-935A-4D81-9C90-97FD9B867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143125"/>
            <a:ext cx="4572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1">
                <a:solidFill>
                  <a:srgbClr val="FFAC63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FFAC6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FFAC63"/>
                </a:solidFill>
                <a:latin typeface="DejaVu Sans"/>
                <a:ea typeface="DejaVu Sans"/>
                <a:cs typeface="DejaVu Sans"/>
              </a:rPr>
              <a:t>3 ζευγάρια νεφών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61F01D-A8E4-48B8-893F-DBE1102EF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3035" y="329803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C7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B29721-5511-4BC4-BD7D-A8C0B642D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9645" y="336888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C7FF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16B619-CBEC-4035-9AC4-745A8EDE9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8237" y="316517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C7F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CF0BC3-8150-4A9C-BB7A-AE3911BDE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3373" y="3358369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C7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8A3204-73DA-4C49-B2FA-6A22CE2F3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92" y="3280179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C7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129F3E-6A8C-4D84-9B89-E49E8DDBA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59004" y="3225918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C7FF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05B0CF-92CA-48A5-93A6-83920F124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7479" y="3371732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C7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8CBAA2-726E-483C-9F9C-863C78169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7918" y="3205377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C7FF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8EBEA8-CAA4-4B5C-9154-F07D45644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2442" y="3342809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C7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ECA845-B898-4F81-ADAE-ED296264C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3618" y="3395663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C6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D83D8F-297E-4404-B981-4D27654AE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20228" y="346651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C6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DFD4EF9-D078-424B-9952-1EFD2B100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8820" y="326280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C6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ABAC854-355C-42EC-9284-7A84145F8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3955" y="345600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C6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DDBD9A3-2759-45A1-B156-0F0F8A92A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4175" y="337781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C63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812C9CA-7035-4363-96BD-980591690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9586" y="3323549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C63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51702DA-BDCD-42BF-9D4B-706F76405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8061" y="3469363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C6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9DBD743-6830-4246-A013-AC618010C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8500" y="3303008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C63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5A5BDCB-0ACC-4EEC-B3A1-E557197F7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3025" y="344044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C63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6E2CF2F-A507-4CA8-BF5A-C9D0BEC31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2570" y="4176713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9DBA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26DF86A-7B9C-47A8-B74C-BC8F746C8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9180" y="424756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9DBAB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1D89E1B-ABB6-4E81-AD3A-EDED489F8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772" y="404385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9DBAB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E1819C5-86E7-48D5-BAC5-09DEA3CC7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2908" y="423705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9DBAB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0E22862-01C0-4BDF-8247-FB82C8ECA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127" y="415886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9DBAB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C7AD651-E874-49BC-A4F5-6DEAF183E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8539" y="4104599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9DBAB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1AE0BDE1-42F7-44D1-A6C8-200FE09EA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7014" y="4250413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9DBAB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452333F9-2C66-451A-BEF2-94A9778BE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7453" y="4084058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9DBAB"/>
          </a:solidFill>
          <a:ln xmlns:a="http://schemas.openxmlformats.org/drawingml/2006/main" w="0">
            <a:noFill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53B2D2D-B435-4791-B96E-652828AC6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1977" y="422149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9DBAB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0D765B90-B427-40DA-88AE-06668750B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2688" y="4274344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9CFF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CD2A5A4D-77A8-4B3B-949F-68D91D73A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9298" y="4345193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9CFF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97EA86AB-358E-4EB3-8668-FA27F943C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7890" y="4141482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9CFF"/>
          </a:solidFill>
          <a:ln xmlns:a="http://schemas.openxmlformats.org/drawingml/2006/main" w="0">
            <a:noFill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C48B21BB-F78A-4909-9356-DBDDB6BDB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3025" y="4334682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9CFF"/>
          </a:solidFill>
          <a:ln xmlns:a="http://schemas.openxmlformats.org/drawingml/2006/main" w="0">
            <a:noFill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C4D87C5A-3F7A-4985-9472-BF29870EA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3245" y="425649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9CFF"/>
          </a:solidFill>
          <a:ln xmlns:a="http://schemas.openxmlformats.org/drawingml/2006/main" w="0">
            <a:noFill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7E12220B-0CEC-4C27-A328-DBFD353B3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88656" y="420223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9CFF"/>
          </a:solidFill>
          <a:ln xmlns:a="http://schemas.openxmlformats.org/drawingml/2006/main" w="0">
            <a:noFill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45CC1FCD-5C4C-47F4-B5E0-2E1BA2F76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7131" y="4348044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9CFF"/>
          </a:solidFill>
          <a:ln xmlns:a="http://schemas.openxmlformats.org/drawingml/2006/main" w="0">
            <a:noFill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8DF8D2B4-1CD5-4FE7-84CC-985B8DC1C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7570" y="4181689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9CFF"/>
          </a:solidFill>
          <a:ln xmlns:a="http://schemas.openxmlformats.org/drawingml/2006/main" w="0">
            <a:noFill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6618A721-E371-41C4-8CF8-A1958CB8B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2095" y="431912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D9CFF"/>
          </a:solidFill>
          <a:ln xmlns:a="http://schemas.openxmlformats.org/drawingml/2006/main" w="0">
            <a:noFill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661E6A2D-30CE-469E-B265-8B2E9735A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3388" y="343471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F9F"/>
          </a:solidFill>
          <a:ln xmlns:a="http://schemas.openxmlformats.org/drawingml/2006/main" w="0">
            <a:noFill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37A441DF-D977-4B70-A7F2-55F28288B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9998" y="3505564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F9F"/>
          </a:solidFill>
          <a:ln xmlns:a="http://schemas.openxmlformats.org/drawingml/2006/main" w="0">
            <a:noFill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F5C87FC1-187F-4432-AB18-08C8D12A5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8590" y="3301853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F9F"/>
          </a:solidFill>
          <a:ln xmlns:a="http://schemas.openxmlformats.org/drawingml/2006/main" w="0">
            <a:noFill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F023F197-4161-4AF4-BBDF-5A70241B5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3725" y="3495053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F9F"/>
          </a:solidFill>
          <a:ln xmlns:a="http://schemas.openxmlformats.org/drawingml/2006/main" w="0">
            <a:noFill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B0ABB050-2868-415A-BCF9-6074E429E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3945" y="3416863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F9F"/>
          </a:solidFill>
          <a:ln xmlns:a="http://schemas.openxmlformats.org/drawingml/2006/main" w="0">
            <a:noFill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169426AC-7146-42E1-BEA8-1F731E4B0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356" y="336260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F9F"/>
          </a:solidFill>
          <a:ln xmlns:a="http://schemas.openxmlformats.org/drawingml/2006/main" w="0">
            <a:noFill/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49E5D9C2-FABD-41C5-A233-B49BA6F84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7831" y="3508416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F9F"/>
          </a:solidFill>
          <a:ln xmlns:a="http://schemas.openxmlformats.org/drawingml/2006/main" w="0">
            <a:noFill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30F7F4C4-00DD-4FC0-9154-5427DC046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8270" y="334206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F9F"/>
          </a:solidFill>
          <a:ln xmlns:a="http://schemas.openxmlformats.org/drawingml/2006/main" w="0">
            <a:noFill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B7D93E41-6B27-4054-BECF-81A5AE4EA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2795" y="3479493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F9F"/>
          </a:solidFill>
          <a:ln xmlns:a="http://schemas.openxmlformats.org/drawingml/2006/main" w="0">
            <a:noFill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79320DA9-128D-4EBD-A56B-AF1CC9702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4435" y="3532346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F72"/>
          </a:solidFill>
          <a:ln xmlns:a="http://schemas.openxmlformats.org/drawingml/2006/main" w="0">
            <a:noFill/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CDD4A8E1-342D-412C-9E63-96A261F87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1045" y="360319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F72"/>
          </a:solidFill>
          <a:ln xmlns:a="http://schemas.openxmlformats.org/drawingml/2006/main" w="0">
            <a:noFill/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5DF7B181-F1E7-4016-B9AA-1A0CC834B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9637" y="339948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F72"/>
          </a:solidFill>
          <a:ln xmlns:a="http://schemas.openxmlformats.org/drawingml/2006/main" w="0">
            <a:noFill/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DD647C86-ABFA-469B-8A90-13ECC36BC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4773" y="3592684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F72"/>
          </a:solidFill>
          <a:ln xmlns:a="http://schemas.openxmlformats.org/drawingml/2006/main" w="0">
            <a:noFill/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42DD3249-5463-40B1-87C1-F71A92BEE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24992" y="3514494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F72"/>
          </a:solidFill>
          <a:ln xmlns:a="http://schemas.openxmlformats.org/drawingml/2006/main" w="0">
            <a:noFill/>
          </a:ln>
        </p:spPr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64469586-19E9-4772-B3C5-9B14C7E8E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0404" y="3460233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F72"/>
          </a:solidFill>
          <a:ln xmlns:a="http://schemas.openxmlformats.org/drawingml/2006/main" w="0">
            <a:noFill/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4B40C612-BF8E-4ED5-9EB9-117D4FDC4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08879" y="3606047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F72"/>
          </a:solidFill>
          <a:ln xmlns:a="http://schemas.openxmlformats.org/drawingml/2006/main" w="0">
            <a:noFill/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A0EC2512-9DE3-4E90-8544-61DF06855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9318" y="3439692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F72"/>
          </a:solidFill>
          <a:ln xmlns:a="http://schemas.openxmlformats.org/drawingml/2006/main" w="0">
            <a:noFill/>
          </a:ln>
        </p:spPr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41C066FD-8794-4201-99C8-7C1C2CCC9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3842" y="3577124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F72"/>
          </a:solidFill>
          <a:ln xmlns:a="http://schemas.openxmlformats.org/drawingml/2006/main" w="0">
            <a:noFill/>
          </a:ln>
        </p:spPr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D125C92A-D718-4930-9576-5D15321E0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28535" y="329803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C7FF"/>
          </a:solidFill>
          <a:ln xmlns:a="http://schemas.openxmlformats.org/drawingml/2006/main" w="0">
            <a:noFill/>
          </a:ln>
        </p:spPr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A4BF3C73-A165-42FE-8BD8-C340272F9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75145" y="336888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C7FF"/>
          </a:solidFill>
          <a:ln xmlns:a="http://schemas.openxmlformats.org/drawingml/2006/main" w="0">
            <a:noFill/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2104436E-7FBC-4083-8A0C-F023E9989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3737" y="316517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C7FF"/>
          </a:solidFill>
          <a:ln xmlns:a="http://schemas.openxmlformats.org/drawingml/2006/main" w="0">
            <a:noFill/>
          </a:ln>
        </p:spPr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52B391DB-9336-459F-9DDA-298682784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8873" y="3358369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C7FF"/>
          </a:solidFill>
          <a:ln xmlns:a="http://schemas.openxmlformats.org/drawingml/2006/main" w="0">
            <a:noFill/>
          </a:ln>
        </p:spPr>
      </p:sp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6B3329D5-5FDF-412B-B07A-650AD0351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9092" y="3280179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C7FF"/>
          </a:solidFill>
          <a:ln xmlns:a="http://schemas.openxmlformats.org/drawingml/2006/main" w="0">
            <a:noFill/>
          </a:ln>
        </p:spPr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3F7C1D7F-4C2D-4C86-896D-3D7E8B8C3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4504" y="3225918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C7FF"/>
          </a:solidFill>
          <a:ln xmlns:a="http://schemas.openxmlformats.org/drawingml/2006/main" w="0">
            <a:noFill/>
          </a:ln>
        </p:spPr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1952B323-40CF-499D-9BB3-B6156365F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2979" y="3371732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C7FF"/>
          </a:solidFill>
          <a:ln xmlns:a="http://schemas.openxmlformats.org/drawingml/2006/main" w="0">
            <a:noFill/>
          </a:ln>
        </p:spPr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02924FC7-20A0-4A48-B859-993C99083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3418" y="3205377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C7FF"/>
          </a:solidFill>
          <a:ln xmlns:a="http://schemas.openxmlformats.org/drawingml/2006/main" w="0">
            <a:noFill/>
          </a:ln>
        </p:spPr>
      </p:sp>
      <p:sp>
        <p:nvSp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1A0CBF3F-23C0-4E6A-AF0C-ABECE060C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7942" y="3342809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C7FF"/>
          </a:solidFill>
          <a:ln xmlns:a="http://schemas.openxmlformats.org/drawingml/2006/main" w="0">
            <a:noFill/>
          </a:ln>
        </p:spPr>
      </p:sp>
      <p:sp>
        <p:nvSpPr>
          <p:cNvPr id="71" name="">
            <a:extLst xmlns:a="http://schemas.openxmlformats.org/drawingml/2006/main">
              <a:ext uri="{FF2B5EF4-FFF2-40B4-BE49-F238E27FC236}">
                <a16:creationId xmlns:a16="http://schemas.microsoft.com/office/drawing/2014/main" id="{66C38784-57F1-445C-B959-C548B9F31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9118" y="3395663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C7FF"/>
          </a:solidFill>
          <a:ln xmlns:a="http://schemas.openxmlformats.org/drawingml/2006/main" w="0">
            <a:noFill/>
          </a:ln>
        </p:spPr>
      </p:sp>
      <p:sp>
        <p:nvSp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05CAAD8E-0EE6-40FB-8875-03411F6EF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5728" y="346651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C7FF"/>
          </a:solidFill>
          <a:ln xmlns:a="http://schemas.openxmlformats.org/drawingml/2006/main" w="0">
            <a:noFill/>
          </a:ln>
        </p:spPr>
      </p:sp>
      <p:sp>
        <p:nvSp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BBF2E67A-9CF4-455B-9F3F-230E34E8E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4320" y="326280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C7FF"/>
          </a:solidFill>
          <a:ln xmlns:a="http://schemas.openxmlformats.org/drawingml/2006/main" w="0">
            <a:noFill/>
          </a:ln>
        </p:spPr>
      </p:sp>
      <p:sp>
        <p:nvSp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52297B3B-735C-4907-9E24-1B3C1F816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9455" y="345600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C7FF"/>
          </a:solidFill>
          <a:ln xmlns:a="http://schemas.openxmlformats.org/drawingml/2006/main" w="0">
            <a:noFill/>
          </a:ln>
        </p:spPr>
      </p:sp>
      <p:sp>
        <p:nvSpPr>
          <p:cNvPr id="75" name="">
            <a:extLst xmlns:a="http://schemas.openxmlformats.org/drawingml/2006/main">
              <a:ext uri="{FF2B5EF4-FFF2-40B4-BE49-F238E27FC236}">
                <a16:creationId xmlns:a16="http://schemas.microsoft.com/office/drawing/2014/main" id="{4B4EF6F5-FFC1-439B-BDC0-4D63F1302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9675" y="337781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C7FF"/>
          </a:solidFill>
          <a:ln xmlns:a="http://schemas.openxmlformats.org/drawingml/2006/main" w="0">
            <a:noFill/>
          </a:ln>
        </p:spPr>
      </p:sp>
      <p:sp>
        <p:nvSpPr>
          <p:cNvPr id="76" name="">
            <a:extLst xmlns:a="http://schemas.openxmlformats.org/drawingml/2006/main">
              <a:ext uri="{FF2B5EF4-FFF2-40B4-BE49-F238E27FC236}">
                <a16:creationId xmlns:a16="http://schemas.microsoft.com/office/drawing/2014/main" id="{A99BD082-CD5D-46EB-8940-12F6CF45C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5086" y="3323549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C7FF"/>
          </a:solidFill>
          <a:ln xmlns:a="http://schemas.openxmlformats.org/drawingml/2006/main" w="0">
            <a:noFill/>
          </a:ln>
        </p:spPr>
      </p:sp>
      <p:sp>
        <p:nvSpPr>
          <p:cNvPr id="77" name="">
            <a:extLst xmlns:a="http://schemas.openxmlformats.org/drawingml/2006/main">
              <a:ext uri="{FF2B5EF4-FFF2-40B4-BE49-F238E27FC236}">
                <a16:creationId xmlns:a16="http://schemas.microsoft.com/office/drawing/2014/main" id="{A725BC61-E7DE-4E19-8E16-DE9BB1094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3561" y="3469363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C7FF"/>
          </a:solidFill>
          <a:ln xmlns:a="http://schemas.openxmlformats.org/drawingml/2006/main" w="0">
            <a:noFill/>
          </a:ln>
        </p:spPr>
      </p:sp>
      <p:sp>
        <p:nvSpPr>
          <p:cNvPr id="78" name="">
            <a:extLst xmlns:a="http://schemas.openxmlformats.org/drawingml/2006/main">
              <a:ext uri="{FF2B5EF4-FFF2-40B4-BE49-F238E27FC236}">
                <a16:creationId xmlns:a16="http://schemas.microsoft.com/office/drawing/2014/main" id="{00F9BADE-2756-4F98-A9DC-3E75FA6CE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4000" y="3303008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C7FF"/>
          </a:solidFill>
          <a:ln xmlns:a="http://schemas.openxmlformats.org/drawingml/2006/main" w="0">
            <a:noFill/>
          </a:ln>
        </p:spPr>
      </p:sp>
      <p:sp>
        <p:nvSpPr>
          <p:cNvPr id="79" name="">
            <a:extLst xmlns:a="http://schemas.openxmlformats.org/drawingml/2006/main">
              <a:ext uri="{FF2B5EF4-FFF2-40B4-BE49-F238E27FC236}">
                <a16:creationId xmlns:a16="http://schemas.microsoft.com/office/drawing/2014/main" id="{1F61C443-61F7-44E9-979A-C4E7E1091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8525" y="344044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C7FF"/>
          </a:solidFill>
          <a:ln xmlns:a="http://schemas.openxmlformats.org/drawingml/2006/main" w="0">
            <a:noFill/>
          </a:ln>
        </p:spPr>
      </p:sp>
      <p:sp>
        <p:nvSpPr>
          <p:cNvPr id="80" name="">
            <a:extLst xmlns:a="http://schemas.openxmlformats.org/drawingml/2006/main">
              <a:ext uri="{FF2B5EF4-FFF2-40B4-BE49-F238E27FC236}">
                <a16:creationId xmlns:a16="http://schemas.microsoft.com/office/drawing/2014/main" id="{0534C09F-18EB-44C8-BB57-4982D1ACC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4176713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C63"/>
          </a:solidFill>
          <a:ln xmlns:a="http://schemas.openxmlformats.org/drawingml/2006/main" w="0">
            <a:noFill/>
          </a:ln>
        </p:spPr>
      </p:sp>
      <p:sp>
        <p:nvSpPr>
          <p:cNvPr id="81" name="">
            <a:extLst xmlns:a="http://schemas.openxmlformats.org/drawingml/2006/main">
              <a:ext uri="{FF2B5EF4-FFF2-40B4-BE49-F238E27FC236}">
                <a16:creationId xmlns:a16="http://schemas.microsoft.com/office/drawing/2014/main" id="{90EF9B46-7CAD-49AE-9AA2-F71F13E7D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4680" y="424756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C63"/>
          </a:solidFill>
          <a:ln xmlns:a="http://schemas.openxmlformats.org/drawingml/2006/main" w="0">
            <a:noFill/>
          </a:ln>
        </p:spPr>
      </p:sp>
      <p:sp>
        <p:nvSp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E4CC214B-C699-4A8D-B4A3-3062F3867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272" y="404385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C63"/>
          </a:solidFill>
          <a:ln xmlns:a="http://schemas.openxmlformats.org/drawingml/2006/main" w="0">
            <a:noFill/>
          </a:ln>
        </p:spPr>
      </p:sp>
      <p:sp>
        <p:nvSpPr>
          <p:cNvPr id="83" name="">
            <a:extLst xmlns:a="http://schemas.openxmlformats.org/drawingml/2006/main">
              <a:ext uri="{FF2B5EF4-FFF2-40B4-BE49-F238E27FC236}">
                <a16:creationId xmlns:a16="http://schemas.microsoft.com/office/drawing/2014/main" id="{11A24DE7-7756-419F-896C-590F664C6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8408" y="423705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C63"/>
          </a:solidFill>
          <a:ln xmlns:a="http://schemas.openxmlformats.org/drawingml/2006/main" w="0">
            <a:noFill/>
          </a:ln>
        </p:spPr>
      </p:sp>
      <p:sp>
        <p:nvSpPr>
          <p:cNvPr id="84" name="">
            <a:extLst xmlns:a="http://schemas.openxmlformats.org/drawingml/2006/main">
              <a:ext uri="{FF2B5EF4-FFF2-40B4-BE49-F238E27FC236}">
                <a16:creationId xmlns:a16="http://schemas.microsoft.com/office/drawing/2014/main" id="{AF50CA1D-B89D-46FA-9B9E-0CD3F017F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8627" y="415886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C63"/>
          </a:solidFill>
          <a:ln xmlns:a="http://schemas.openxmlformats.org/drawingml/2006/main" w="0">
            <a:noFill/>
          </a:ln>
        </p:spPr>
      </p:sp>
      <p:sp>
        <p:nvSpPr>
          <p:cNvPr id="85" name="">
            <a:extLst xmlns:a="http://schemas.openxmlformats.org/drawingml/2006/main">
              <a:ext uri="{FF2B5EF4-FFF2-40B4-BE49-F238E27FC236}">
                <a16:creationId xmlns:a16="http://schemas.microsoft.com/office/drawing/2014/main" id="{4B47E151-2A79-42D4-BB76-5566D3CC5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4039" y="4104599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C63"/>
          </a:solidFill>
          <a:ln xmlns:a="http://schemas.openxmlformats.org/drawingml/2006/main" w="0">
            <a:noFill/>
          </a:ln>
        </p:spPr>
      </p:sp>
      <p:sp>
        <p:nvSpPr>
          <p:cNvPr id="86" name="">
            <a:extLst xmlns:a="http://schemas.openxmlformats.org/drawingml/2006/main">
              <a:ext uri="{FF2B5EF4-FFF2-40B4-BE49-F238E27FC236}">
                <a16:creationId xmlns:a16="http://schemas.microsoft.com/office/drawing/2014/main" id="{ED2553F3-971F-44DA-9A25-F01410AAC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22514" y="4250413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C63"/>
          </a:solidFill>
          <a:ln xmlns:a="http://schemas.openxmlformats.org/drawingml/2006/main" w="0">
            <a:noFill/>
          </a:ln>
        </p:spPr>
      </p:sp>
      <p:sp>
        <p:nvSpPr>
          <p:cNvPr id="87" name="">
            <a:extLst xmlns:a="http://schemas.openxmlformats.org/drawingml/2006/main">
              <a:ext uri="{FF2B5EF4-FFF2-40B4-BE49-F238E27FC236}">
                <a16:creationId xmlns:a16="http://schemas.microsoft.com/office/drawing/2014/main" id="{72B894CD-654A-48BD-98BB-8C28F0F73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2953" y="4084058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C63"/>
          </a:solidFill>
          <a:ln xmlns:a="http://schemas.openxmlformats.org/drawingml/2006/main" w="0">
            <a:noFill/>
          </a:ln>
        </p:spPr>
      </p:sp>
      <p:sp>
        <p:nvSpPr>
          <p:cNvPr id="88" name="">
            <a:extLst xmlns:a="http://schemas.openxmlformats.org/drawingml/2006/main">
              <a:ext uri="{FF2B5EF4-FFF2-40B4-BE49-F238E27FC236}">
                <a16:creationId xmlns:a16="http://schemas.microsoft.com/office/drawing/2014/main" id="{921577CC-0DA0-477E-AD09-B444D7604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477" y="422149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C63"/>
          </a:solidFill>
          <a:ln xmlns:a="http://schemas.openxmlformats.org/drawingml/2006/main" w="0">
            <a:noFill/>
          </a:ln>
        </p:spPr>
      </p:sp>
      <p:sp>
        <p:nvSpPr>
          <p:cNvPr id="89" name="">
            <a:extLst xmlns:a="http://schemas.openxmlformats.org/drawingml/2006/main">
              <a:ext uri="{FF2B5EF4-FFF2-40B4-BE49-F238E27FC236}">
                <a16:creationId xmlns:a16="http://schemas.microsoft.com/office/drawing/2014/main" id="{48C4183B-7BF0-4316-968C-AEBF95E87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8188" y="4274344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C63"/>
          </a:solidFill>
          <a:ln xmlns:a="http://schemas.openxmlformats.org/drawingml/2006/main" w="0">
            <a:noFill/>
          </a:ln>
        </p:spPr>
      </p:sp>
      <p:sp>
        <p:nvSp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B6834905-5569-4A1C-A986-0ABD5AF38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798" y="4345193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C63"/>
          </a:solidFill>
          <a:ln xmlns:a="http://schemas.openxmlformats.org/drawingml/2006/main" w="0">
            <a:noFill/>
          </a:ln>
        </p:spPr>
      </p:sp>
      <p:sp>
        <p:nvSpPr>
          <p:cNvPr id="91" name="">
            <a:extLst xmlns:a="http://schemas.openxmlformats.org/drawingml/2006/main">
              <a:ext uri="{FF2B5EF4-FFF2-40B4-BE49-F238E27FC236}">
                <a16:creationId xmlns:a16="http://schemas.microsoft.com/office/drawing/2014/main" id="{D315C258-82DE-4CB6-8598-EF438E5CD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3390" y="4141482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C63"/>
          </a:solidFill>
          <a:ln xmlns:a="http://schemas.openxmlformats.org/drawingml/2006/main" w="0">
            <a:noFill/>
          </a:ln>
        </p:spPr>
      </p:sp>
      <p:sp>
        <p:nvSpPr>
          <p:cNvPr id="92" name="">
            <a:extLst xmlns:a="http://schemas.openxmlformats.org/drawingml/2006/main">
              <a:ext uri="{FF2B5EF4-FFF2-40B4-BE49-F238E27FC236}">
                <a16:creationId xmlns:a16="http://schemas.microsoft.com/office/drawing/2014/main" id="{4595D686-72B1-4CB2-839A-13924399F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8525" y="4334682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C63"/>
          </a:solidFill>
          <a:ln xmlns:a="http://schemas.openxmlformats.org/drawingml/2006/main" w="0">
            <a:noFill/>
          </a:ln>
        </p:spPr>
      </p:sp>
      <p:sp>
        <p:nvSpPr>
          <p:cNvPr id="93" name="">
            <a:extLst xmlns:a="http://schemas.openxmlformats.org/drawingml/2006/main">
              <a:ext uri="{FF2B5EF4-FFF2-40B4-BE49-F238E27FC236}">
                <a16:creationId xmlns:a16="http://schemas.microsoft.com/office/drawing/2014/main" id="{7CE562F0-FFCA-4947-87C6-FAB80B016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8745" y="425649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C63"/>
          </a:solidFill>
          <a:ln xmlns:a="http://schemas.openxmlformats.org/drawingml/2006/main" w="0">
            <a:noFill/>
          </a:ln>
        </p:spPr>
      </p:sp>
      <p:sp>
        <p:nvSpPr>
          <p:cNvPr id="94" name="">
            <a:extLst xmlns:a="http://schemas.openxmlformats.org/drawingml/2006/main">
              <a:ext uri="{FF2B5EF4-FFF2-40B4-BE49-F238E27FC236}">
                <a16:creationId xmlns:a16="http://schemas.microsoft.com/office/drawing/2014/main" id="{371ACCDF-48FE-4026-B609-E2423BD45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56" y="420223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C63"/>
          </a:solidFill>
          <a:ln xmlns:a="http://schemas.openxmlformats.org/drawingml/2006/main" w="0">
            <a:noFill/>
          </a:ln>
        </p:spPr>
      </p:sp>
      <p:sp>
        <p:nvSpPr>
          <p:cNvPr id="95" name="">
            <a:extLst xmlns:a="http://schemas.openxmlformats.org/drawingml/2006/main">
              <a:ext uri="{FF2B5EF4-FFF2-40B4-BE49-F238E27FC236}">
                <a16:creationId xmlns:a16="http://schemas.microsoft.com/office/drawing/2014/main" id="{3D02F42A-4A52-48A2-9FA2-73F654E13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2631" y="4348044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C63"/>
          </a:solidFill>
          <a:ln xmlns:a="http://schemas.openxmlformats.org/drawingml/2006/main" w="0">
            <a:noFill/>
          </a:ln>
        </p:spPr>
      </p:sp>
      <p:sp>
        <p:nvSpPr>
          <p:cNvPr id="96" name="">
            <a:extLst xmlns:a="http://schemas.openxmlformats.org/drawingml/2006/main">
              <a:ext uri="{FF2B5EF4-FFF2-40B4-BE49-F238E27FC236}">
                <a16:creationId xmlns:a16="http://schemas.microsoft.com/office/drawing/2014/main" id="{70E75824-12C7-43E4-BD91-B65121D60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3070" y="4181689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C63"/>
          </a:solidFill>
          <a:ln xmlns:a="http://schemas.openxmlformats.org/drawingml/2006/main" w="0">
            <a:noFill/>
          </a:ln>
        </p:spPr>
      </p:sp>
      <p:sp>
        <p:nvSpPr>
          <p:cNvPr id="97" name="">
            <a:extLst xmlns:a="http://schemas.openxmlformats.org/drawingml/2006/main">
              <a:ext uri="{FF2B5EF4-FFF2-40B4-BE49-F238E27FC236}">
                <a16:creationId xmlns:a16="http://schemas.microsoft.com/office/drawing/2014/main" id="{BD98B791-0A4A-4F42-8811-38918274A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7595" y="431912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C63"/>
          </a:solidFill>
          <a:ln xmlns:a="http://schemas.openxmlformats.org/drawingml/2006/main" w="0">
            <a:noFill/>
          </a:ln>
        </p:spPr>
      </p:sp>
      <p:sp>
        <p:nvSpPr>
          <p:cNvPr id="98" name="">
            <a:extLst xmlns:a="http://schemas.openxmlformats.org/drawingml/2006/main">
              <a:ext uri="{FF2B5EF4-FFF2-40B4-BE49-F238E27FC236}">
                <a16:creationId xmlns:a16="http://schemas.microsoft.com/office/drawing/2014/main" id="{C8E66388-7A95-483E-A281-066CED506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8888" y="343471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9DBAB"/>
          </a:solidFill>
          <a:ln xmlns:a="http://schemas.openxmlformats.org/drawingml/2006/main" w="0">
            <a:noFill/>
          </a:ln>
        </p:spPr>
      </p:sp>
      <p:sp>
        <p:nvSpPr>
          <p:cNvPr id="99" name="">
            <a:extLst xmlns:a="http://schemas.openxmlformats.org/drawingml/2006/main">
              <a:ext uri="{FF2B5EF4-FFF2-40B4-BE49-F238E27FC236}">
                <a16:creationId xmlns:a16="http://schemas.microsoft.com/office/drawing/2014/main" id="{AB4A4557-F478-40CB-87BD-FD68230C3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95498" y="3505564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9DBAB"/>
          </a:solidFill>
          <a:ln xmlns:a="http://schemas.openxmlformats.org/drawingml/2006/main" w="0">
            <a:noFill/>
          </a:ln>
        </p:spPr>
      </p:sp>
      <p:sp>
        <p:nvSpPr>
          <p:cNvPr id="100" name="">
            <a:extLst xmlns:a="http://schemas.openxmlformats.org/drawingml/2006/main">
              <a:ext uri="{FF2B5EF4-FFF2-40B4-BE49-F238E27FC236}">
                <a16:creationId xmlns:a16="http://schemas.microsoft.com/office/drawing/2014/main" id="{B9EC8DE9-C304-479E-84F1-346383E97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4090" y="3301853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9DBAB"/>
          </a:solidFill>
          <a:ln xmlns:a="http://schemas.openxmlformats.org/drawingml/2006/main" w="0">
            <a:noFill/>
          </a:ln>
        </p:spPr>
      </p:sp>
      <p:sp>
        <p:nvSpPr>
          <p:cNvPr id="101" name="">
            <a:extLst xmlns:a="http://schemas.openxmlformats.org/drawingml/2006/main">
              <a:ext uri="{FF2B5EF4-FFF2-40B4-BE49-F238E27FC236}">
                <a16:creationId xmlns:a16="http://schemas.microsoft.com/office/drawing/2014/main" id="{7883F2B5-BE63-483F-8A61-0DA0BB426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19225" y="3495053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9DBAB"/>
          </a:solidFill>
          <a:ln xmlns:a="http://schemas.openxmlformats.org/drawingml/2006/main" w="0">
            <a:noFill/>
          </a:ln>
        </p:spPr>
      </p:sp>
      <p:sp>
        <p:nvSpPr>
          <p:cNvPr id="102" name="">
            <a:extLst xmlns:a="http://schemas.openxmlformats.org/drawingml/2006/main">
              <a:ext uri="{FF2B5EF4-FFF2-40B4-BE49-F238E27FC236}">
                <a16:creationId xmlns:a16="http://schemas.microsoft.com/office/drawing/2014/main" id="{9DA5FCEC-7F24-4861-A8BA-3585B8544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69445" y="3416863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9DBAB"/>
          </a:solidFill>
          <a:ln xmlns:a="http://schemas.openxmlformats.org/drawingml/2006/main" w="0">
            <a:noFill/>
          </a:ln>
        </p:spPr>
      </p:sp>
      <p:sp>
        <p:nvSpPr>
          <p:cNvPr id="103" name="">
            <a:extLst xmlns:a="http://schemas.openxmlformats.org/drawingml/2006/main">
              <a:ext uri="{FF2B5EF4-FFF2-40B4-BE49-F238E27FC236}">
                <a16:creationId xmlns:a16="http://schemas.microsoft.com/office/drawing/2014/main" id="{C215FB9C-0BDD-416D-B962-0823AC629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84856" y="336260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9DBAB"/>
          </a:solidFill>
          <a:ln xmlns:a="http://schemas.openxmlformats.org/drawingml/2006/main" w="0">
            <a:noFill/>
          </a:ln>
        </p:spPr>
      </p:sp>
      <p:sp>
        <p:nvSpPr>
          <p:cNvPr id="104" name="">
            <a:extLst xmlns:a="http://schemas.openxmlformats.org/drawingml/2006/main">
              <a:ext uri="{FF2B5EF4-FFF2-40B4-BE49-F238E27FC236}">
                <a16:creationId xmlns:a16="http://schemas.microsoft.com/office/drawing/2014/main" id="{708DA329-1697-4A8C-B512-BB0A9B13B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3331" y="3508416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9DBAB"/>
          </a:solidFill>
          <a:ln xmlns:a="http://schemas.openxmlformats.org/drawingml/2006/main" w="0">
            <a:noFill/>
          </a:ln>
        </p:spPr>
      </p:sp>
      <p:sp>
        <p:nvSpPr>
          <p:cNvPr id="105" name="">
            <a:extLst xmlns:a="http://schemas.openxmlformats.org/drawingml/2006/main">
              <a:ext uri="{FF2B5EF4-FFF2-40B4-BE49-F238E27FC236}">
                <a16:creationId xmlns:a16="http://schemas.microsoft.com/office/drawing/2014/main" id="{30C4D738-E51D-47AD-BEE3-333ABF87D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3770" y="334206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9DBAB"/>
          </a:solidFill>
          <a:ln xmlns:a="http://schemas.openxmlformats.org/drawingml/2006/main" w="0">
            <a:noFill/>
          </a:ln>
        </p:spPr>
      </p:sp>
      <p:sp>
        <p:nvSpPr>
          <p:cNvPr id="106" name="">
            <a:extLst xmlns:a="http://schemas.openxmlformats.org/drawingml/2006/main">
              <a:ext uri="{FF2B5EF4-FFF2-40B4-BE49-F238E27FC236}">
                <a16:creationId xmlns:a16="http://schemas.microsoft.com/office/drawing/2014/main" id="{59FEB638-3CC5-4798-87B7-CBF8B8EB0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8295" y="3479493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9DBAB"/>
          </a:solidFill>
          <a:ln xmlns:a="http://schemas.openxmlformats.org/drawingml/2006/main" w="0">
            <a:noFill/>
          </a:ln>
        </p:spPr>
      </p:sp>
      <p:sp>
        <p:nvSpPr>
          <p:cNvPr id="107" name="">
            <a:extLst xmlns:a="http://schemas.openxmlformats.org/drawingml/2006/main">
              <a:ext uri="{FF2B5EF4-FFF2-40B4-BE49-F238E27FC236}">
                <a16:creationId xmlns:a16="http://schemas.microsoft.com/office/drawing/2014/main" id="{69E17AB9-93F7-4F89-829A-E4C2C3D4C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9935" y="3532346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9DBAB"/>
          </a:solidFill>
          <a:ln xmlns:a="http://schemas.openxmlformats.org/drawingml/2006/main" w="0">
            <a:noFill/>
          </a:ln>
        </p:spPr>
      </p:sp>
      <p:sp>
        <p:nvSpPr>
          <p:cNvPr id="108" name="">
            <a:extLst xmlns:a="http://schemas.openxmlformats.org/drawingml/2006/main">
              <a:ext uri="{FF2B5EF4-FFF2-40B4-BE49-F238E27FC236}">
                <a16:creationId xmlns:a16="http://schemas.microsoft.com/office/drawing/2014/main" id="{56B3DC57-5B67-4ABC-B153-DDAEEA4DE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56545" y="360319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9DBAB"/>
          </a:solidFill>
          <a:ln xmlns:a="http://schemas.openxmlformats.org/drawingml/2006/main" w="0">
            <a:noFill/>
          </a:ln>
        </p:spPr>
      </p:sp>
      <p:sp>
        <p:nvSpPr>
          <p:cNvPr id="109" name="">
            <a:extLst xmlns:a="http://schemas.openxmlformats.org/drawingml/2006/main">
              <a:ext uri="{FF2B5EF4-FFF2-40B4-BE49-F238E27FC236}">
                <a16:creationId xmlns:a16="http://schemas.microsoft.com/office/drawing/2014/main" id="{54C5CF4D-9DA5-4361-B390-50B98005A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5137" y="339948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9DBAB"/>
          </a:solidFill>
          <a:ln xmlns:a="http://schemas.openxmlformats.org/drawingml/2006/main" w="0">
            <a:noFill/>
          </a:ln>
        </p:spPr>
      </p:sp>
      <p:sp>
        <p:nvSpPr>
          <p:cNvPr id="110" name="">
            <a:extLst xmlns:a="http://schemas.openxmlformats.org/drawingml/2006/main">
              <a:ext uri="{FF2B5EF4-FFF2-40B4-BE49-F238E27FC236}">
                <a16:creationId xmlns:a16="http://schemas.microsoft.com/office/drawing/2014/main" id="{A3DF9DF8-4FB8-4481-A965-9F45F757F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80273" y="3592684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9DBAB"/>
          </a:solidFill>
          <a:ln xmlns:a="http://schemas.openxmlformats.org/drawingml/2006/main" w="0">
            <a:noFill/>
          </a:ln>
        </p:spPr>
      </p:sp>
      <p:sp>
        <p:nvSpPr>
          <p:cNvPr id="111" name="">
            <a:extLst xmlns:a="http://schemas.openxmlformats.org/drawingml/2006/main">
              <a:ext uri="{FF2B5EF4-FFF2-40B4-BE49-F238E27FC236}">
                <a16:creationId xmlns:a16="http://schemas.microsoft.com/office/drawing/2014/main" id="{D3D8C517-B67F-476D-AB47-259403B30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30492" y="3514494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9DBAB"/>
          </a:solidFill>
          <a:ln xmlns:a="http://schemas.openxmlformats.org/drawingml/2006/main" w="0">
            <a:noFill/>
          </a:ln>
        </p:spPr>
      </p:sp>
      <p:sp>
        <p:nvSpPr>
          <p:cNvPr id="112" name="">
            <a:extLst xmlns:a="http://schemas.openxmlformats.org/drawingml/2006/main">
              <a:ext uri="{FF2B5EF4-FFF2-40B4-BE49-F238E27FC236}">
                <a16:creationId xmlns:a16="http://schemas.microsoft.com/office/drawing/2014/main" id="{BCFA9A34-4435-4D66-9789-301B34FCD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45904" y="3460233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9DBAB"/>
          </a:solidFill>
          <a:ln xmlns:a="http://schemas.openxmlformats.org/drawingml/2006/main" w="0">
            <a:noFill/>
          </a:ln>
        </p:spPr>
      </p:sp>
      <p:sp>
        <p:nvSpPr>
          <p:cNvPr id="113" name="">
            <a:extLst xmlns:a="http://schemas.openxmlformats.org/drawingml/2006/main">
              <a:ext uri="{FF2B5EF4-FFF2-40B4-BE49-F238E27FC236}">
                <a16:creationId xmlns:a16="http://schemas.microsoft.com/office/drawing/2014/main" id="{A322B055-BD47-4A91-BE13-2EA476F7A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4379" y="3606047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9DBAB"/>
          </a:solidFill>
          <a:ln xmlns:a="http://schemas.openxmlformats.org/drawingml/2006/main" w="0">
            <a:noFill/>
          </a:ln>
        </p:spPr>
      </p:sp>
      <p:sp>
        <p:nvSpPr>
          <p:cNvPr id="114" name="">
            <a:extLst xmlns:a="http://schemas.openxmlformats.org/drawingml/2006/main">
              <a:ext uri="{FF2B5EF4-FFF2-40B4-BE49-F238E27FC236}">
                <a16:creationId xmlns:a16="http://schemas.microsoft.com/office/drawing/2014/main" id="{176E0294-91F1-4136-A8FD-45F7F87ED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4818" y="3439692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9DBAB"/>
          </a:solidFill>
          <a:ln xmlns:a="http://schemas.openxmlformats.org/drawingml/2006/main" w="0">
            <a:noFill/>
          </a:ln>
        </p:spPr>
      </p:sp>
      <p:sp>
        <p:nvSpPr>
          <p:cNvPr id="115" name="">
            <a:extLst xmlns:a="http://schemas.openxmlformats.org/drawingml/2006/main">
              <a:ext uri="{FF2B5EF4-FFF2-40B4-BE49-F238E27FC236}">
                <a16:creationId xmlns:a16="http://schemas.microsoft.com/office/drawing/2014/main" id="{8A1F3DF4-1A52-44D0-A139-F684803F5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9342" y="3577124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9DBAB"/>
          </a:solidFill>
          <a:ln xmlns:a="http://schemas.openxmlformats.org/drawingml/2006/main" w="0">
            <a:noFill/>
          </a:ln>
        </p:spPr>
      </p:sp>
      <p:sp>
        <p:nvSpPr>
          <p:cNvPr id="116" name="">
            <a:extLst xmlns:a="http://schemas.openxmlformats.org/drawingml/2006/main">
              <a:ext uri="{FF2B5EF4-FFF2-40B4-BE49-F238E27FC236}">
                <a16:creationId xmlns:a16="http://schemas.microsoft.com/office/drawing/2014/main" id="{2B478557-EC9A-4095-AA7D-F6660EAAC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191125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Στη λεπτομέρεια: κάθε νέφος είναι ομάδα.</a:t>
            </a:r>
          </a:p>
          <a:p xmlns:a="http://schemas.openxmlformats.org/drawingml/2006/main">
            <a:pPr>
              <a:def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Σε ευρύτερη κλίμακα: ενώνουμε τα γειτονικά νέφη ανά ζευγάρι.</a:t>
            </a:r>
          </a:p>
          <a:p xmlns:a="http://schemas.openxmlformats.org/drawingml/2006/main">
            <a:pPr>
              <a:def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Η κατάλληλη κλίμακα εξαρτάται από τον σκοπό της ανάλυσης.</a:t>
            </a:r>
          </a:p>
        </p:txBody>
      </p:sp>
    </p:spTree>
    <p:extLst>
      <p:ext uri="{BB962C8B-B14F-4D97-AF65-F5344CB8AC3E}">
        <p14:creationId xmlns:p14="http://schemas.microsoft.com/office/powerpoint/2010/main" val="49037880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01C2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5F54A4B-3506-4DF2-94C7-B137ACB18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1">
                <a:solidFill>
                  <a:srgbClr val="68C7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68C7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68C7FF"/>
                </a:solidFill>
                <a:latin typeface="DejaVu Sans"/>
                <a:ea typeface="DejaVu Sans"/>
                <a:cs typeface="DejaVu Sans"/>
              </a:rPr>
              <a:t>ΑΣΚΗΣΗ 04  /  ΕΚΦΩΝΗΣΗ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7B7E20-1386-40A2-9CCF-E1FC7E683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90575"/>
            <a:ext cx="11049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Μέγεθος και βιολογική συγγένεια;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B5858D-4EEB-49B1-A55F-ACB3E840D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621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68C7F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EA360C-4D48-4BE5-A4E6-C1F534180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62700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Χρόνος σκέψης: έως 5′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B3F67F-2B4B-40E7-A74F-A61E76EC9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1ACE31-0A93-494D-8315-F054F2D57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048250"/>
            <a:ext cx="457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6C6DC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EE2915-00A2-4B31-A82B-1CAB43836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428875"/>
            <a:ext cx="0" cy="26193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6C6D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AFD2D0-EAA8-4E67-AAD6-DC2519CEF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5172075"/>
            <a:ext cx="2667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x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708958-F9B8-42C3-97DC-8FBADCD09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333625"/>
            <a:ext cx="2667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7B2926-A0CA-4BC0-A903-B183891D0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124450"/>
            <a:ext cx="285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0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E49E84-C11D-4163-82CC-8A8C55FA5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47850" y="5124450"/>
            <a:ext cx="285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0EB552-FEC1-48D0-8DEF-DE358CA93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5124450"/>
            <a:ext cx="285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CD3BA9-C7E4-46B2-8A1A-FB14A356D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5124450"/>
            <a:ext cx="285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A779B5-FA76-4CFC-AAC9-86DE6D0AF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5124450"/>
            <a:ext cx="285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8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9334E3-9FDB-4E0F-A418-DB534B401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5124450"/>
            <a:ext cx="285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22A04C-C9BA-4DA8-9520-B61A49D13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245429"/>
            <a:ext cx="238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EFBE55B-DD13-4528-AB85-4144BD19D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537857"/>
            <a:ext cx="238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0451C2-1116-4B89-BDDA-0B2011B32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830286"/>
            <a:ext cx="238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A49B1A-9493-4FE6-B8C8-AF0CCA4E4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66925" y="4122964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42B43E5-27AD-4B48-8BCC-4F430646C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7425" y="4313464"/>
            <a:ext cx="190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25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Δελφίνι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02EAD2-5FC1-491F-9654-6ECDE39BC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2685" y="3910693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6410FF1-9E14-418E-9DA1-3B632FB97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3185" y="3748768"/>
            <a:ext cx="190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25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Καρχαρίας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34DA389-F519-48B6-8327-CD318CEA2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525" y="2849336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B9CB5C5-62D4-4C17-893B-5DFC40BB4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72025" y="2687411"/>
            <a:ext cx="190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25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Φάλαινα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E32BBA2-9DB7-4D79-B970-CF9EF6AA1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619750"/>
            <a:ext cx="5238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x: μήκος     y: βάρος</a:t>
            </a:r>
          </a:p>
          <a:p xmlns:a="http://schemas.openxmlformats.org/drawingml/2006/main">
            <a:pPr>
              <a:defRPr sz="172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Σχηματικές θέσεις, όχι μετρήσεις.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584C7EE-7EAC-463B-AEF3-AC2F023DB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286000"/>
            <a:ext cx="4857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Ομαδοποιώ μόνο με βάρος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9619C95-8F5F-4797-B738-1CFCDFF2F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876550"/>
            <a:ext cx="4857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και μήκος. Δελφίνι και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38AA126-AF10-4088-BA98-0EF2C5597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467100"/>
            <a:ext cx="4857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καρχαρίας φαίνονται κοντά.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25B51D6-CA4C-4BF1-AABA-8D18875D5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057650"/>
            <a:ext cx="4857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Μπορώ να συμπεράνω ότι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6D99ACB-592B-4699-868F-56F8DD143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648200"/>
            <a:ext cx="4857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ανήκουν στην ίδια βιολογική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2138BCB-81F7-49B1-AA54-3F5DB3030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5238750"/>
            <a:ext cx="4857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69DBAB"/>
                </a:solidFill>
                <a:latin typeface="DejaVu Sans"/>
                <a:ea typeface="DejaVu Sans"/>
                <a:cs typeface="DejaVu Sans"/>
              </a:rPr>
              <a:t>κατηγορία; Αιτιολογήστε.</a:t>
            </a:r>
          </a:p>
        </p:txBody>
      </p:sp>
    </p:spTree>
    <p:extLst>
      <p:ext uri="{BB962C8B-B14F-4D97-AF65-F5344CB8AC3E}">
        <p14:creationId xmlns:p14="http://schemas.microsoft.com/office/powerpoint/2010/main" val="117863377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C2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92DD72-329C-413C-A4B3-1F121FECD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1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69DBAB"/>
                </a:solidFill>
                <a:latin typeface="DejaVu Sans"/>
                <a:ea typeface="DejaVu Sans"/>
                <a:cs typeface="DejaVu Sans"/>
              </a:rPr>
              <a:t>ΑΣΚΗΣΗ 04  /  ΑΠΑΝΤΗΣΗ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73CDF1-939F-4CEC-9E7E-058566526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90575"/>
            <a:ext cx="11049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Η ομοιότητα εξαρτάται από τα χαρακτηριστικά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673EF6-8634-4F47-B7E1-A1733ED63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621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68C7F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0DC7D6-BECC-43D4-A80E-67B487DD6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62700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Σύντομη λύση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9C50A4-1A23-4658-B8DB-C551BD720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6F40AE-6F62-46AD-A589-84DE722E4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333625"/>
            <a:ext cx="1095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1. Το διάγραμμα δείχνει ομοιότητα μεγέθους.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0F6DF5-92F1-4CE8-A706-60E66DEA7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19425"/>
            <a:ext cx="1095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2. Το δελφίνι είναι θηλαστικό, ο καρχαρίας ψάρι.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35F09B-7E4F-4C34-8815-22F64E614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705225"/>
            <a:ext cx="1095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3. Το δελφίνι και η φάλαινα είναι κητώδη και θηλαστικά,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3F3E40-CB80-4E07-97DB-20F71D19C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391025"/>
            <a:ext cx="1095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    παρότι εδώ διαφέρουν πολύ σε μέγεθος.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788826-2FE4-43F0-BCA1-8E89CC50B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076825"/>
            <a:ext cx="1095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69DBAB"/>
                </a:solidFill>
                <a:latin typeface="DejaVu Sans"/>
                <a:ea typeface="DejaVu Sans"/>
                <a:cs typeface="DejaVu Sans"/>
              </a:rPr>
              <a:t>Οι ομάδες μεγέθους δεν τεκμηριώνουν βιολογική συγγένεια.</a:t>
            </a:r>
          </a:p>
        </p:txBody>
      </p:sp>
    </p:spTree>
    <p:extLst>
      <p:ext uri="{BB962C8B-B14F-4D97-AF65-F5344CB8AC3E}">
        <p14:creationId xmlns:p14="http://schemas.microsoft.com/office/powerpoint/2010/main" val="49401844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01C2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A917AED-CAFE-4C31-9238-792F759F7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1">
                <a:solidFill>
                  <a:srgbClr val="68C7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68C7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68C7FF"/>
                </a:solidFill>
                <a:latin typeface="DejaVu Sans"/>
                <a:ea typeface="DejaVu Sans"/>
                <a:cs typeface="DejaVu Sans"/>
              </a:rPr>
              <a:t>ΑΣΚΗΣΗ 05  /  ΕΚΦΩΝΗΣΗ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3CED5C-1D68-4916-9FAC-814596CCD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90575"/>
            <a:ext cx="11049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Πού βρίσκεται το κέντρο της ομάδας;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662BB4-ADA4-4E8D-AE81-9164BACD6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621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68C7F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9B5C13-0813-432E-9F02-BB5076A43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62700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Χρόνος σκέψης: έως 5′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BEE80B-4D9A-4A4D-A7D9-A53B324C7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DDC9E7-FA3D-4715-ACF0-AB019C75F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4762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6C6DC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F5C777-AD54-4D73-BF45-FA203E96C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428875"/>
            <a:ext cx="0" cy="30003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6C6D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DC8131-5B81-4CD8-A534-7E64EFAEE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5553075"/>
            <a:ext cx="2667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x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BAF0B5-5C90-451C-83FF-74C0EE778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333625"/>
            <a:ext cx="2667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05CE04-8DE0-4F0C-90AC-DBA52C3CF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505450"/>
            <a:ext cx="285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0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DCE7D4-00CF-4496-ACB3-42218A877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24075" y="5505450"/>
            <a:ext cx="285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A9EEA0-8356-4F76-8996-2B06314B5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5505450"/>
            <a:ext cx="285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AA98CD-4178-4C7B-9872-61F5662FB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5325" y="5505450"/>
            <a:ext cx="285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E9899F-5178-4EA4-99F8-5C9F2208F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5505450"/>
            <a:ext cx="285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8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3CB0A1-C1B8-46C5-A610-F420AE43E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619625"/>
            <a:ext cx="238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C2BD7B-D12A-4655-8507-FFAB10E1B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238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BC6673-AEB6-4E9C-A397-9899D82EB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190875"/>
            <a:ext cx="238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4F43F8D-491D-4B64-9AA8-508C673B3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76500"/>
            <a:ext cx="238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8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082CFF-9558-4292-A149-EF2A2C71D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4638675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715544D-1600-459A-A4AB-2E81059BD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5050" y="4476750"/>
            <a:ext cx="1190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25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Α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5C0C16C-1EAE-42DB-AF5B-5E526FE85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3209925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83528D3-2D1C-45D8-AE75-30B3B8B3D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5050" y="3048000"/>
            <a:ext cx="1190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25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Β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160DB64-3626-46F1-ACF5-3192C597D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638675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07B4F3A-D952-4558-94A4-2968C0463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4476750"/>
            <a:ext cx="1190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25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Γ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40D4607-1F5C-407A-8532-0B7F41BD2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209925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7A41EB3-9AD0-457B-83F6-4C30BF8B3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3048000"/>
            <a:ext cx="1190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25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Δ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886EB41-025F-459D-BA44-1192C10C8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238375"/>
            <a:ext cx="5143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Α = (2, 2),  Β = (2, 6)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26123A0-EFD2-417A-AD74-1FD959C06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838450"/>
            <a:ext cx="5143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Γ = (6, 2),  Δ = (6, 6)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780B0B3-0E22-4012-B7CE-32220D8FC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438525"/>
            <a:ext cx="5143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Όλα ανήκουν στην ίδια ομάδα.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D383B3E-2430-4A43-9B06-79DBF25DA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038600"/>
            <a:ext cx="5143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Βρείτε το κέντρο K-means.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B6037F0-383F-457D-8545-0E434FAFF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638675"/>
            <a:ext cx="5143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Υπολογίστε ξεχωριστά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46945640-BE58-4F92-B7B3-6493C2DF4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238750"/>
            <a:ext cx="5143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69DBAB"/>
                </a:solidFill>
                <a:latin typeface="DejaVu Sans"/>
                <a:ea typeface="DejaVu Sans"/>
                <a:cs typeface="DejaVu Sans"/>
              </a:rPr>
              <a:t>τον μέσο όρο κάθε συντεταγμένης.</a:t>
            </a:r>
          </a:p>
        </p:txBody>
      </p:sp>
    </p:spTree>
    <p:extLst>
      <p:ext uri="{BB962C8B-B14F-4D97-AF65-F5344CB8AC3E}">
        <p14:creationId xmlns:p14="http://schemas.microsoft.com/office/powerpoint/2010/main" val="164248382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01C2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E16459A1-CE08-4730-B794-8E2DAD021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1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69DBAB"/>
                </a:solidFill>
                <a:latin typeface="DejaVu Sans"/>
                <a:ea typeface="DejaVu Sans"/>
                <a:cs typeface="DejaVu Sans"/>
              </a:rPr>
              <a:t>ΑΣΚΗΣΗ 05  /  ΑΠΑΝΤΗΣΗ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8DAA97-6464-4F13-B500-2A02DA953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90575"/>
            <a:ext cx="11049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Το κεντροειδές βρίσκεται στο (4, 4)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2AA888-AAE4-4D7D-B665-7B6513F96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621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68C7F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C2CABB-D680-43E4-B501-482ADD2B7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62700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Σύντομη λύση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3A0916-3724-474F-8D23-DD9E845CC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73EFB7-ED64-4106-BC0C-E81583928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4762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6C6DC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A6728F-65DB-4881-BBF9-660808271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428875"/>
            <a:ext cx="0" cy="30003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6C6D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17AE8D-BBEF-4708-B442-D75FE5155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5553075"/>
            <a:ext cx="2667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x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72DA64-EC39-41D9-9BAE-E8CAE8F58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333625"/>
            <a:ext cx="2667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1039B8-ECB5-4444-893F-6971BCE8C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505450"/>
            <a:ext cx="285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0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87E91A-818E-4319-87B9-1F9B5720B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24075" y="5505450"/>
            <a:ext cx="285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21E0A3-93B9-4D5C-9AAC-7E77284D9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5505450"/>
            <a:ext cx="285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47DA37-71A6-4E14-954B-41BEEB366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5325" y="5505450"/>
            <a:ext cx="285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15B750-3376-4EA3-B4CC-5DBDBB11B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5505450"/>
            <a:ext cx="285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8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17FFFB-06F7-4C57-939E-4F2E96259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619625"/>
            <a:ext cx="238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258C6C-516E-49E3-8065-863E89CFA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238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96374E-718D-429E-843D-0F1A5B935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190875"/>
            <a:ext cx="238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7B0C12-39D7-499A-BE10-0A6A3399A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76500"/>
            <a:ext cx="238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8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DEF437-E886-40F8-89B9-3B7C13A30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4638675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8208A59-3153-433D-AE7F-BF52D0622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5050" y="4476750"/>
            <a:ext cx="1190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25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Α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BAA7273-3247-409B-ABD7-89EEEBF44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3209925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A4FC23A-9033-410E-A0DC-A53D48B1E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5050" y="3048000"/>
            <a:ext cx="1190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25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Β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18B8CDD-5B7B-4A30-923B-A51C2FB17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638675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93B69BD-3CB4-4730-B3FD-74FE1649C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4476750"/>
            <a:ext cx="1190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25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Γ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1E7C8E0-53DA-4F50-A7FC-3D62CCA8C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209925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776B2FD-8FFD-404B-9F42-E4667A787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3048000"/>
            <a:ext cx="1190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25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Δ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47C8EFF-096A-4061-BC7B-9981FF8FF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67075" y="3886200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9DBAB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98D4556-ABD9-4FFA-AB03-804662429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3762375"/>
            <a:ext cx="1190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25" b="1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69DBAB"/>
                </a:solidFill>
                <a:latin typeface="DejaVu Sans"/>
                <a:ea typeface="DejaVu Sans"/>
                <a:cs typeface="DejaVu Sans"/>
              </a:rPr>
              <a:t>μ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1E035D3-F18B-4DAD-BCAA-335ACC660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381250"/>
            <a:ext cx="51435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μₓ = (2 + 2 + 6 + 6) / 4 = 4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8D93299-1F83-4AC3-9249-AB636CD4E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962275"/>
            <a:ext cx="51435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μᵧ = (2 + 6 + 2 + 6) / 4 = 4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FB6D3C2-AADB-4FAA-9E62-61E597873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543300"/>
            <a:ext cx="51435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Άρα μ = (4, 4).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B03BA6C-6FEE-4B92-96A5-940DCDDB1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124325"/>
            <a:ext cx="51435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Ο μέσος όρος ελαχιστοποιεί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BBAE577C-323D-46F6-9F55-970E57A79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705350"/>
            <a:ext cx="51435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το άθροισμα τετραγωνικών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0C09D20-3710-4609-A0D7-1B9CE10D3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286375"/>
            <a:ext cx="51435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69DBAB"/>
                </a:solidFill>
                <a:latin typeface="DejaVu Sans"/>
                <a:ea typeface="DejaVu Sans"/>
                <a:cs typeface="DejaVu Sans"/>
              </a:rPr>
              <a:t>αποστάσεων της δεδομένης ομάδας.</a:t>
            </a:r>
          </a:p>
        </p:txBody>
      </p:sp>
    </p:spTree>
    <p:extLst>
      <p:ext uri="{BB962C8B-B14F-4D97-AF65-F5344CB8AC3E}">
        <p14:creationId xmlns:p14="http://schemas.microsoft.com/office/powerpoint/2010/main" val="178619780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C2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041BEF0E-06DE-4FC3-9935-D25A259DD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1">
                <a:solidFill>
                  <a:srgbClr val="68C7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68C7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68C7FF"/>
                </a:solidFill>
                <a:latin typeface="DejaVu Sans"/>
                <a:ea typeface="DejaVu Sans"/>
                <a:cs typeface="DejaVu Sans"/>
              </a:rPr>
              <a:t>ΑΣΚΗΣΗ 06  /  ΕΚΦΩΝΗΣΗ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A78BF4-0070-4C97-88D1-8E01FE287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90575"/>
            <a:ext cx="11049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Σε ποιο κέντρο ανατίθεται κάθε σημείο;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FA714F-D0D6-4ABE-8758-D9803D510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621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68C7F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88D29A-B385-401F-8403-6A4045CE6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62700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Χρόνος σκέψης: έως 5′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C430DB-2956-49BA-B087-61F3D62F4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FDE12C-F691-4795-8798-29DE6FFA2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095875"/>
            <a:ext cx="4762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6C6DC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CA2BC1-6ACC-4649-8E6B-E9CA7131B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476500"/>
            <a:ext cx="0" cy="26193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6C6D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C73576-10C9-41FF-B962-C306E9AFA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5219700"/>
            <a:ext cx="2667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x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3EDA37-DA33-4381-B3BD-030A9BF41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0"/>
            <a:ext cx="2667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B02B24-C56E-46FE-98F5-69C3B583C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172075"/>
            <a:ext cx="285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0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BF28C5-C043-4EFA-BC09-45440D1F1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38325" y="5172075"/>
            <a:ext cx="285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CBBC82-8A96-46F3-B288-A5BEFC246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0825" y="5172075"/>
            <a:ext cx="285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CBC23A-2823-46A0-8B5D-1973E2C12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5172075"/>
            <a:ext cx="285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C22199-A5DF-4DB4-87EC-E41F12BDF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5172075"/>
            <a:ext cx="285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8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BDCDBE-3BB8-4D05-8C7C-4A4E03591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48325" y="5172075"/>
            <a:ext cx="285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D9B9FF-DE68-40F4-8684-BBCA20804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293054"/>
            <a:ext cx="238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2CEAED-6B92-4B49-8D3D-1AAD973EF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585482"/>
            <a:ext cx="238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E9EFCD-A985-4D77-A1CB-549F85B77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877911"/>
            <a:ext cx="238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35940D-44AA-4544-B828-92DCC9758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12104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6FCFD7C-B231-4CFE-9790-465A082FD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4150179"/>
            <a:ext cx="1190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25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Α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3D4C0C2-461C-48EF-9755-5025B6E50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5050" y="3604532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842CBE9-AD10-4E4B-ADC3-B4D0344D1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5550" y="3442607"/>
            <a:ext cx="1190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25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Β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6216F67-0F13-4708-A3B1-261384A9A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4312104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717F065-29EC-42FD-8C8A-5676DD10B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4150179"/>
            <a:ext cx="1190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25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Γ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6172916-3001-40DF-A5AF-60F2BF045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3604532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5DE50C4-CDF2-44C8-8D05-E2DD06FCB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3050" y="3442607"/>
            <a:ext cx="1190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25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Δ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BFD3BCB-671C-4036-9D6A-CF09DF7C2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4274004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C7FF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FCB8B30-83F7-4DC6-B9A0-B1B266CDE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9300" y="4150179"/>
            <a:ext cx="1190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68C7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25" b="1">
                <a:solidFill>
                  <a:srgbClr val="68C7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68C7FF"/>
                </a:solidFill>
                <a:latin typeface="DejaVu Sans"/>
                <a:ea typeface="DejaVu Sans"/>
                <a:cs typeface="DejaVu Sans"/>
              </a:rPr>
              <a:t>Κ₁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A3AC726-EC2C-40DE-A1B9-C528202A6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274004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C63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1912C07-3756-4142-AB48-DBDBB762F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6800" y="4150179"/>
            <a:ext cx="1190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FFAC63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25" b="1">
                <a:solidFill>
                  <a:srgbClr val="FFAC63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FAC63"/>
                </a:solidFill>
                <a:latin typeface="DejaVu Sans"/>
                <a:ea typeface="DejaVu Sans"/>
                <a:cs typeface="DejaVu Sans"/>
              </a:rPr>
              <a:t>Κ₂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C33AD15-8036-455A-9455-F746F5344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238375"/>
            <a:ext cx="5048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Κ₁ = (2, 2),  Κ₂ = (8, 2)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0B10C04-3E8C-4FBC-8863-66E8151D0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847975"/>
            <a:ext cx="5048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Α = (1, 2),  Β = (3, 4)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8052FC1-902B-415B-86F4-36FFAF56D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457575"/>
            <a:ext cx="5048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Γ = (7, 2),  Δ = (9, 4)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1770AA69-2618-4CDB-A2D6-1436F2971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067175"/>
            <a:ext cx="5048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Κρατήστε τα κέντρα σταθερά.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9A6C0C3E-4505-463D-9291-BC8D7BBD3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676775"/>
            <a:ext cx="5048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Συγκρίνετε για κάθε σημείο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EE3A525F-F80D-475F-91B6-2A96ECC42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286375"/>
            <a:ext cx="5048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69DBAB"/>
                </a:solidFill>
                <a:latin typeface="DejaVu Sans"/>
                <a:ea typeface="DejaVu Sans"/>
                <a:cs typeface="DejaVu Sans"/>
              </a:rPr>
              <a:t>τις τετραγωνικές αποστάσεις.</a:t>
            </a:r>
          </a:p>
        </p:txBody>
      </p:sp>
    </p:spTree>
    <p:extLst>
      <p:ext uri="{BB962C8B-B14F-4D97-AF65-F5344CB8AC3E}">
        <p14:creationId xmlns:p14="http://schemas.microsoft.com/office/powerpoint/2010/main" val="32113566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101C2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FBCD56-98D3-4139-874E-1BEF28C14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1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69DBAB"/>
                </a:solidFill>
                <a:latin typeface="DejaVu Sans"/>
                <a:ea typeface="DejaVu Sans"/>
                <a:cs typeface="DejaVu Sans"/>
              </a:rPr>
              <a:t>ΑΣΚΗΣΗ 06  /  ΑΠΑΝΤΗΣΗ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38B86A-9141-4BDC-86F8-77109FD1F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90575"/>
            <a:ext cx="11049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Α και Β στο Κ₁, Γ και Δ στο Κ₂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DC105B-E590-48F1-A93A-6E70D14EE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621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68C7F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2278F0-95DB-4106-83B5-BE6EDD07E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62700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Σύντομη λύση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C0EB9A-BD1A-44B6-84D2-87EFD78A7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C4F2B6-624C-4BC5-9FE9-2432C23F74CD}"/>
              </a:ext>
            </a:extLst>
          </p:cNvPr>
          <p:cNvGraphicFramePr/>
          <p:nvPr/>
        </p:nvGraphicFramePr>
        <p:xfrm>
          <a:off xmlns:a="http://schemas.openxmlformats.org/drawingml/2006/main" x="619125" y="2190750"/>
          <a:ext xmlns:a="http://schemas.openxmlformats.org/drawingml/2006/main" cx="6762750" cy="3238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690688"/>
                <a:gridCol w="1690688"/>
                <a:gridCol w="1690688"/>
                <a:gridCol w="1690688"/>
              </a:tblGrid>
              <a:tr h="647700"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68C7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Σημείο</a:t>
                      </a:r>
                    </a:p>
                  </a:txBody>
                  <a:tcPr marL="91440" marR="91440" marT="45720" marB="45720">
                    <a:solidFill>
                      <a:srgbClr val="2238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68C7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d² προς Κ₁</a:t>
                      </a:r>
                    </a:p>
                  </a:txBody>
                  <a:tcPr marL="91440" marR="91440" marT="45720" marB="45720">
                    <a:solidFill>
                      <a:srgbClr val="2238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68C7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d² προς Κ₂</a:t>
                      </a:r>
                    </a:p>
                  </a:txBody>
                  <a:tcPr marL="91440" marR="91440" marT="45720" marB="45720">
                    <a:solidFill>
                      <a:srgbClr val="2238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68C7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Ανάθεση</a:t>
                      </a:r>
                    </a:p>
                  </a:txBody>
                  <a:tcPr marL="91440" marR="91440" marT="45720" marB="45720">
                    <a:solidFill>
                      <a:srgbClr val="223850"/>
                    </a:solidFill>
                  </a:tcPr>
                </a:tc>
              </a:tr>
              <a:tr h="647700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Α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49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Κ₁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</a:tr>
              <a:tr h="647700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Β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29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Κ₁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</a:tr>
              <a:tr h="647700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Γ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25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Κ₂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</a:tr>
              <a:tr h="647700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Δ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53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Κ₂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</a:tr>
            </a:tbl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3D5237-2192-4B87-9092-F3139DF29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2266950"/>
            <a:ext cx="3857625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d² = (x − cₓ)² + (y − cᵧ)²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Για Β = (3, 4):</a:t>
            </a:r>
          </a:p>
          <a:p xmlns:a="http://schemas.openxmlformats.org/drawingml/2006/main">
            <a:pPr>
              <a:defRPr sz="18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d²(Β, Κ₁) = 1² + 2² = 5</a:t>
            </a:r>
          </a:p>
          <a:p xmlns:a="http://schemas.openxmlformats.org/drawingml/2006/main">
            <a:pPr>
              <a:defRPr sz="18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d²(Β, Κ₂) = (−5)² + 2² = 29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5 &lt; 29, άρα Β στο Κ₁.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E84A3F-2D53-44A3-948E-EC757EBF9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743575"/>
            <a:ext cx="10858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69DBAB"/>
                </a:solidFill>
                <a:latin typeface="DejaVu Sans"/>
                <a:ea typeface="DejaVu Sans"/>
                <a:cs typeface="DejaVu Sans"/>
              </a:rPr>
              <a:t>Η τετραγωνική απόσταση δίνει την ίδια ανάθεση με την ευκλείδεια.</a:t>
            </a:r>
          </a:p>
        </p:txBody>
      </p:sp>
    </p:spTree>
    <p:extLst>
      <p:ext uri="{BB962C8B-B14F-4D97-AF65-F5344CB8AC3E}">
        <p14:creationId xmlns:p14="http://schemas.microsoft.com/office/powerpoint/2010/main" val="111445797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101C2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3DBEACE-AA1B-4A2E-9ECC-476C12D40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1">
                <a:solidFill>
                  <a:srgbClr val="68C7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68C7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68C7FF"/>
                </a:solidFill>
                <a:latin typeface="DejaVu Sans"/>
                <a:ea typeface="DejaVu Sans"/>
                <a:cs typeface="DejaVu Sans"/>
              </a:rPr>
              <a:t>ΑΣΚΗΣΗ 07  /  ΕΚΦΩΝΗΣΗ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F012E3-BCD3-4E9B-AB73-169DCA954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90575"/>
            <a:ext cx="11049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Τι γίνεται όταν οι αποστάσεις είναι ίσες;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758108-1122-499F-9C3D-1E101EE68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621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68C7F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78E01E-817F-49AD-AA62-7D730126E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62700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Χρόνος σκέψης: έως 5′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30C5F0-F1E7-4FEC-A41F-64D3E0F1A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3B288D-86B7-477E-AABA-8ABFA594F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191125"/>
            <a:ext cx="457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6C6DC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FFC52C-14FE-4D53-B343-91D401BFD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571750"/>
            <a:ext cx="0" cy="26193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6C6D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A7940D-54CC-4415-9D64-C56AE9D3C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5314950"/>
            <a:ext cx="2667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x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9F4533-D569-4A27-A180-CCA1A5611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476500"/>
            <a:ext cx="2667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6382D3-E6E8-46AC-B96A-95775DC8E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267325"/>
            <a:ext cx="285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0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94D66F-9BF2-4CDB-90AD-9CC6273AD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47850" y="5267325"/>
            <a:ext cx="285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BE04C8-05EC-4D7D-AB6B-8809F889F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5267325"/>
            <a:ext cx="285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E24EA7-6A72-4BBA-B330-487F9DE94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5267325"/>
            <a:ext cx="285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6CDDBD-B53D-48BE-B5A2-111DD8774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5267325"/>
            <a:ext cx="285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8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AC0F6C-8219-4451-890B-CBEF9EDE1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5267325"/>
            <a:ext cx="285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C82917-F950-4DCD-B0A0-0B9F44F67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388304"/>
            <a:ext cx="238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46A080-C919-4D25-B020-E9A626BE5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680732"/>
            <a:ext cx="238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26CD368-E939-48B0-BF77-B42CD2E4E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73161"/>
            <a:ext cx="238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D85DCB-4921-41B1-A968-E592D41A8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9925" y="4053568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21EEA2-69CE-47D4-AA01-5BD02EF9E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891643"/>
            <a:ext cx="1190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25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E93952E-E49E-4361-972C-1367B7612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0225" y="4369254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C7FF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64C8775-EB3B-4B17-8412-B4CF6C5EB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8825" y="4245429"/>
            <a:ext cx="1190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68C7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25" b="1">
                <a:solidFill>
                  <a:srgbClr val="68C7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68C7FF"/>
                </a:solidFill>
                <a:latin typeface="DejaVu Sans"/>
                <a:ea typeface="DejaVu Sans"/>
                <a:cs typeface="DejaVu Sans"/>
              </a:rPr>
              <a:t>Κ₁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3466B3A-7370-40BE-9B5E-D534F7987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3425" y="4369254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C6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1B421DF-054C-4488-A91D-C724351B5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72025" y="4245429"/>
            <a:ext cx="1190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FFAC63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25" b="1">
                <a:solidFill>
                  <a:srgbClr val="FFAC63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FAC63"/>
                </a:solidFill>
                <a:latin typeface="DejaVu Sans"/>
                <a:ea typeface="DejaVu Sans"/>
                <a:cs typeface="DejaVu Sans"/>
              </a:rPr>
              <a:t>Κ₂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67FF498-1226-4B27-AFC5-A228F2F12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333625"/>
            <a:ext cx="5048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P = (5, 3)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9331592-2268-4268-BD55-3DE501B5D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000375"/>
            <a:ext cx="5048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Κ₁ = (2, 2),  Κ₂ = (8, 2)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DA6FFC9-7A60-4C99-8739-BAC38441A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667125"/>
            <a:ext cx="5048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Υπολογίστε τις δύο αποστάσεις.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77CBB47-8A7E-41AE-8D0F-050336CDC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333875"/>
            <a:ext cx="5048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Υπάρχει μοναδική ανάθεση;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0BAA13F-16F4-4848-AC29-A765BD570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000625"/>
            <a:ext cx="5048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69DBAB"/>
                </a:solidFill>
                <a:latin typeface="DejaVu Sans"/>
                <a:ea typeface="DejaVu Sans"/>
                <a:cs typeface="DejaVu Sans"/>
              </a:rPr>
              <a:t>Τι επιπλέον κανόνα χρειαζόμαστε;</a:t>
            </a:r>
          </a:p>
        </p:txBody>
      </p:sp>
    </p:spTree>
    <p:extLst>
      <p:ext uri="{BB962C8B-B14F-4D97-AF65-F5344CB8AC3E}">
        <p14:creationId xmlns:p14="http://schemas.microsoft.com/office/powerpoint/2010/main" val="8334993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101C2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7BEFFE-F888-4251-A224-7A58A521C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1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69DBAB"/>
                </a:solidFill>
                <a:latin typeface="DejaVu Sans"/>
                <a:ea typeface="DejaVu Sans"/>
                <a:cs typeface="DejaVu Sans"/>
              </a:rPr>
              <a:t>ΑΣΚΗΣΗ 07  /  ΑΠΑΝΤΗΣΗ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F288BF-5162-4781-8BEB-C91B13C61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90575"/>
            <a:ext cx="11049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Χρειάζεται κανόνας επίλυσης ισοπαλίας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96F3AE-3E8E-4E6E-9517-39F1809D1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621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68C7F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6647B5-C641-40CA-9FAC-AE3C687BB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62700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Σύντομη λύση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8ED2FD-03A7-41D6-A4DA-B37BF2E6A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48138D-612B-4971-95BC-BDF3B4CC7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333625"/>
            <a:ext cx="10953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d²(P, Κ₁) = (5 − 2)² + (3 − 2)² = 9 + 1 = 10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222EB4-1F33-4882-9C17-196D82D12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38475"/>
            <a:ext cx="10953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d²(P, Κ₂) = (5 − 8)² + (3 − 2)² = 9 + 1 = 10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5E54B9-D68D-4BCB-B2F6-CA722B3E2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743325"/>
            <a:ext cx="10953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Οι αποστάσεις είναι ίσες. Καμία ομάδα δεν είναι πιο κοντά.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57C3E8-9CE3-405E-B896-6BB45819C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448175"/>
            <a:ext cx="10953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Παράδειγμα κανόνα: επιλέγουμε το κέντρο με μικρότερο δείκτη.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EB8455-8B51-4D7F-830C-0EF618525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153025"/>
            <a:ext cx="10953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69DBAB"/>
                </a:solidFill>
                <a:latin typeface="DejaVu Sans"/>
                <a:ea typeface="DejaVu Sans"/>
                <a:cs typeface="DejaVu Sans"/>
              </a:rPr>
              <a:t>Με αυτόν τον κανόνα: P στο Κ₁. Ο κανόνας πρέπει να δηλώνεται.</a:t>
            </a:r>
          </a:p>
        </p:txBody>
      </p:sp>
    </p:spTree>
    <p:extLst>
      <p:ext uri="{BB962C8B-B14F-4D97-AF65-F5344CB8AC3E}">
        <p14:creationId xmlns:p14="http://schemas.microsoft.com/office/powerpoint/2010/main" val="200755440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101C2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D10B8D-ED25-4302-B6C7-3C8BC9594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1">
                <a:solidFill>
                  <a:srgbClr val="68C7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68C7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68C7FF"/>
                </a:solidFill>
                <a:latin typeface="DejaVu Sans"/>
                <a:ea typeface="DejaVu Sans"/>
                <a:cs typeface="DejaVu Sans"/>
              </a:rPr>
              <a:t>ΑΣΚΗΣΗ 08  /  ΕΚΦΩΝΗΣΗ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ED8DC9-2D88-48C3-8570-CD1FDD7C2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90575"/>
            <a:ext cx="11049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Ποιο κέντρο είναι κοντινότερο σε 4 διαστάσεις;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1F5D41-4AC3-470E-9565-FC2184468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621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68C7F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BB4B6D-5779-4414-A171-52D922A21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62700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Χρόνος σκέψης: έως 5′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946DE3-B643-46B8-8FEE-AA3FA48EC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15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C5B92D-BD63-48C1-893F-98B5CD90E354}"/>
              </a:ext>
            </a:extLst>
          </p:cNvPr>
          <p:cNvGraphicFramePr/>
          <p:nvPr/>
        </p:nvGraphicFramePr>
        <p:xfrm>
          <a:off xmlns:a="http://schemas.openxmlformats.org/drawingml/2006/main" x="619125" y="2238375"/>
          <a:ext xmlns:a="http://schemas.openxmlformats.org/drawingml/2006/main" cx="6667500" cy="276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333500"/>
                <a:gridCol w="1333500"/>
                <a:gridCol w="1333500"/>
                <a:gridCol w="1333500"/>
                <a:gridCol w="1333500"/>
              </a:tblGrid>
              <a:tr h="690563">
                <a:tc>
                  <a:txBody>
                    <a:bodyPr/>
                    <a:lstStyle/>
                    <a:p>
                      <a:r>
                        <a:rPr sz="2175" b="1">
                          <a:solidFill>
                            <a:srgbClr val="68C7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Σημείο</a:t>
                      </a:r>
                    </a:p>
                  </a:txBody>
                  <a:tcPr marL="91440" marR="91440" marT="45720" marB="45720">
                    <a:solidFill>
                      <a:srgbClr val="2238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1">
                          <a:solidFill>
                            <a:srgbClr val="68C7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x₁</a:t>
                      </a:r>
                    </a:p>
                  </a:txBody>
                  <a:tcPr marL="91440" marR="91440" marT="45720" marB="45720">
                    <a:solidFill>
                      <a:srgbClr val="2238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1">
                          <a:solidFill>
                            <a:srgbClr val="68C7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x₂</a:t>
                      </a:r>
                    </a:p>
                  </a:txBody>
                  <a:tcPr marL="91440" marR="91440" marT="45720" marB="45720">
                    <a:solidFill>
                      <a:srgbClr val="2238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1">
                          <a:solidFill>
                            <a:srgbClr val="68C7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x₃</a:t>
                      </a:r>
                    </a:p>
                  </a:txBody>
                  <a:tcPr marL="91440" marR="91440" marT="45720" marB="45720">
                    <a:solidFill>
                      <a:srgbClr val="2238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1">
                          <a:solidFill>
                            <a:srgbClr val="68C7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x₄</a:t>
                      </a:r>
                    </a:p>
                  </a:txBody>
                  <a:tcPr marL="91440" marR="91440" marT="45720" marB="45720">
                    <a:solidFill>
                      <a:srgbClr val="223850"/>
                    </a:solidFill>
                  </a:tcPr>
                </a:tc>
              </a:tr>
              <a:tr h="690563"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</a:tr>
              <a:tr h="690563"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Κ₁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</a:tr>
              <a:tr h="690563"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Κ₂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</a:tr>
            </a:tbl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011EA8-A024-4EE7-9CE3-5FA7C2262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333625"/>
            <a:ext cx="36195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d²(P, K) = Σⱼ (Pⱼ − Kⱼ)²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Συγκρίνετε τα δύο αθροίσματα</a:t>
            </a:r>
          </a:p>
          <a:p xmlns:a="http://schemas.openxmlformats.org/drawingml/2006/main">
            <a:pPr>
              <a:def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και κάντε την ανάθεση.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Τα χαρακτηριστικά έχουν</a:t>
            </a:r>
          </a:p>
          <a:p xmlns:a="http://schemas.openxmlformats.org/drawingml/2006/main">
            <a:pPr>
              <a:def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συγκρίσιμη κλίμακα.</a:t>
            </a:r>
          </a:p>
        </p:txBody>
      </p:sp>
    </p:spTree>
    <p:extLst>
      <p:ext uri="{BB962C8B-B14F-4D97-AF65-F5344CB8AC3E}">
        <p14:creationId xmlns:p14="http://schemas.microsoft.com/office/powerpoint/2010/main" val="1611391525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101C2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905A8E-5941-44D3-B182-F029DE683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1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69DBAB"/>
                </a:solidFill>
                <a:latin typeface="DejaVu Sans"/>
                <a:ea typeface="DejaVu Sans"/>
                <a:cs typeface="DejaVu Sans"/>
              </a:rPr>
              <a:t>ΑΣΚΗΣΗ 08  /  ΑΠΑΝΤΗΣΗ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802924-65F3-481F-8250-7713914E4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90575"/>
            <a:ext cx="11049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Το P ανατίθεται στο Κ₁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DA677E-DC2B-4702-BC31-033AA6360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621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68C7F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15135B-2A23-4C4B-B2EF-980903371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62700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Σύντομη λύση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B40945-C945-46D2-A483-8C2DA977D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16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5C733E-FEC7-44E5-B6B5-41D548BC8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238375"/>
            <a:ext cx="109537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d²(P, Κ₁) = (1 − 0)² + (2 − 2)² + (3 − 2)² + (4 − 4)²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7EB0B7-CA5A-4D13-9324-80A090438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971800"/>
            <a:ext cx="109537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                    = 1 + 0 + 1 + 0 = 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43E9C1-FEA9-4392-B2F5-4F3922AEF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705225"/>
            <a:ext cx="109537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d²(P, Κ₂) = (1 − 3)² + (2 − 1)² + (3 − 3)² + (4 − 2)²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C88D05-459B-4B35-91C2-D87035DD6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438650"/>
            <a:ext cx="109537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                    = 4 + 1 + 0 + 4 = 9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906CE2-2968-47EA-86DC-B1D3753EE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172075"/>
            <a:ext cx="109537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0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69DBAB"/>
                </a:solidFill>
                <a:latin typeface="DejaVu Sans"/>
                <a:ea typeface="DejaVu Sans"/>
                <a:cs typeface="DejaVu Sans"/>
              </a:rPr>
              <a:t>2 &lt; 9, επομένως P στο Κ₁. Αρκούν οι πράξεις στις 4 συντεταγμένες.</a:t>
            </a:r>
          </a:p>
        </p:txBody>
      </p:sp>
    </p:spTree>
    <p:extLst>
      <p:ext uri="{BB962C8B-B14F-4D97-AF65-F5344CB8AC3E}">
        <p14:creationId xmlns:p14="http://schemas.microsoft.com/office/powerpoint/2010/main" val="1979894548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101C2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51766B-1521-4C25-86F4-FD839DE58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1">
                <a:solidFill>
                  <a:srgbClr val="68C7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68C7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68C7FF"/>
                </a:solidFill>
                <a:latin typeface="DejaVu Sans"/>
                <a:ea typeface="DejaVu Sans"/>
                <a:cs typeface="DejaVu Sans"/>
              </a:rPr>
              <a:t>ΑΣΚΗΣΗ 09  /  ΕΚΦΩΝΗΣΗ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99BB82-864A-4729-9B36-994D46806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90575"/>
            <a:ext cx="11049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Ποιο είναι το νέο κέντρο σε 4 διαστάσεις;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19535D-40A7-405F-AE0C-573739F3E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621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68C7F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EC1115-0633-48D5-A22C-FE7769AE2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62700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Χρόνος σκέψης: έως 5′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AC9057-BDB1-4714-91E4-92053146E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17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18F663-26C7-4932-AF55-37E9CC87221A}"/>
              </a:ext>
            </a:extLst>
          </p:cNvPr>
          <p:cNvGraphicFramePr/>
          <p:nvPr/>
        </p:nvGraphicFramePr>
        <p:xfrm>
          <a:off xmlns:a="http://schemas.openxmlformats.org/drawingml/2006/main" x="619125" y="2238375"/>
          <a:ext xmlns:a="http://schemas.openxmlformats.org/drawingml/2006/main" cx="6667500" cy="276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333500"/>
                <a:gridCol w="1333500"/>
                <a:gridCol w="1333500"/>
                <a:gridCol w="1333500"/>
                <a:gridCol w="1333500"/>
              </a:tblGrid>
              <a:tr h="690563">
                <a:tc>
                  <a:txBody>
                    <a:bodyPr/>
                    <a:lstStyle/>
                    <a:p>
                      <a:r>
                        <a:rPr sz="2175" b="1">
                          <a:solidFill>
                            <a:srgbClr val="68C7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Δείγμα</a:t>
                      </a:r>
                    </a:p>
                  </a:txBody>
                  <a:tcPr marL="91440" marR="91440" marT="45720" marB="45720">
                    <a:solidFill>
                      <a:srgbClr val="2238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1">
                          <a:solidFill>
                            <a:srgbClr val="68C7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x₁</a:t>
                      </a:r>
                    </a:p>
                  </a:txBody>
                  <a:tcPr marL="91440" marR="91440" marT="45720" marB="45720">
                    <a:solidFill>
                      <a:srgbClr val="2238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1">
                          <a:solidFill>
                            <a:srgbClr val="68C7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x₂</a:t>
                      </a:r>
                    </a:p>
                  </a:txBody>
                  <a:tcPr marL="91440" marR="91440" marT="45720" marB="45720">
                    <a:solidFill>
                      <a:srgbClr val="2238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1">
                          <a:solidFill>
                            <a:srgbClr val="68C7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x₃</a:t>
                      </a:r>
                    </a:p>
                  </a:txBody>
                  <a:tcPr marL="91440" marR="91440" marT="45720" marB="45720">
                    <a:solidFill>
                      <a:srgbClr val="2238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1">
                          <a:solidFill>
                            <a:srgbClr val="68C7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x₄</a:t>
                      </a:r>
                    </a:p>
                  </a:txBody>
                  <a:tcPr marL="91440" marR="91440" marT="45720" marB="45720">
                    <a:solidFill>
                      <a:srgbClr val="223850"/>
                    </a:solidFill>
                  </a:tcPr>
                </a:tc>
              </a:tr>
              <a:tr h="690563"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Α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</a:tr>
              <a:tr h="690563"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Β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</a:tr>
              <a:tr h="690563"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Γ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75" b="0">
                          <a:solidFill>
                            <a:srgbClr val="F5F7F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</a:t>
                      </a:r>
                    </a:p>
                  </a:txBody>
                  <a:tcPr marL="91440" marR="91440" marT="45720" marB="45720">
                    <a:solidFill>
                      <a:srgbClr val="101C2C"/>
                    </a:solidFill>
                  </a:tcPr>
                </a:tc>
              </a:tr>
            </a:tbl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2A1A10-1871-4424-B96A-4AE238023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333625"/>
            <a:ext cx="3667125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Τα Α, Β, Γ ανήκουν</a:t>
            </a:r>
          </a:p>
          <a:p xmlns:a="http://schemas.openxmlformats.org/drawingml/2006/main">
            <a:pPr>
              <a:def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στην ίδια ομάδα.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Υπολογίστε το νέο</a:t>
            </a:r>
          </a:p>
          <a:p xmlns:a="http://schemas.openxmlformats.org/drawingml/2006/main">
            <a:pPr>
              <a:def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κεντροειδές K-means.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Κάθε συντεταγμένη</a:t>
            </a:r>
          </a:p>
          <a:p xmlns:a="http://schemas.openxmlformats.org/drawingml/2006/main">
            <a:pPr>
              <a:def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έχει δικό της μέσο όρο.</a:t>
            </a:r>
          </a:p>
        </p:txBody>
      </p:sp>
    </p:spTree>
    <p:extLst>
      <p:ext uri="{BB962C8B-B14F-4D97-AF65-F5344CB8AC3E}">
        <p14:creationId xmlns:p14="http://schemas.microsoft.com/office/powerpoint/2010/main" val="10198221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101C2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736603-8177-44E5-B983-171F58D4D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1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69DBAB"/>
                </a:solidFill>
                <a:latin typeface="DejaVu Sans"/>
                <a:ea typeface="DejaVu Sans"/>
                <a:cs typeface="DejaVu Sans"/>
              </a:rPr>
              <a:t>ΑΣΚΗΣΗ 09  /  ΑΠΑΝΤΗΣΗ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E7EB8E-E68C-4592-A43F-25207AB53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90575"/>
            <a:ext cx="11049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Το νέο κέντρο είναι μ = (2, 3, 2, 2)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17A3C8-116A-4B94-AB27-C2A888018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621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68C7F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F86DDB-CE1A-4E62-A044-6CCE624B0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62700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Σύντομη λύση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5C33B9-C4C3-4299-BEB3-B77EB5251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18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0EB361-A25B-4355-8245-4E5D49874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238375"/>
            <a:ext cx="10953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400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μ₁ = (1 + 3 + 2) / 3 = 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9AE5C3-51BC-489D-BDCA-C04A57EBB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962275"/>
            <a:ext cx="10953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400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μ₂ = (2 + 4 + 3) / 3 = 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4A8DC5-0D78-4ACD-B550-2C41E8BA7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686175"/>
            <a:ext cx="10953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400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μ₃ = (0 + 2 + 4) / 3 = 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E50AEE-13E5-4E99-87E0-A34EF4709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410075"/>
            <a:ext cx="10953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400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μ₄ = (3 + 1 + 2) / 3 = 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D7F412-8F82-4A40-91D7-FE2667023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133975"/>
            <a:ext cx="10953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400" b="0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69DBAB"/>
                </a:solidFill>
                <a:latin typeface="DejaVu Sans"/>
                <a:ea typeface="DejaVu Sans"/>
                <a:cs typeface="DejaVu Sans"/>
              </a:rPr>
              <a:t>Υπολογίζουμε τον μέσο όρο ανά στήλη: μ = (2, 3, 2, 2).</a:t>
            </a:r>
          </a:p>
        </p:txBody>
      </p:sp>
    </p:spTree>
    <p:extLst>
      <p:ext uri="{BB962C8B-B14F-4D97-AF65-F5344CB8AC3E}">
        <p14:creationId xmlns:p14="http://schemas.microsoft.com/office/powerpoint/2010/main" val="117722933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101C2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3A30C5E-AAC6-4CE5-8625-49AD54AEA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1">
                <a:solidFill>
                  <a:srgbClr val="68C7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68C7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68C7FF"/>
                </a:solidFill>
                <a:latin typeface="DejaVu Sans"/>
                <a:ea typeface="DejaVu Sans"/>
                <a:cs typeface="DejaVu Sans"/>
              </a:rPr>
              <a:t>ΑΣΚΗΣΗ 10  /  ΕΚΦΩΝΗΣΗ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4E3EB5-C37A-418C-A121-4E1B73B05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90575"/>
            <a:ext cx="11049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Πόσο συνεισφέρει αυτό το σημείο στο σφάλμα;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0421D3-3D58-42AD-B008-504413B9F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621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68C7F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05427D-4E3F-4D38-87C5-E01A3D633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62700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Χρόνος σκέψης: έως 5′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C241DB-AEC1-4D3E-85F3-B98CCF678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19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F67E00-41A5-4369-956D-4579A6E67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191125"/>
            <a:ext cx="457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6C6DC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E150D9-8DBB-4B02-A2D7-73B85C99B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571750"/>
            <a:ext cx="0" cy="26193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6C6D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86858B-F180-421B-B28B-0724593D8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5314950"/>
            <a:ext cx="2667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x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F77309-E60C-45F9-892A-B505F34E0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476500"/>
            <a:ext cx="2667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01B124-FA1C-4709-9B7F-3B1F1279E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267325"/>
            <a:ext cx="285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0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09C04F-A956-465A-8A72-4A1746FCD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6450" y="5267325"/>
            <a:ext cx="285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CCAF10-C6DF-4375-AA0C-470707BFA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9450" y="5267325"/>
            <a:ext cx="285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F20B2D-D05A-4935-B3BD-F7C7EEB87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5267325"/>
            <a:ext cx="285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53BE94-9D4C-4429-9326-65E5DB004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5267325"/>
            <a:ext cx="285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8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5B81E5-4841-40DE-B645-21EEEC316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270375"/>
            <a:ext cx="238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9814AF-B042-4CF3-8D81-E4AA1CA27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44875"/>
            <a:ext cx="238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5BEC28-A2E1-4860-AD93-9E7969344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619375"/>
            <a:ext cx="238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B6D226-9D4D-4697-80F0-0F8A6FEFD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1425" y="3463925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8662CCC-398C-4BA3-A8C8-230FD831B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3302000"/>
            <a:ext cx="1190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25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P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1681A8-3E57-40B3-AE8D-8A842BE15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8825" y="4251325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C7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D6DE5C-DAB5-487B-A042-D19D59DDC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7425" y="4127500"/>
            <a:ext cx="1190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68C7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25" b="1">
                <a:solidFill>
                  <a:srgbClr val="68C7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68C7FF"/>
                </a:solidFill>
                <a:latin typeface="DejaVu Sans"/>
                <a:ea typeface="DejaVu Sans"/>
                <a:cs typeface="DejaVu Sans"/>
              </a:rPr>
              <a:t>μ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76DEB7C-E276-410C-A135-B33380248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333625"/>
            <a:ext cx="5048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P = (5, 4),  μ = (2, 2)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B51CBFE-3F04-40D8-910B-343782AF7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924175"/>
            <a:ext cx="5048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Το P ανήκει στην ομάδα του μ.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DEA1D51-2117-435F-B236-E37E9CE5D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514725"/>
            <a:ext cx="5048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Στο K-means χρησιμοποιούμε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302FBB2-3186-4164-B9BA-F3D04E8FB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105275"/>
            <a:ext cx="5048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το άθροισμα τετραγωνικών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CDD1CD4-DBCE-4869-8916-6AE5D5D6E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695825"/>
            <a:ext cx="5048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αποστάσεων, δηλαδή SSE.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7AB7DED-948C-4AFE-8BA4-A3DD6F54B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286375"/>
            <a:ext cx="5048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0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69DBAB"/>
                </a:solidFill>
                <a:latin typeface="DejaVu Sans"/>
                <a:ea typeface="DejaVu Sans"/>
                <a:cs typeface="DejaVu Sans"/>
              </a:rPr>
              <a:t>Ποια είναι η συνεισφορά του P;</a:t>
            </a:r>
          </a:p>
        </p:txBody>
      </p:sp>
    </p:spTree>
    <p:extLst>
      <p:ext uri="{BB962C8B-B14F-4D97-AF65-F5344CB8AC3E}">
        <p14:creationId xmlns:p14="http://schemas.microsoft.com/office/powerpoint/2010/main" val="19790561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101C2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58D6C3-D3BF-424C-A2DF-4554D0CF1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1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69DBAB"/>
                </a:solidFill>
                <a:latin typeface="DejaVu Sans"/>
                <a:ea typeface="DejaVu Sans"/>
                <a:cs typeface="DejaVu Sans"/>
              </a:rPr>
              <a:t>ΑΣΚΗΣΗ 10  /  ΑΠΑΝΤΗΣΗ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73D5CD-A70D-4530-9C95-FE640D3D5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90575"/>
            <a:ext cx="11049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Η συνεισφορά στο SSE είναι 13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2161AC-8325-4E35-8BC8-E3F821AD8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621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68C7F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7C70E6-BEBC-4136-BD11-9505D7A7C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62700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Σύντομη λύση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4BD574-0C11-42A7-AB40-84D33337C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20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F062B7-590D-4E17-86E8-52F5200DA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333625"/>
            <a:ext cx="10953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Διαφορές συντεταγμένων: 5 − 2 = 3 και 4 − 2 = 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491298-12BD-4028-A23F-F8651CC45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0"/>
            <a:ext cx="10953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e(P) = ‖P − μ‖² = (5 − 2)² + (4 − 2)²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40F56E-8379-43B7-8637-0E1DB350F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762375"/>
            <a:ext cx="10953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        = 3² + 2² = 9 + 4 = 13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28605C-977D-4903-A668-D30920150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476750"/>
            <a:ext cx="10953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Η ευκλείδεια απόσταση είναι √13. Στο SSE προσθέτουμε το 13.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2EF60D-E34F-4C59-9927-36A9CC930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191125"/>
            <a:ext cx="10953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69DBAB"/>
                </a:solidFill>
                <a:latin typeface="DejaVu Sans"/>
                <a:ea typeface="DejaVu Sans"/>
                <a:cs typeface="DejaVu Sans"/>
              </a:rPr>
              <a:t>Το συνολικό SSE προκύπτει αθροίζοντας τις συνεισφορές όλων.</a:t>
            </a:r>
          </a:p>
        </p:txBody>
      </p:sp>
    </p:spTree>
    <p:extLst>
      <p:ext uri="{BB962C8B-B14F-4D97-AF65-F5344CB8AC3E}">
        <p14:creationId xmlns:p14="http://schemas.microsoft.com/office/powerpoint/2010/main" val="124268952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101C2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54A857-F424-48C0-A589-39D118F15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1">
                <a:solidFill>
                  <a:srgbClr val="68C7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68C7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68C7FF"/>
                </a:solidFill>
                <a:latin typeface="DejaVu Sans"/>
                <a:ea typeface="DejaVu Sans"/>
                <a:cs typeface="DejaVu Sans"/>
              </a:rPr>
              <a:t>ΑΣΚΗΣΗ 11  /  ΕΚΦΩΝΗΣΗ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86C8BC-2E50-4DDE-B65E-017744839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90575"/>
            <a:ext cx="11049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Ποιο ζεύγος κέντρων δίνει μικρότερο SSE;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5D6162-8054-4447-AC4E-22C6BA070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621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68C7F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947F71-80B2-44F4-8686-DE0099A68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62700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Χρόνος σκέψης: έως 5′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8406E8-5359-4C3F-8AD9-987BD9599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21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EAC833-8D1A-428E-9A10-63420CA98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238375"/>
            <a:ext cx="10763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550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Δεδομένα σε μία διάσταση: 1, 3, 7, 9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251C99-E3C4-4435-B17F-7834F98D9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190875"/>
            <a:ext cx="10763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550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550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Πρόταση Α: κέντρα 2 και 8</a:t>
            </a:r>
          </a:p>
          <a:p xmlns:a="http://schemas.openxmlformats.org/drawingml/2006/main">
            <a:pPr>
              <a:defRPr sz="2550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550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Πρόταση Β: κέντρα 3 και 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99C500-21F2-4CB3-B5ED-7266CA8D6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57750"/>
            <a:ext cx="10763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Κάθε σημείο πηγαίνει στο κοντινότερο κέντρο.</a:t>
            </a:r>
          </a:p>
          <a:p xmlns:a="http://schemas.openxmlformats.org/drawingml/2006/main">
            <a:pPr>
              <a:defRPr sz="2250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Υπολογίστε το SSE κάθε πρότασης. Ποια είναι καλύτερη;</a:t>
            </a:r>
          </a:p>
        </p:txBody>
      </p:sp>
    </p:spTree>
    <p:extLst>
      <p:ext uri="{BB962C8B-B14F-4D97-AF65-F5344CB8AC3E}">
        <p14:creationId xmlns:p14="http://schemas.microsoft.com/office/powerpoint/2010/main" val="1237190124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101C2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228088-D3DC-4BEA-B0B5-9C8457479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1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69DBAB"/>
                </a:solidFill>
                <a:latin typeface="DejaVu Sans"/>
                <a:ea typeface="DejaVu Sans"/>
                <a:cs typeface="DejaVu Sans"/>
              </a:rPr>
              <a:t>ΑΣΚΗΣΗ 11  /  ΑΠΑΝΤΗΣΗ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D4AE70-A7AA-4A07-9CD4-0BD04857C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90575"/>
            <a:ext cx="11049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Η πρόταση Α δίνει μικρότερο SSE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05F00C-44EC-4A0E-B906-FDF207FDD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621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68C7F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040011-0D3C-43AD-9422-904DB1CC9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62700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Σύντομη λύση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19BF09-9B32-48A0-92EF-FA55B5CBB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22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4C18FA-BF78-4A88-A4A0-D7F0D52BD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238375"/>
            <a:ext cx="10953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Αναθέσεις και στις δύο προτάσεις: {1, 3} και {7, 9}.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C775EE-3AFC-4596-A357-3D97E435C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962275"/>
            <a:ext cx="10953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SSE Α = (1 − 2)² + (3 − 2)² + (7 − 8)² + (9 − 8)²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5A9391-759C-48A9-9F03-AF645A7CA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686175"/>
            <a:ext cx="10953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             = 1 + 1 + 1 + 1 = 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4C2AC9-386C-468A-A3E5-579C8A4AE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410075"/>
            <a:ext cx="10953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SSE Β = (1 − 3)² + (3 − 3)² + (7 − 7)² + (9 − 7)² = 8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43A732-4FAD-4BB0-A833-FE2A29C70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133975"/>
            <a:ext cx="10953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69DBAB"/>
                </a:solidFill>
                <a:latin typeface="DejaVu Sans"/>
                <a:ea typeface="DejaVu Sans"/>
                <a:cs typeface="DejaVu Sans"/>
              </a:rPr>
              <a:t>4 &lt; 8. Τα 2 και 8 είναι οι μέσοι όροι των αντίστοιχων ομάδων.</a:t>
            </a:r>
          </a:p>
        </p:txBody>
      </p:sp>
    </p:spTree>
    <p:extLst>
      <p:ext uri="{BB962C8B-B14F-4D97-AF65-F5344CB8AC3E}">
        <p14:creationId xmlns:p14="http://schemas.microsoft.com/office/powerpoint/2010/main" val="365839916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101C2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71F8A96-8BBA-44C4-ADDE-4CB807723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1">
                <a:solidFill>
                  <a:srgbClr val="68C7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68C7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68C7FF"/>
                </a:solidFill>
                <a:latin typeface="DejaVu Sans"/>
                <a:ea typeface="DejaVu Sans"/>
                <a:cs typeface="DejaVu Sans"/>
              </a:rPr>
              <a:t>ΑΣΚΗΣΗ 12  /  ΕΚΦΩΝΗΣΗ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B1DB6F-9363-432D-8AED-ED7DE62F4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90575"/>
            <a:ext cx="11049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Πρέπει το κέντρο να είναι πραγματικό δείγμα;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982E52-3909-49B4-AF6D-0D2775286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621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68C7F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A09BF7-4D33-4E9F-9DD3-FB0E64C32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62700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Χρόνος σκέψης: έως 5′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CC3BB5-700F-4BB1-8E31-1A855CC06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23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D80BD4-F896-48D9-89AB-63A48995B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5191125"/>
            <a:ext cx="4095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6C6DC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F68D03-514A-4D8E-82E0-68581AAE9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476500"/>
            <a:ext cx="0" cy="27146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6C6D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41386B-D8A7-4720-A1CF-A6ECD0FC0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5314950"/>
            <a:ext cx="2667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x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6CB452-7366-44B7-AB33-37955CC1D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381250"/>
            <a:ext cx="2667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92D775-D547-4BD1-BD80-4E47C29A5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" y="5267325"/>
            <a:ext cx="285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0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2711FF-4EAE-45ED-AA9C-86C0A7428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6825" y="5267325"/>
            <a:ext cx="285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6B87C8-B0AA-4A72-90D7-94FBD44D5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2075" y="5267325"/>
            <a:ext cx="285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E88BD0-6229-4CEB-B725-9AC1E3F5A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325" y="5267325"/>
            <a:ext cx="285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EB7623-C3E8-4B32-A859-5F9C125FD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810000"/>
            <a:ext cx="238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F02B52-46EE-4B50-BBE9-377829484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524125"/>
            <a:ext cx="238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167C92-6549-4570-BCC8-6F419F0E5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5114925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21AD87-C021-4958-9EAA-4CEADF05B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53000"/>
            <a:ext cx="1190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25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Α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F00449A-1292-4D8A-9869-B7006D5EA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82905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36AFADC-E9CE-4C4B-BCC8-D075A5F26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667125"/>
            <a:ext cx="1190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25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Β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0B3FB2-8152-4E8C-8A0C-67D5E7A94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2550" y="5114925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7FB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DCDE077-29EE-42F1-A9C0-095DC16FE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3050" y="4953000"/>
            <a:ext cx="1190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25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Γ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1CF3EB2-E8B9-4B07-858B-8CED23933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238375"/>
            <a:ext cx="5334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Α = (0, 0), Β = (0, 2), Γ = (4, 0)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6B44A59-FA62-405A-BFA9-444CCBCB7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847975"/>
            <a:ext cx="5334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Όλα ανήκουν στην ίδια ομάδα.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BE251CE-3BA1-4622-BFB9-AE1122AFA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457575"/>
            <a:ext cx="5334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Βρείτε το κεντροειδές K-means.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641933A-4B9C-4B56-9D8E-EF0A2AD7C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067175"/>
            <a:ext cx="5334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Ποιο δείγμα θα είναι medoid;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FDB690A-A51F-450C-9326-6B37DD5F2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676775"/>
            <a:ext cx="5334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Για το medoid ελαχιστοποιήστε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DE94673-D459-425C-B9DF-F8FEA26D3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286375"/>
            <a:ext cx="5334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69DBAB"/>
                </a:solidFill>
                <a:latin typeface="DejaVu Sans"/>
                <a:ea typeface="DejaVu Sans"/>
                <a:cs typeface="DejaVu Sans"/>
              </a:rPr>
              <a:t>το άθροισμα ευκλείδειων αποστάσεων.</a:t>
            </a:r>
          </a:p>
        </p:txBody>
      </p:sp>
    </p:spTree>
    <p:extLst>
      <p:ext uri="{BB962C8B-B14F-4D97-AF65-F5344CB8AC3E}">
        <p14:creationId xmlns:p14="http://schemas.microsoft.com/office/powerpoint/2010/main" val="1838908002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101C2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577E73-CF22-4908-AA5D-AD2B35011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1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69DBAB"/>
                </a:solidFill>
                <a:latin typeface="DejaVu Sans"/>
                <a:ea typeface="DejaVu Sans"/>
                <a:cs typeface="DejaVu Sans"/>
              </a:rPr>
              <a:t>ΑΣΚΗΣΗ 12  /  ΑΠΑΝΤΗΣΗ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DE94E3-8DCE-4CB8-9781-5DDBA4263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90575"/>
            <a:ext cx="11049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Το κεντροειδές και το medoid διαφέρουν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3DE14A-0325-4D2F-8446-3B0B2C006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621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68C7F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F172DA-E147-4A3B-AC59-476D1BA2A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62700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Σύντομη λύση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6337B2-AF47-43F9-9D5E-ADAA9C7CC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B6C6DC"/>
                </a:solidFill>
                <a:latin typeface="DejaVu Sans"/>
                <a:ea typeface="DejaVu Sans"/>
                <a:cs typeface="DejaVu Sans"/>
              </a:rPr>
              <a:t>24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13C91B-0D4A-44E7-B781-7E4BE458B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190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K-means: μ = ((0 + 0 + 4)/3, (0 + 2 + 0)/3) = (4/3, 2/3)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52BF6B-A74D-4661-A98D-CFCDAB208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00375"/>
            <a:ext cx="10953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Αποστάσεις: d(Α, Β) = 2, d(Α, Γ) = 4, d(Β, Γ) = √(4² + 2²) = √20.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EB5A18-79FF-4290-B8CB-FA5B69B05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695700"/>
            <a:ext cx="58102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Α: 2 + 4 = 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EB2C3A-64B9-4A3F-98C2-1CFBC1797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314825"/>
            <a:ext cx="58102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F7FB"/>
                </a:solidFill>
                <a:latin typeface="DejaVu Sans"/>
                <a:ea typeface="DejaVu Sans"/>
                <a:cs typeface="DejaVu Sans"/>
              </a:rPr>
              <a:t>Β: 2 + √20 ≈ 6,47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84ADFF-71F9-4131-8A4C-D6CA22799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933950"/>
            <a:ext cx="58102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69DBAB"/>
                </a:solidFill>
                <a:latin typeface="DejaVu Sans"/>
                <a:ea typeface="DejaVu Sans"/>
                <a:cs typeface="DejaVu Sans"/>
              </a:rPr>
              <a:t>Γ: 4 + √20 ≈ 8,47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A04DE8-335E-446B-873E-C26450E79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667125"/>
            <a:ext cx="40957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69DBAB"/>
                </a:solidFill>
                <a:latin typeface="DejaVu Sans"/>
                <a:ea typeface="DejaVu Sans"/>
                <a:cs typeface="DejaVu Sans"/>
              </a:rPr>
              <a:t>Το μικρότερο άθροισμα</a:t>
            </a:r>
          </a:p>
          <a:p xmlns:a="http://schemas.openxmlformats.org/drawingml/2006/main">
            <a:pPr>
              <a:defRPr sz="2250" b="0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69DBAB"/>
                </a:solidFill>
                <a:latin typeface="DejaVu Sans"/>
                <a:ea typeface="DejaVu Sans"/>
                <a:cs typeface="DejaVu Sans"/>
              </a:rPr>
              <a:t>αντιστοιχεί στο Α.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69DBAB"/>
                </a:solidFill>
                <a:latin typeface="DejaVu Sans"/>
                <a:ea typeface="DejaVu Sans"/>
                <a:cs typeface="DejaVu Sans"/>
              </a:rPr>
              <a:t>Medoid: Α = (0, 0).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ACAB9B-D2E3-49DF-AA09-6E5960172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762625"/>
            <a:ext cx="10858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950" b="0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69DBAB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69DBAB"/>
                </a:solidFill>
                <a:latin typeface="DejaVu Sans"/>
                <a:ea typeface="DejaVu Sans"/>
                <a:cs typeface="DejaVu Sans"/>
              </a:rPr>
              <a:t>Το κεντροειδές μπορεί να μην είναι δείγμα. Το medoid είναι δείγμα.</a:t>
            </a:r>
          </a:p>
        </p:txBody>
      </p:sp>
    </p:spTree>
    <p:extLst>
      <p:ext uri="{BB962C8B-B14F-4D97-AF65-F5344CB8AC3E}">
        <p14:creationId xmlns:p14="http://schemas.microsoft.com/office/powerpoint/2010/main" val="7840306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2026-10-10T11:37:13.9390000Z</dcterms:created>
  <dcterms:modified xsi:type="dcterms:W3CDTF">2026-10-10T11:37:13.9390000Z</dcterms:modified>
</coreProperties>
</file>