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64" r:id="rId2"/>
    <p:sldId id="533" r:id="rId3"/>
    <p:sldId id="534" r:id="rId4"/>
    <p:sldId id="535" r:id="rId5"/>
    <p:sldId id="536" r:id="rId6"/>
    <p:sldId id="537" r:id="rId7"/>
    <p:sldId id="539" r:id="rId8"/>
    <p:sldId id="538" r:id="rId9"/>
    <p:sldId id="540" r:id="rId10"/>
    <p:sldId id="541" r:id="rId11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5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howGuides="1">
      <p:cViewPr varScale="1">
        <p:scale>
          <a:sx n="97" d="100"/>
          <a:sy n="97" d="100"/>
        </p:scale>
        <p:origin x="102" y="306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5/14/2024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5/14/2024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5/14/2024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5/14/2024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5/14/2024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5/14/2024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6" name="Rectangle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5/14/2024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5/14/2024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9FB67CBA-0F5E-4068-A651-5025BDA0560D}"/>
              </a:ext>
            </a:extLst>
          </p:cNvPr>
          <p:cNvSpPr/>
          <p:nvPr/>
        </p:nvSpPr>
        <p:spPr>
          <a:xfrm>
            <a:off x="3102194" y="5085184"/>
            <a:ext cx="6092825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3200" dirty="0">
                <a:latin typeface="Gabriola" panose="04040605051002020D02" pitchFamily="82" charset="0"/>
              </a:rPr>
              <a:t>Αριστείδης Γ. Βραχάτης</a:t>
            </a:r>
            <a:r>
              <a:rPr lang="en-US" sz="3200" dirty="0">
                <a:latin typeface="Gabriola" panose="04040605051002020D02" pitchFamily="82" charset="0"/>
              </a:rPr>
              <a:t>, </a:t>
            </a:r>
            <a:r>
              <a:rPr lang="en-US" sz="3200" dirty="0" err="1">
                <a:latin typeface="Gabriola" panose="04040605051002020D02" pitchFamily="82" charset="0"/>
              </a:rPr>
              <a:t>Dipl-Ing</a:t>
            </a:r>
            <a:r>
              <a:rPr lang="en-US" sz="3200" dirty="0">
                <a:latin typeface="Gabriola" panose="04040605051002020D02" pitchFamily="82" charset="0"/>
              </a:rPr>
              <a:t>, </a:t>
            </a:r>
            <a:r>
              <a:rPr lang="en-US" sz="3200" dirty="0" err="1">
                <a:latin typeface="Gabriola" panose="04040605051002020D02" pitchFamily="82" charset="0"/>
              </a:rPr>
              <a:t>M.Sc</a:t>
            </a:r>
            <a:r>
              <a:rPr lang="en-US" sz="3200" dirty="0">
                <a:latin typeface="Gabriola" panose="04040605051002020D02" pitchFamily="82" charset="0"/>
              </a:rPr>
              <a:t>, PhD</a:t>
            </a:r>
          </a:p>
          <a:p>
            <a:pPr algn="ctr"/>
            <a:r>
              <a:rPr lang="el-GR" sz="3200" dirty="0">
                <a:latin typeface="Gabriola" panose="04040605051002020D02" pitchFamily="82" charset="0"/>
              </a:rPr>
              <a:t>Επίκουρος Καθηγητής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3617EA-3E3B-4A49-ACFA-E1E1E89C2B47}"/>
              </a:ext>
            </a:extLst>
          </p:cNvPr>
          <p:cNvSpPr txBox="1"/>
          <p:nvPr/>
        </p:nvSpPr>
        <p:spPr>
          <a:xfrm>
            <a:off x="3092512" y="2132856"/>
            <a:ext cx="58547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>
                <a:latin typeface="Garamond" panose="02020404030301010803" pitchFamily="18" charset="0"/>
              </a:rPr>
              <a:t>ΑΝΑΓΝΩΡΙΣΗ ΠΡΟΤΥΠΩΝ</a:t>
            </a:r>
          </a:p>
          <a:p>
            <a:pPr algn="ctr"/>
            <a:endParaRPr lang="el-GR" sz="3200" dirty="0">
              <a:latin typeface="Garamond" panose="02020404030301010803" pitchFamily="18" charset="0"/>
            </a:endParaRPr>
          </a:p>
          <a:p>
            <a:pPr algn="ctr"/>
            <a:r>
              <a:rPr lang="el-GR" sz="3200" dirty="0" err="1">
                <a:latin typeface="Garamond" panose="02020404030301010803" pitchFamily="18" charset="0"/>
              </a:rPr>
              <a:t>Πυκνοτική</a:t>
            </a:r>
            <a:r>
              <a:rPr lang="el-GR" sz="3200" dirty="0">
                <a:latin typeface="Garamond" panose="02020404030301010803" pitchFamily="18" charset="0"/>
              </a:rPr>
              <a:t> Ομαδοποίηση</a:t>
            </a:r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2525A2FE-C90D-44B2-BC1F-88655DFCB952}"/>
              </a:ext>
            </a:extLst>
          </p:cNvPr>
          <p:cNvSpPr/>
          <p:nvPr/>
        </p:nvSpPr>
        <p:spPr>
          <a:xfrm>
            <a:off x="1125860" y="116632"/>
            <a:ext cx="29081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dirty="0">
                <a:latin typeface="Garamond" panose="02020404030301010803" pitchFamily="18" charset="0"/>
              </a:rPr>
              <a:t>Τμήμα Πληροφορικής</a:t>
            </a:r>
          </a:p>
          <a:p>
            <a:r>
              <a:rPr lang="el-GR" sz="2000" dirty="0">
                <a:latin typeface="Garamond" panose="02020404030301010803" pitchFamily="18" charset="0"/>
              </a:rPr>
              <a:t>Σχολή Θετικών Επιστημών </a:t>
            </a:r>
          </a:p>
          <a:p>
            <a:r>
              <a:rPr lang="el-GR" sz="2000" dirty="0">
                <a:latin typeface="Garamond" panose="02020404030301010803" pitchFamily="18" charset="0"/>
              </a:rPr>
              <a:t>Ιόνιο Πανεπιστήμιο</a:t>
            </a:r>
            <a:endParaRPr lang="en-US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95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09EB53DB-4E27-E8FE-BD00-856C73965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2124" y="1196752"/>
            <a:ext cx="5400600" cy="5267954"/>
          </a:xfrm>
          <a:prstGeom prst="rect">
            <a:avLst/>
          </a:prstGeom>
        </p:spPr>
      </p:pic>
      <p:cxnSp>
        <p:nvCxnSpPr>
          <p:cNvPr id="4" name="Straight Connector 4">
            <a:extLst>
              <a:ext uri="{FF2B5EF4-FFF2-40B4-BE49-F238E27FC236}">
                <a16:creationId xmlns:a16="http://schemas.microsoft.com/office/drawing/2014/main" id="{75FA6909-A48F-2B28-BA30-CA20A6679044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5">
            <a:extLst>
              <a:ext uri="{FF2B5EF4-FFF2-40B4-BE49-F238E27FC236}">
                <a16:creationId xmlns:a16="http://schemas.microsoft.com/office/drawing/2014/main" id="{DF098A28-C2B2-ECF1-3DF0-8322DA8857ED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64D0FBA-645A-5C03-8642-D44313D74240}"/>
              </a:ext>
            </a:extLst>
          </p:cNvPr>
          <p:cNvSpPr txBox="1"/>
          <p:nvPr/>
        </p:nvSpPr>
        <p:spPr>
          <a:xfrm>
            <a:off x="1125860" y="406407"/>
            <a:ext cx="95770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Άσκηση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48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708E3A-6E66-4410-92B1-FA16A2C1ED56}"/>
              </a:ext>
            </a:extLst>
          </p:cNvPr>
          <p:cNvSpPr txBox="1"/>
          <p:nvPr/>
        </p:nvSpPr>
        <p:spPr>
          <a:xfrm>
            <a:off x="1125860" y="1176631"/>
            <a:ext cx="9649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Garamond" panose="02020404030301010803" pitchFamily="18" charset="0"/>
              <a:buChar char="–"/>
            </a:pPr>
            <a:r>
              <a:rPr lang="el-GR" sz="2000" dirty="0">
                <a:solidFill>
                  <a:schemeClr val="tx2"/>
                </a:solidFill>
                <a:latin typeface="Garamond" panose="02020404030301010803" pitchFamily="18" charset="0"/>
              </a:rPr>
              <a:t>Οι μέθοδοι που βασίζονται στην πυκνότητα είναι σε θέση να εξορύξουν κοίλες συστάδες, τις οποίες ενδέχεται να δυσκολευτούν να βρουν οι μέθοδοι που βασίζονται στην απόσταση.</a:t>
            </a:r>
          </a:p>
          <a:p>
            <a:pPr marL="342900" indent="-342900" algn="just">
              <a:buFont typeface="Garamond" panose="02020404030301010803" pitchFamily="18" charset="0"/>
              <a:buChar char="–"/>
            </a:pPr>
            <a:endParaRPr lang="el-GR" sz="2000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406407"/>
            <a:ext cx="95770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l-G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Συσταδοποίηση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βασισμένη στην πυκνότητα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3339A004-3139-44B4-E428-0C6C62186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8188" y="2708920"/>
            <a:ext cx="3334512" cy="253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03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/>
              <p:nvPr/>
            </p:nvSpPr>
            <p:spPr>
              <a:xfrm>
                <a:off x="1125860" y="1176631"/>
                <a:ext cx="9649072" cy="5170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Ορίζουμε μια μπάλα ακτίνας</a:t>
                </a:r>
                <a14:m>
                  <m:oMath xmlns:m="http://schemas.openxmlformats.org/officeDocument/2006/math">
                    <m:r>
                      <a:rPr lang="el-GR" sz="2000" b="0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m>
                      <m:mPr>
                        <m:plcHide m:val="on"/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l-GR" sz="2000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plcHide m:val="on"/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l-GR" sz="2000" i="1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m>
                                              <m:mPr>
                                                <m:plcHide m:val="on"/>
                                                <m:mcs>
                                                  <m:mc>
                                                    <m:mcPr>
                                                      <m:count m:val="1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l-GR" sz="20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>
                                                  <m:m>
                                                    <m:mPr>
                                                      <m:plcHide m:val="on"/>
                                                      <m:mcs>
                                                        <m:mc>
                                                          <m:mcPr>
                                                            <m:count m:val="1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l-GR" sz="2000" i="1">
                                                          <a:solidFill>
                                                            <a:schemeClr val="tx2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>
                                                        <m:m>
                                                          <m:mPr>
                                                            <m:plcHide m:val="on"/>
                                                            <m:mcs>
                                                              <m:mc>
                                                                <m:mcPr>
                                                                  <m:count m:val="1"/>
                                                                  <m:mcJc m:val="center"/>
                                                                </m:mcPr>
                                                              </m:mc>
                                                            </m:mcs>
                                                            <m:ctrlPr>
                                                              <a:rPr lang="el-GR" sz="2000" i="1">
                                                                <a:solidFill>
                                                                  <a:schemeClr val="tx2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mPr>
                                                          <m:mr>
                                                            <m:e>
                                                              <m:m>
                                                                <m:mPr>
                                                                  <m:plcHide m:val="on"/>
                                                                  <m:mcs>
                                                                    <m:mc>
                                                                      <m:mcPr>
                                                                        <m:count m:val="1"/>
                                                                        <m:mcJc m:val="center"/>
                                                                      </m:mcPr>
                                                                    </m:mc>
                                                                  </m:mcs>
                                                                  <m:ctrlPr>
                                                                    <a:rPr lang="el-GR" sz="2000" i="1">
                                                                      <a:solidFill>
                                                                        <a:schemeClr val="tx2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mPr>
                                                                <m:mr>
                                                                  <m:e>
                                                                    <m:m>
                                                                      <m:mPr>
                                                                        <m:plcHide m:val="on"/>
                                                                        <m:mcs>
                                                                          <m:mc>
                                                                            <m:mcPr>
                                                                              <m:count m:val="1"/>
                                                                              <m:mcJc m:val="center"/>
                                                                            </m:mcPr>
                                                                          </m:mc>
                                                                        </m:mcs>
                                                                        <m:ctrlPr>
                                                                          <a:rPr lang="el-GR" sz="2000" i="1">
                                                                            <a:solidFill>
                                                                              <a:schemeClr val="tx2"/>
                                                                            </a:solidFill>
                                                                            <a:latin typeface="Cambria Math" panose="02040503050406030204" pitchFamily="18" charset="0"/>
                                                                          </a:rPr>
                                                                        </m:ctrlPr>
                                                                      </m:mPr>
                                                                      <m:mr>
                                                                        <m:e>
                                                                          <m:m>
                                                                            <m:mPr>
                                                                              <m:plcHide m:val="on"/>
                                                                              <m:mcs>
                                                                                <m:mc>
                                                                                  <m:mcPr>
                                                                                    <m:count m:val="1"/>
                                                                                    <m:mcJc m:val="center"/>
                                                                                  </m:mcPr>
                                                                                </m:mc>
                                                                              </m:mcs>
                                                                              <m:ctrlPr>
                                                                                <a:rPr lang="el-GR" sz="20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</m:ctrlPr>
                                                                            </m:mPr>
                                                                            <m:mr>
                                                                              <m:e>
                                                                                <m:r>
                                                                                  <m:rPr>
                                                                                    <m:sty m:val="p"/>
                                                                                  </m:rPr>
                                                                                  <a:rPr lang="el-GR" sz="2000" i="1">
                                                                                    <a:solidFill>
                                                                                      <a:schemeClr val="tx2"/>
                                                                                    </a:solidFill>
                                                                                    <a:latin typeface="Cambria Math" panose="02040503050406030204" pitchFamily="18" charset="0"/>
                                                                                  </a:rPr>
                                                                                  <m:t>ϵ</m:t>
                                                                                </m:r>
                                                                              </m:e>
                                                                            </m:mr>
                                                                          </m:m>
                                                                        </m:e>
                                                                      </m:mr>
                                                                    </m:m>
                                                                  </m:e>
                                                                </m:mr>
                                                              </m:m>
                                                            </m:e>
                                                          </m:mr>
                                                        </m:m>
                                                      </m:e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mr>
                    </m:m>
                    <m: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γύρω από ένα σημείο </a:t>
                </a:r>
                <a:r>
                  <a:rPr lang="el-GR" sz="2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/>
                  </a:rPr>
                  <a:t>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ℝ</a:t>
                </a:r>
                <a:r>
                  <a:rPr lang="el-GR" sz="2000" i="1" baseline="30000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η οποία ονομάζεται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ϵ</m:t>
                    </m:r>
                    <m:r>
                      <m:rPr>
                        <m:nor/>
                      </m:rPr>
                      <a:rPr lang="el-GR" sz="2000" i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l-GR" sz="2000" i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γειτονιά</m:t>
                    </m:r>
                    <m: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του </a:t>
                </a:r>
                <a:r>
                  <a:rPr lang="el-GR" sz="2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ως εξής: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l-GR" sz="20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l-GR" sz="2000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l-GR" sz="2000" i="1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m>
                                          <m:mPr>
                                            <m:plcHide m:val="on"/>
                                            <m:mcs>
                                              <m:mc>
                                                <m:mcPr>
                                                  <m:count m:val="1"/>
                                                  <m:mcJc m:val="center"/>
                                                </m:mcPr>
                                              </m:mc>
                                            </m:mcs>
                                            <m:ctrlPr>
                                              <a:rPr lang="el-GR" sz="20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mPr>
                                          <m:mr>
                                            <m:e>
                                              <m:m>
                                                <m:mPr>
                                                  <m:plcHide m:val="on"/>
                                                  <m:mcs>
                                                    <m:mc>
                                                      <m:mcPr>
                                                        <m:count m:val="1"/>
                                                        <m:mcJc m:val="center"/>
                                                      </m:mcPr>
                                                    </m:mc>
                                                  </m:mcs>
                                                  <m:ctrlPr>
                                                    <a:rPr lang="el-GR" sz="2000" i="1">
                                                      <a:solidFill>
                                                        <a:schemeClr val="tx2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mPr>
                                                <m:mr>
                                                  <m:e>
                                                    <m:m>
                                                      <m:mPr>
                                                        <m:plcHide m:val="on"/>
                                                        <m:mcs>
                                                          <m:mc>
                                                            <m:mcPr>
                                                              <m:count m:val="1"/>
                                                              <m:mcJc m:val="center"/>
                                                            </m:mcPr>
                                                          </m:mc>
                                                        </m:mcs>
                                                        <m:ctrlPr>
                                                          <a:rPr lang="el-GR" sz="2000" i="1">
                                                            <a:solidFill>
                                                              <a:schemeClr val="tx2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mPr>
                                                      <m:mr>
                                                        <m:e>
                                                          <m:m>
                                                            <m:mPr>
                                                              <m:plcHide m:val="on"/>
                                                              <m:mcs>
                                                                <m:mc>
                                                                  <m:mcPr>
                                                                    <m:count m:val="1"/>
                                                                    <m:mcJc m:val="center"/>
                                                                  </m:mcPr>
                                                                </m:mc>
                                                              </m:mcs>
                                                              <m:ctrlPr>
                                                                <a:rPr lang="el-GR" sz="2000" i="1">
                                                                  <a:solidFill>
                                                                    <a:schemeClr val="tx2"/>
                                                                  </a:solidFill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</m:ctrlPr>
                                                            </m:mPr>
                                                            <m:mr>
                                                              <m:e>
                                                                <m:sSub>
                                                                  <m:sSubPr>
                                                                    <m:ctrlPr>
                                                                      <a:rPr lang="el-GR" sz="2000" i="1">
                                                                        <a:solidFill>
                                                                          <a:schemeClr val="tx2"/>
                                                                        </a:solidFill>
                                                                        <a:latin typeface="Cambria Math" panose="02040503050406030204" pitchFamily="18" charset="0"/>
                                                                      </a:rPr>
                                                                    </m:ctrlPr>
                                                                  </m:sSubPr>
                                                                  <m:e>
                                                                    <m:r>
                                                                      <a:rPr lang="el-GR" sz="2000" i="1">
                                                                        <a:solidFill>
                                                                          <a:schemeClr val="tx2"/>
                                                                        </a:solidFill>
                                                                        <a:latin typeface="Cambria Math" panose="02040503050406030204" pitchFamily="18" charset="0"/>
                                                                      </a:rPr>
                                                                      <m:t>𝑁</m:t>
                                                                    </m:r>
                                                                  </m:e>
                                                                  <m:sub>
                                                                    <m:r>
                                                                      <m:rPr>
                                                                        <m:sty m:val="p"/>
                                                                      </m:rPr>
                                                                      <a:rPr lang="el-GR" sz="2000" i="1">
                                                                        <a:solidFill>
                                                                          <a:schemeClr val="tx2"/>
                                                                        </a:solidFill>
                                                                        <a:latin typeface="Cambria Math" panose="02040503050406030204" pitchFamily="18" charset="0"/>
                                                                      </a:rPr>
                                                                      <m:t>ϵ</m:t>
                                                                    </m:r>
                                                                  </m:sub>
                                                                </m:sSub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(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𝐱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)=</m:t>
                                                                </m:r>
                                                                <m:sSub>
                                                                  <m:sSubPr>
                                                                    <m:ctrlPr>
                                                                      <a:rPr lang="el-GR" sz="2000" i="1">
                                                                        <a:solidFill>
                                                                          <a:schemeClr val="tx2"/>
                                                                        </a:solidFill>
                                                                        <a:latin typeface="Cambria Math" panose="02040503050406030204" pitchFamily="18" charset="0"/>
                                                                      </a:rPr>
                                                                    </m:ctrlPr>
                                                                  </m:sSubPr>
                                                                  <m:e>
                                                                    <m:r>
                                                                      <a:rPr lang="el-GR" sz="2000" i="1">
                                                                        <a:solidFill>
                                                                          <a:schemeClr val="tx2"/>
                                                                        </a:solidFill>
                                                                        <a:latin typeface="Cambria Math" panose="02040503050406030204" pitchFamily="18" charset="0"/>
                                                                      </a:rPr>
                                                                      <m:t>𝐵</m:t>
                                                                    </m:r>
                                                                  </m:e>
                                                                  <m:sub>
                                                                    <m:r>
                                                                      <a:rPr lang="el-GR" sz="2000" i="1">
                                                                        <a:solidFill>
                                                                          <a:schemeClr val="tx2"/>
                                                                        </a:solidFill>
                                                                        <a:latin typeface="Cambria Math" panose="02040503050406030204" pitchFamily="18" charset="0"/>
                                                                      </a:rPr>
                                                                      <m:t>𝑑</m:t>
                                                                    </m:r>
                                                                  </m:sub>
                                                                </m:sSub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(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𝐱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,</m:t>
                                                                </m:r>
                                                                <m:r>
                                                                  <m:rPr>
                                                                    <m:sty m:val="p"/>
                                                                  </m:rP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ϵ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)={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𝐲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∣ 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𝛿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(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𝐱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,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𝐲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)≤</m:t>
                                                                </m:r>
                                                                <m:r>
                                                                  <m:rPr>
                                                                    <m:sty m:val="p"/>
                                                                  </m:rP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ϵ</m:t>
                                                                </m:r>
                                                                <m:r>
                                                                  <a:rPr lang="el-GR" sz="2000" i="1">
                                                                    <a:solidFill>
                                                                      <a:schemeClr val="tx2"/>
                                                                    </a:solidFill>
                                                                    <a:latin typeface="Cambria Math" panose="02040503050406030204" pitchFamily="18" charset="0"/>
                                                                  </a:rPr>
                                                                  <m:t>}</m:t>
                                                                </m:r>
                                                              </m:e>
                                                            </m:mr>
                                                          </m:m>
                                                        </m:e>
                                                      </m:mr>
                                                    </m:m>
                                                  </m:e>
                                                </m:mr>
                                              </m:m>
                                            </m:e>
                                          </m:mr>
                                        </m:m>
                                      </m:e>
                                    </m:mr>
                                  </m:m>
                                </m:e>
                              </m:mr>
                            </m:m>
                          </m:e>
                        </m:mr>
                      </m:m>
                    </m:oMath>
                  </m:oMathPara>
                </a14:m>
                <a:endParaRPr lang="el-GR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endParaRPr lang="en-US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Εδώ, το </a:t>
                </a:r>
                <a:r>
                  <a:rPr lang="el-GR" sz="20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l-GR" sz="2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l-GR" sz="2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αναπαριστά την απόσταση των σημείων </a:t>
                </a:r>
                <a:r>
                  <a:rPr lang="el-GR" sz="2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</a:t>
                </a:r>
                <a:r>
                  <a:rPr lang="el-GR" sz="2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· συνήθως υποθέτουμε ότι πρόκειται για την Ευκλείδεια απόσταση.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endParaRPr lang="en-US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Λέμε ότι το </a:t>
                </a:r>
                <a:r>
                  <a:rPr lang="en-US" sz="2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ένα </a:t>
                </a:r>
                <a:r>
                  <a:rPr lang="el-GR" sz="20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σημείο-πυρήνας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αν υπάρχουν τουλάχιστον </a:t>
                </a:r>
                <a:r>
                  <a:rPr lang="en-US" sz="2000" i="1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minpts</a:t>
                </a:r>
                <a:r>
                  <a:rPr lang="en-US" sz="20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σημεία στην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ϵ</m:t>
                    </m:r>
                    <m:r>
                      <m:rPr>
                        <m:nor/>
                      </m:rPr>
                      <a:rPr lang="el-GR" sz="2000" i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l-GR" sz="2000" i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γειτονιά</m:t>
                    </m:r>
                  </m:oMath>
                </a14:m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του σημείου, δηλαδή αν ισχύει </a:t>
                </a:r>
                <a14:m>
                  <m:oMath xmlns:m="http://schemas.openxmlformats.org/officeDocument/2006/math">
                    <m:m>
                      <m:mPr>
                        <m:plcHide m:val="on"/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l-GR" sz="2000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plcHide m:val="on"/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l-GR" sz="2000" i="1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m>
                                              <m:mPr>
                                                <m:plcHide m:val="on"/>
                                                <m:mcs>
                                                  <m:mc>
                                                    <m:mcPr>
                                                      <m:count m:val="1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l-GR" sz="20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>
                                                  <m:m>
                                                    <m:mPr>
                                                      <m:plcHide m:val="on"/>
                                                      <m:mcs>
                                                        <m:mc>
                                                          <m:mcPr>
                                                            <m:count m:val="1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l-GR" sz="2000" i="1">
                                                          <a:solidFill>
                                                            <a:schemeClr val="tx2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>
                                                        <m:m>
                                                          <m:mPr>
                                                            <m:plcHide m:val="on"/>
                                                            <m:mcs>
                                                              <m:mc>
                                                                <m:mcPr>
                                                                  <m:count m:val="1"/>
                                                                  <m:mcJc m:val="center"/>
                                                                </m:mcPr>
                                                              </m:mc>
                                                            </m:mcs>
                                                            <m:ctrlPr>
                                                              <a:rPr lang="el-GR" sz="2000" i="1">
                                                                <a:solidFill>
                                                                  <a:schemeClr val="tx2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mPr>
                                                          <m:mr>
                                                            <m:e>
                                                              <m:m>
                                                                <m:mPr>
                                                                  <m:plcHide m:val="on"/>
                                                                  <m:mcs>
                                                                    <m:mc>
                                                                      <m:mcPr>
                                                                        <m:count m:val="1"/>
                                                                        <m:mcJc m:val="center"/>
                                                                      </m:mcPr>
                                                                    </m:mc>
                                                                  </m:mcs>
                                                                  <m:ctrlPr>
                                                                    <a:rPr lang="el-GR" sz="2000" i="1">
                                                                      <a:solidFill>
                                                                        <a:schemeClr val="tx2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mPr>
                                                                <m:mr>
                                                                  <m:e>
                                                                    <m:m>
                                                                      <m:mPr>
                                                                        <m:plcHide m:val="on"/>
                                                                        <m:mcs>
                                                                          <m:mc>
                                                                            <m:mcPr>
                                                                              <m:count m:val="1"/>
                                                                              <m:mcJc m:val="center"/>
                                                                            </m:mcPr>
                                                                          </m:mc>
                                                                        </m:mcs>
                                                                        <m:ctrlPr>
                                                                          <a:rPr lang="el-GR" sz="2000" i="1">
                                                                            <a:solidFill>
                                                                              <a:schemeClr val="tx2"/>
                                                                            </a:solidFill>
                                                                            <a:latin typeface="Cambria Math" panose="02040503050406030204" pitchFamily="18" charset="0"/>
                                                                          </a:rPr>
                                                                        </m:ctrlPr>
                                                                      </m:mPr>
                                                                      <m:mr>
                                                                        <m:e>
                                                                          <m:d>
                                                                            <m:dPr>
                                                                              <m:begChr m:val="|"/>
                                                                              <m:endChr m:val="|"/>
                                                                              <m:ctrlPr>
                                                                                <a:rPr lang="el-GR" sz="20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</m:ctrlPr>
                                                                            </m:dPr>
                                                                            <m:e>
                                                                              <m:sSub>
                                                                                <m:sSubPr>
                                                                                  <m:ctrlPr>
                                                                                    <a:rPr lang="el-GR" sz="2000" i="1">
                                                                                      <a:solidFill>
                                                                                        <a:schemeClr val="tx2"/>
                                                                                      </a:solidFill>
                                                                                      <a:latin typeface="Cambria Math" panose="02040503050406030204" pitchFamily="18" charset="0"/>
                                                                                    </a:rPr>
                                                                                  </m:ctrlPr>
                                                                                </m:sSubPr>
                                                                                <m:e>
                                                                                  <m:r>
                                                                                    <a:rPr lang="el-GR" sz="2000" i="1">
                                                                                      <a:solidFill>
                                                                                        <a:schemeClr val="tx2"/>
                                                                                      </a:solidFill>
                                                                                      <a:latin typeface="Cambria Math" panose="02040503050406030204" pitchFamily="18" charset="0"/>
                                                                                    </a:rPr>
                                                                                    <m:t>𝑁</m:t>
                                                                                  </m:r>
                                                                                </m:e>
                                                                                <m:sub>
                                                                                  <m:r>
                                                                                    <m:rPr>
                                                                                      <m:sty m:val="p"/>
                                                                                    </m:rPr>
                                                                                    <a:rPr lang="el-GR" sz="2000" i="1">
                                                                                      <a:solidFill>
                                                                                        <a:schemeClr val="tx2"/>
                                                                                      </a:solidFill>
                                                                                      <a:latin typeface="Cambria Math" panose="02040503050406030204" pitchFamily="18" charset="0"/>
                                                                                    </a:rPr>
                                                                                    <m:t>ϵ</m:t>
                                                                                  </m:r>
                                                                                </m:sub>
                                                                              </m:sSub>
                                                                              <m:r>
                                                                                <a:rPr lang="el-GR" sz="20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(</m:t>
                                                                              </m:r>
                                                                              <m:r>
                                                                                <a:rPr lang="el-GR" sz="20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𝐱</m:t>
                                                                              </m:r>
                                                                              <m:r>
                                                                                <a:rPr lang="el-GR" sz="2000" i="1">
                                                                                  <a:solidFill>
                                                                                    <a:schemeClr val="tx2"/>
                                                                                  </a:solidFill>
                                                                                  <a:latin typeface="Cambria Math" panose="02040503050406030204" pitchFamily="18" charset="0"/>
                                                                                </a:rPr>
                                                                                <m:t>)</m:t>
                                                                              </m:r>
                                                                            </m:e>
                                                                          </m:d>
                                                                          <m:r>
                                                                            <a:rPr lang="el-GR" sz="2000" i="1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Cambria Math" panose="02040503050406030204" pitchFamily="18" charset="0"/>
                                                                            </a:rPr>
                                                                            <m:t>≥</m:t>
                                                                          </m:r>
                                                                          <m:r>
                                                                            <a:rPr lang="el-GR" sz="2000" i="1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Cambria Math" panose="02040503050406030204" pitchFamily="18" charset="0"/>
                                                                            </a:rPr>
                                                                            <m:t>𝑚𝑖𝑛𝑝𝑡𝑠</m:t>
                                                                          </m:r>
                                                                        </m:e>
                                                                      </m:mr>
                                                                    </m:m>
                                                                  </m:e>
                                                                </m:mr>
                                                              </m:m>
                                                            </m:e>
                                                          </m:mr>
                                                        </m:m>
                                                      </m:e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mr>
                    </m:m>
                  </m:oMath>
                </a14:m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endParaRPr lang="en-US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Τα </a:t>
                </a:r>
                <a:r>
                  <a:rPr lang="el-GR" sz="20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οριακά σημεία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δεν ικανοποιούν το κατώφλι </a:t>
                </a:r>
                <a:r>
                  <a:rPr lang="en-US" sz="2000" i="1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minpts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· για τα σημεία αυτά ισχύει μεν η ανισότητα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l-GR" sz="20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sz="20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ϵ</m:t>
                            </m:r>
                          </m:sub>
                        </m:sSub>
                        <m: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𝑚𝑖𝑛𝑝𝑡𝑠</m:t>
                    </m:r>
                  </m:oMath>
                </a14:m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αλλά ανήκουν στην </a:t>
                </a:r>
                <a14:m>
                  <m:oMath xmlns:m="http://schemas.openxmlformats.org/officeDocument/2006/math">
                    <m:m>
                      <m:mPr>
                        <m:plcHide m:val="on"/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l-GR" sz="2000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plcHide m:val="on"/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l-GR" sz="2000" i="1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m>
                                              <m:mPr>
                                                <m:plcHide m:val="on"/>
                                                <m:mcs>
                                                  <m:mc>
                                                    <m:mcPr>
                                                      <m:count m:val="1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l-GR" sz="20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>
                                                  <m:m>
                                                    <m:mPr>
                                                      <m:plcHide m:val="on"/>
                                                      <m:mcs>
                                                        <m:mc>
                                                          <m:mcPr>
                                                            <m:count m:val="1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l-GR" sz="2000" i="1">
                                                          <a:solidFill>
                                                            <a:schemeClr val="tx2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>
                                                        <m:m>
                                                          <m:mPr>
                                                            <m:plcHide m:val="on"/>
                                                            <m:mcs>
                                                              <m:mc>
                                                                <m:mcPr>
                                                                  <m:count m:val="1"/>
                                                                  <m:mcJc m:val="center"/>
                                                                </m:mcPr>
                                                              </m:mc>
                                                            </m:mcs>
                                                            <m:ctrlPr>
                                                              <a:rPr lang="el-GR" sz="2000" i="1">
                                                                <a:solidFill>
                                                                  <a:schemeClr val="tx2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mPr>
                                                          <m:mr>
                                                            <m:e>
                                                              <m:m>
                                                                <m:mPr>
                                                                  <m:plcHide m:val="on"/>
                                                                  <m:mcs>
                                                                    <m:mc>
                                                                      <m:mcPr>
                                                                        <m:count m:val="1"/>
                                                                        <m:mcJc m:val="center"/>
                                                                      </m:mcPr>
                                                                    </m:mc>
                                                                  </m:mcs>
                                                                  <m:ctrlPr>
                                                                    <a:rPr lang="el-GR" sz="2000" i="1">
                                                                      <a:solidFill>
                                                                        <a:schemeClr val="tx2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mPr>
                                                                <m:mr>
                                                                  <m:e>
                                                                    <m:m>
                                                                      <m:mPr>
                                                                        <m:plcHide m:val="on"/>
                                                                        <m:mcs>
                                                                          <m:mc>
                                                                            <m:mcPr>
                                                                              <m:count m:val="1"/>
                                                                              <m:mcJc m:val="center"/>
                                                                            </m:mcPr>
                                                                          </m:mc>
                                                                        </m:mcs>
                                                                        <m:ctrlPr>
                                                                          <a:rPr lang="el-GR" sz="2000" i="1">
                                                                            <a:solidFill>
                                                                              <a:schemeClr val="tx2"/>
                                                                            </a:solidFill>
                                                                            <a:latin typeface="Cambria Math" panose="02040503050406030204" pitchFamily="18" charset="0"/>
                                                                          </a:rPr>
                                                                        </m:ctrlPr>
                                                                      </m:mPr>
                                                                      <m:mr>
                                                                        <m:e>
                                                                          <m:r>
                                                                            <m:rPr>
                                                                              <m:sty m:val="p"/>
                                                                            </m:rPr>
                                                                            <a:rPr lang="el-GR" sz="2000" i="1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Cambria Math" panose="02040503050406030204" pitchFamily="18" charset="0"/>
                                                                            </a:rPr>
                                                                            <m:t>ϵ</m:t>
                                                                          </m:r>
                                                                          <m:r>
                                                                            <m:rPr>
                                                                              <m:nor/>
                                                                            </m:rPr>
                                                                            <a:rPr lang="el-GR" sz="2000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Times New Roman" panose="02020603050405020304" pitchFamily="18" charset="0"/>
                                                                              <a:cs typeface="Times New Roman" panose="02020603050405020304" pitchFamily="18" charset="0"/>
                                                                            </a:rPr>
                                                                            <m:t>−</m:t>
                                                                          </m:r>
                                                                          <m:r>
                                                                            <m:rPr>
                                                                              <m:nor/>
                                                                            </m:rPr>
                                                                            <a:rPr lang="el-GR" sz="2000">
                                                                              <a:solidFill>
                                                                                <a:schemeClr val="tx2"/>
                                                                              </a:solidFill>
                                                                              <a:latin typeface="Times New Roman" panose="02020603050405020304" pitchFamily="18" charset="0"/>
                                                                              <a:cs typeface="Times New Roman" panose="02020603050405020304" pitchFamily="18" charset="0"/>
                                                                            </a:rPr>
                                                                            <m:t>γειτονιά</m:t>
                                                                          </m:r>
                                                                        </m:e>
                                                                      </m:mr>
                                                                    </m:m>
                                                                  </m:e>
                                                                </m:mr>
                                                              </m:m>
                                                            </m:e>
                                                          </m:mr>
                                                        </m:m>
                                                      </m:e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mr>
                    </m:m>
                  </m:oMath>
                </a14:m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κάποιου σημείου-πυρήνα </a:t>
                </a:r>
                <a:r>
                  <a:rPr lang="en-US" sz="20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δηλαδή το </a:t>
                </a:r>
                <a14:m>
                  <m:oMath xmlns:m="http://schemas.openxmlformats.org/officeDocument/2006/math">
                    <m: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l-GR" sz="20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ϵ</m:t>
                        </m:r>
                      </m:sub>
                    </m:sSub>
                    <m: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𝐳</m:t>
                    </m:r>
                    <m:r>
                      <a:rPr lang="el-GR" sz="2000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endParaRPr lang="en-US" sz="20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 ένα σημείο δεν είναι ούτε σημείο-πυρήνας ούτε οριακό σημείο, τότε ονομάζεται </a:t>
                </a:r>
                <a:r>
                  <a:rPr lang="el-GR" sz="2000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σημείο θορύβου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ή έκτοπη παρατήρηση (</a:t>
                </a:r>
                <a:r>
                  <a:rPr lang="en-US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outlier</a:t>
                </a:r>
                <a:r>
                  <a:rPr lang="el-GR" sz="2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860" y="1176631"/>
                <a:ext cx="9649072" cy="5170646"/>
              </a:xfrm>
              <a:prstGeom prst="rect">
                <a:avLst/>
              </a:prstGeom>
              <a:blipFill>
                <a:blip r:embed="rId2"/>
                <a:stretch>
                  <a:fillRect l="-569" t="-708" r="-1137" b="-117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406407"/>
            <a:ext cx="95770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Η μέθοδος DBSCAN: Γειτονιά και σημεία-πυρήνες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52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/>
              <p:nvPr/>
            </p:nvSpPr>
            <p:spPr>
              <a:xfrm>
                <a:off x="1090924" y="1460046"/>
                <a:ext cx="9649072" cy="4247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Ένα σημείο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</a:t>
                </a:r>
                <a:r>
                  <a:rPr lang="el-GR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άμεσα προσπελάσιμο ως προς την πυκνότητα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από κάποιο άλλο σημείο</a:t>
                </a:r>
                <a:r>
                  <a:rPr lang="el-GR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 το </a:t>
                </a:r>
                <a14:m>
                  <m:oMath xmlns:m="http://schemas.openxmlformats.org/officeDocument/2006/math">
                    <m:r>
                      <a:rPr lang="el-GR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el-GR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l-G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l-G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ϵ</m:t>
                        </m:r>
                      </m:sub>
                    </m:sSub>
                    <m:d>
                      <m:dPr>
                        <m:ctrlPr>
                          <a:rPr lang="el-G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𝐲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το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σημείο-πυρήνας.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el-GR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Ένα σημείο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είναι </a:t>
                </a:r>
                <a:r>
                  <a:rPr lang="el-GR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προσπελάσιμο ως προς την πυκνότητα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από το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 υπάρχει μια αλυσίδα σημείων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,…,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i="1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τέτοια ώστε να ισχύει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και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i="1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και το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i="1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l-GR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να είναι άμεσα προσπελάσιμο ως προς την πυκνότητα από το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i="1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l-GR" baseline="-250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−1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για όλα τα </a:t>
                </a:r>
                <a:r>
                  <a:rPr lang="el-GR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1,…, </a:t>
                </a:r>
                <a:r>
                  <a:rPr lang="el-GR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en-US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en-US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Με άλλα λόγια, υπάρχει ένα σύνολο σημείων-πυρήνων που οδηγεί από το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στο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el-GR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Ορίζουμε ότι δύο οποιαδήποτε σημεία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</a:t>
                </a:r>
                <a:r>
                  <a:rPr lang="el-GR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συνδεδεμένα ως προς την πυκνότητα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αν υπάρχει ένα σημείο-πυρήνας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τέτοιο ώστε τόσο το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όσο και το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να είναι προσπελάσιμα ως προς την πυκνότητα από το </a:t>
                </a:r>
                <a:r>
                  <a:rPr lang="el-GR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el-GR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Μια </a:t>
                </a:r>
                <a:r>
                  <a:rPr lang="el-GR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συστάδα βασισμένη στην πυκνότητα</a:t>
                </a:r>
                <a:r>
                  <a:rPr lang="el-GR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ορίζεται ως ένα μέγιστο σύνολο σημείων συνδεδεμένων ως προς την πυκνότητα.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924" y="1460046"/>
                <a:ext cx="9649072" cy="4247317"/>
              </a:xfrm>
              <a:prstGeom prst="rect">
                <a:avLst/>
              </a:prstGeom>
              <a:blipFill>
                <a:blip r:embed="rId2"/>
                <a:stretch>
                  <a:fillRect l="-442" t="-862" r="-948" b="-143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090924" y="1331010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08392" y="283762"/>
            <a:ext cx="9577064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Η μέθοδος DBSCAN: </a:t>
            </a:r>
            <a:r>
              <a:rPr lang="el-G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Προσπελασιμότητα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</a:t>
            </a:r>
            <a:b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και συστάδα βασισμένη στην πυκνότητα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91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406407"/>
            <a:ext cx="95770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Σημεία-πυρήνες, οριακά σημεία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και σημεία θορύβου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D166FDE7-1D24-F921-83E1-BD3B11E6D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1988840"/>
            <a:ext cx="8639722" cy="362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57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/>
              <p:nvPr/>
            </p:nvSpPr>
            <p:spPr>
              <a:xfrm>
                <a:off x="1036912" y="1064932"/>
                <a:ext cx="9954044" cy="61863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Αρχικά, ο αλγόριθμος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DBSCAN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υπολογίζει την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ϵ</m:t>
                    </m:r>
                    <m:r>
                      <m:rPr>
                        <m:nor/>
                      </m:rPr>
                      <a:rPr lang="el-GR" i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l-GR" i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γειτονιά</m:t>
                    </m:r>
                  </m:oMath>
                </a14:m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για κάθε σημείο 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του συνόλου δεδομένων 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και ελέγχει αν πρόκειται για σημείο-πυρήνα. 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Επίσης, ορίζει ότι το αναγνωριστικό συστάδας είναι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id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Ø για όλα τα σημεία· έτσι υποδεικνύει ότι τα σημεία δεν έχουν αντιστοιχιστεί σε κάποια συστάδα.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Ξεκινώντας από κάθε μη αντιστοιχισμένο σημείο-πυρήνα, η μέθοδος βρίσκει με αναδρομικό τρόπο όλα τα συνδεδεμένα σημεία ως προς την πυκνότητα για το κάθε σημείο, τα οποία αντιστοιχίζονται στην ίδια συστάδα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Κάποιο οριακό σημείο ενδέχεται να είναι προσπελάσιμο από σημεία-πυρήνες που ανήκουν σε περισσότερες από μία συστάδες, τα οποία μπορεί να έχουν αντιστοιχιστεί αυθαίρετα σε μία από τις συστάδες ή σε όλες τις συστάδες (αν επιτρέπονται οι επικαλυπτόμενες συστάδες).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Τα συγκεκριμένα σημεία δεν ανήκουν σε οποιαδήποτε συστάδα και είτε θεωρούνται έκτοπες παρατηρήσεις είτε εκλαμβάνονται ως θόρυβος.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Κάθε συστάδα του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DBSCAN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μια μέγιστη συνεκτική συνιστώσα του γραφήματος των οριακών σημείων.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742950" lvl="1" indent="-285750">
                  <a:buFont typeface="Wingdings" panose="05000000000000000000" pitchFamily="2" charset="2"/>
                  <a:buChar char="§"/>
                </a:pP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 αλγόριθμος εμφανίζει ευαισθησία στην επιλογή του </a:t>
                </a:r>
                <a14:m>
                  <m:oMath xmlns:m="http://schemas.openxmlformats.org/officeDocument/2006/math">
                    <m:m>
                      <m:mPr>
                        <m:plcHide m:val="on"/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l-GR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plcHide m:val="on"/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l-GR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m>
                                              <m:mPr>
                                                <m:plcHide m:val="on"/>
                                                <m:mcs>
                                                  <m:mc>
                                                    <m:mcPr>
                                                      <m:count m:val="1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l-GR" i="1">
                                                    <a:solidFill>
                                                      <a:srgbClr val="000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>
                                                  <m:m>
                                                    <m:mPr>
                                                      <m:plcHide m:val="on"/>
                                                      <m:mcs>
                                                        <m:mc>
                                                          <m:mcPr>
                                                            <m:count m:val="1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l-GR" i="1">
                                                          <a:solidFill>
                                                            <a:srgbClr val="00000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>
                                                        <m:m>
                                                          <m:mPr>
                                                            <m:plcHide m:val="on"/>
                                                            <m:mcs>
                                                              <m:mc>
                                                                <m:mcPr>
                                                                  <m:count m:val="1"/>
                                                                  <m:mcJc m:val="center"/>
                                                                </m:mcPr>
                                                              </m:mc>
                                                            </m:mcs>
                                                            <m:ctrlPr>
                                                              <a:rPr lang="el-GR" i="1">
                                                                <a:solidFill>
                                                                  <a:srgbClr val="00000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mPr>
                                                          <m:mr>
                                                            <m:e>
                                                              <m:m>
                                                                <m:mPr>
                                                                  <m:plcHide m:val="on"/>
                                                                  <m:mcs>
                                                                    <m:mc>
                                                                      <m:mcPr>
                                                                        <m:count m:val="1"/>
                                                                        <m:mcJc m:val="center"/>
                                                                      </m:mcPr>
                                                                    </m:mc>
                                                                  </m:mcs>
                                                                  <m:ctrlPr>
                                                                    <a:rPr lang="el-GR" i="1">
                                                                      <a:solidFill>
                                                                        <a:srgbClr val="00000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mPr>
                                                                <m:mr>
                                                                  <m:e>
                                                                    <m:m>
                                                                      <m:mPr>
                                                                        <m:plcHide m:val="on"/>
                                                                        <m:mcs>
                                                                          <m:mc>
                                                                            <m:mcPr>
                                                                              <m:count m:val="1"/>
                                                                              <m:mcJc m:val="center"/>
                                                                            </m:mcPr>
                                                                          </m:mc>
                                                                        </m:mcs>
                                                                        <m:ctrlPr>
                                                                          <a:rPr lang="el-GR" i="1">
                                                                            <a:solidFill>
                                                                              <a:srgbClr val="000000"/>
                                                                            </a:solidFill>
                                                                            <a:latin typeface="Cambria Math" panose="02040503050406030204" pitchFamily="18" charset="0"/>
                                                                          </a:rPr>
                                                                        </m:ctrlPr>
                                                                      </m:mPr>
                                                                      <m:mr>
                                                                        <m:e>
                                                                          <m:r>
                                                                            <m:rPr>
                                                                              <m:sty m:val="p"/>
                                                                            </m:rPr>
                                                                            <a:rPr lang="el-GR" i="1">
                                                                              <a:solidFill>
                                                                                <a:srgbClr val="000000"/>
                                                                              </a:solidFill>
                                                                              <a:latin typeface="Cambria Math" panose="02040503050406030204" pitchFamily="18" charset="0"/>
                                                                            </a:rPr>
                                                                            <m:t>ϵ</m:t>
                                                                          </m:r>
                                                                        </m:e>
                                                                      </m:mr>
                                                                    </m:m>
                                                                  </m:e>
                                                                </m:mr>
                                                              </m:m>
                                                            </m:e>
                                                          </m:mr>
                                                        </m:m>
                                                      </m:e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mr>
                    </m:m>
                  </m:oMath>
                </a14:m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ειδικά αν οι συστάδες έχουν διαφορετικές πυκνότητες. </a:t>
                </a:r>
              </a:p>
              <a:p>
                <a:endParaRPr lang="el-GR" dirty="0"/>
              </a:p>
              <a:p>
                <a:pPr marL="342900" indent="-342900" algn="just">
                  <a:buFont typeface="Garamond" panose="02020404030301010803" pitchFamily="18" charset="0"/>
                  <a:buChar char="–"/>
                </a:pPr>
                <a:endParaRPr lang="el-GR" dirty="0">
                  <a:solidFill>
                    <a:schemeClr val="tx2"/>
                  </a:solidFill>
                  <a:latin typeface="Garamond" panose="02020404030301010803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4708E3A-6E66-4410-92B1-FA16A2C1ED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912" y="1064932"/>
                <a:ext cx="9954044" cy="6186309"/>
              </a:xfrm>
              <a:prstGeom prst="rect">
                <a:avLst/>
              </a:prstGeom>
              <a:blipFill>
                <a:blip r:embed="rId2"/>
                <a:stretch>
                  <a:fillRect l="-367" t="-591" r="-110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406407"/>
            <a:ext cx="95770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Ο αλγόριθμος DBSCAN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08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0F65C275-0ABC-7389-96B0-900DA48FA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876" y="22312"/>
            <a:ext cx="9222711" cy="681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7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C2354A11-056C-D8AA-2487-64C32200E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892" y="1916832"/>
            <a:ext cx="9449032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90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171FFF-AB04-4EC9-9D27-B036A86D3156}"/>
              </a:ext>
            </a:extLst>
          </p:cNvPr>
          <p:cNvCxnSpPr/>
          <p:nvPr/>
        </p:nvCxnSpPr>
        <p:spPr>
          <a:xfrm>
            <a:off x="1125860" y="1030089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212FD-B564-44EA-93B8-1C5B57B346C3}"/>
              </a:ext>
            </a:extLst>
          </p:cNvPr>
          <p:cNvCxnSpPr/>
          <p:nvPr/>
        </p:nvCxnSpPr>
        <p:spPr>
          <a:xfrm>
            <a:off x="1090924" y="332656"/>
            <a:ext cx="961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CBAE21B-F77F-4846-BF1D-F353A20977D0}"/>
              </a:ext>
            </a:extLst>
          </p:cNvPr>
          <p:cNvSpPr txBox="1"/>
          <p:nvPr/>
        </p:nvSpPr>
        <p:spPr>
          <a:xfrm>
            <a:off x="1125860" y="406407"/>
            <a:ext cx="95770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Άσκηση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CEC61CAE-82C7-75A1-1EAB-D51181AD1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916" y="1175718"/>
            <a:ext cx="8424936" cy="5366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9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Math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h education presentation with Pi  (widescreen).potx" id="{DF132673-7A8C-4FB7-A35E-0123B6C0D98B}" vid="{CCAAB50D-2EF2-4925-80C2-C83131AE58AC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2237</TotalTime>
  <Words>561</Words>
  <Application>Microsoft Office PowerPoint</Application>
  <PresentationFormat>Προσαρμογή</PresentationFormat>
  <Paragraphs>46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8" baseType="lpstr">
      <vt:lpstr>Arial</vt:lpstr>
      <vt:lpstr>Cambria Math</vt:lpstr>
      <vt:lpstr>Euphemia</vt:lpstr>
      <vt:lpstr>Gabriola</vt:lpstr>
      <vt:lpstr>Garamond</vt:lpstr>
      <vt:lpstr>Times New Roman</vt:lpstr>
      <vt:lpstr>Wingdings</vt:lpstr>
      <vt:lpstr>Math 16x9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ΑΡΙΣΤΕΙΔΗΣ ΒΡΑΧΑΤΗΣ</cp:lastModifiedBy>
  <cp:revision>168</cp:revision>
  <dcterms:created xsi:type="dcterms:W3CDTF">2017-11-18T11:50:23Z</dcterms:created>
  <dcterms:modified xsi:type="dcterms:W3CDTF">2024-05-14T10:29:27Z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