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tif" ContentType="image/tiff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464" r:id="rId2"/>
    <p:sldId id="614" r:id="rId3"/>
    <p:sldId id="581" r:id="rId4"/>
    <p:sldId id="582" r:id="rId5"/>
    <p:sldId id="542" r:id="rId6"/>
    <p:sldId id="587" r:id="rId7"/>
    <p:sldId id="588" r:id="rId8"/>
    <p:sldId id="583" r:id="rId9"/>
    <p:sldId id="616" r:id="rId10"/>
    <p:sldId id="615" r:id="rId11"/>
    <p:sldId id="589" r:id="rId12"/>
    <p:sldId id="585" r:id="rId13"/>
    <p:sldId id="586" r:id="rId14"/>
    <p:sldId id="591" r:id="rId15"/>
    <p:sldId id="592" r:id="rId16"/>
    <p:sldId id="593" r:id="rId17"/>
    <p:sldId id="594" r:id="rId18"/>
    <p:sldId id="595" r:id="rId19"/>
    <p:sldId id="596" r:id="rId20"/>
    <p:sldId id="597" r:id="rId21"/>
    <p:sldId id="598" r:id="rId22"/>
    <p:sldId id="599" r:id="rId23"/>
    <p:sldId id="600" r:id="rId24"/>
    <p:sldId id="601" r:id="rId25"/>
    <p:sldId id="602" r:id="rId26"/>
    <p:sldId id="603" r:id="rId27"/>
    <p:sldId id="604" r:id="rId28"/>
    <p:sldId id="606" r:id="rId29"/>
    <p:sldId id="607" r:id="rId30"/>
    <p:sldId id="608" r:id="rId31"/>
    <p:sldId id="609" r:id="rId32"/>
    <p:sldId id="610" r:id="rId33"/>
    <p:sldId id="611" r:id="rId34"/>
    <p:sldId id="612" r:id="rId35"/>
    <p:sldId id="613" r:id="rId3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5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howGuides="1">
      <p:cViewPr varScale="1">
        <p:scale>
          <a:sx n="71" d="100"/>
          <a:sy n="71" d="100"/>
        </p:scale>
        <p:origin x="78" y="2250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92071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E20F7BDC-1B7C-43EB-A4E3-A91000BF8EE0}"/>
              </a:ext>
            </a:extLst>
          </p:cNvPr>
          <p:cNvSpPr/>
          <p:nvPr/>
        </p:nvSpPr>
        <p:spPr>
          <a:xfrm>
            <a:off x="3102194" y="5085184"/>
            <a:ext cx="6092825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3200" dirty="0">
                <a:latin typeface="Gabriola" panose="04040605051002020D02" pitchFamily="82" charset="0"/>
              </a:rPr>
              <a:t>Αριστείδης Γ. Βραχάτης</a:t>
            </a:r>
            <a:r>
              <a:rPr lang="en-US" sz="3200" dirty="0">
                <a:latin typeface="Gabriola" panose="04040605051002020D02" pitchFamily="82" charset="0"/>
              </a:rPr>
              <a:t>, </a:t>
            </a:r>
            <a:r>
              <a:rPr lang="en-US" sz="3200" dirty="0" err="1">
                <a:latin typeface="Gabriola" panose="04040605051002020D02" pitchFamily="82" charset="0"/>
              </a:rPr>
              <a:t>Dipl-Ing</a:t>
            </a:r>
            <a:r>
              <a:rPr lang="en-US" sz="3200" dirty="0">
                <a:latin typeface="Gabriola" panose="04040605051002020D02" pitchFamily="82" charset="0"/>
              </a:rPr>
              <a:t>, </a:t>
            </a:r>
            <a:r>
              <a:rPr lang="en-US" sz="3200" dirty="0" err="1">
                <a:latin typeface="Gabriola" panose="04040605051002020D02" pitchFamily="82" charset="0"/>
              </a:rPr>
              <a:t>M.Sc</a:t>
            </a:r>
            <a:r>
              <a:rPr lang="en-US" sz="3200" dirty="0">
                <a:latin typeface="Gabriola" panose="04040605051002020D02" pitchFamily="82" charset="0"/>
              </a:rPr>
              <a:t>, PhD</a:t>
            </a:r>
          </a:p>
          <a:p>
            <a:pPr algn="ctr"/>
            <a:r>
              <a:rPr lang="el-GR" sz="3200" dirty="0">
                <a:latin typeface="Gabriola" panose="04040605051002020D02" pitchFamily="82" charset="0"/>
              </a:rPr>
              <a:t>Επίκουρος Καθηγητής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CC493F-B8D2-423A-BBCD-6D7330F539F3}"/>
              </a:ext>
            </a:extLst>
          </p:cNvPr>
          <p:cNvSpPr txBox="1"/>
          <p:nvPr/>
        </p:nvSpPr>
        <p:spPr>
          <a:xfrm>
            <a:off x="3068825" y="1916832"/>
            <a:ext cx="5854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>
                <a:latin typeface="Garamond" panose="02020404030301010803" pitchFamily="18" charset="0"/>
              </a:rPr>
              <a:t>ΜΗΧΑΝΙΚΗ ΜΑΘΗΣΗ</a:t>
            </a:r>
            <a:endParaRPr lang="el-GR" sz="3200" dirty="0">
              <a:latin typeface="Garamond" panose="02020404030301010803" pitchFamily="18" charset="0"/>
            </a:endParaRPr>
          </a:p>
          <a:p>
            <a:pPr algn="ctr"/>
            <a:endParaRPr lang="el-GR" sz="3200" dirty="0">
              <a:latin typeface="Garamond" panose="02020404030301010803" pitchFamily="18" charset="0"/>
            </a:endParaRPr>
          </a:p>
          <a:p>
            <a:pPr algn="ctr"/>
            <a:r>
              <a:rPr lang="el-GR" sz="3200" dirty="0">
                <a:latin typeface="Garamond" panose="02020404030301010803" pitchFamily="18" charset="0"/>
              </a:rPr>
              <a:t>Ιεραρχική Ομαδοποίηση</a:t>
            </a: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4B4A9469-7EDD-41F8-A97E-0A71BB54BAEB}"/>
              </a:ext>
            </a:extLst>
          </p:cNvPr>
          <p:cNvSpPr/>
          <p:nvPr/>
        </p:nvSpPr>
        <p:spPr>
          <a:xfrm>
            <a:off x="1125860" y="116632"/>
            <a:ext cx="29081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dirty="0">
                <a:latin typeface="Garamond" panose="02020404030301010803" pitchFamily="18" charset="0"/>
              </a:rPr>
              <a:t>Τμήμα Πληροφορικής</a:t>
            </a:r>
          </a:p>
          <a:p>
            <a:r>
              <a:rPr lang="el-GR" sz="2000" dirty="0">
                <a:latin typeface="Garamond" panose="02020404030301010803" pitchFamily="18" charset="0"/>
              </a:rPr>
              <a:t>Σχολή Θετικών Επιστημών </a:t>
            </a:r>
          </a:p>
          <a:p>
            <a:r>
              <a:rPr lang="el-GR" sz="2000" dirty="0">
                <a:latin typeface="Garamond" panose="02020404030301010803" pitchFamily="18" charset="0"/>
              </a:rPr>
              <a:t>Ιόνιο Πανεπιστήμιο</a:t>
            </a:r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95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/>
              <p:nvPr/>
            </p:nvSpPr>
            <p:spPr>
              <a:xfrm>
                <a:off x="1269876" y="1268760"/>
                <a:ext cx="9073008" cy="5467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Garamond" panose="02020404030301010803" pitchFamily="18" charset="0"/>
                  <a:buChar char="―"/>
                </a:pPr>
                <a:r>
                  <a:rPr lang="el-GR" b="1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Μέσος όρος ομάδας :</a:t>
                </a:r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 Ο μέσος όρος της απόστασης ανά ζεύγη μεταξύ σημείων της συστάδας </a:t>
                </a:r>
                <a:r>
                  <a:rPr lang="el-GR" i="1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C</a:t>
                </a:r>
                <a:r>
                  <a:rPr lang="el-GR" i="1" baseline="-25000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i</a:t>
                </a:r>
                <a:r>
                  <a:rPr lang="el-GR" i="1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και της συστάδας </a:t>
                </a:r>
                <a:r>
                  <a:rPr lang="el-GR" i="1" dirty="0" err="1">
                    <a:solidFill>
                      <a:schemeClr val="tx2"/>
                    </a:solidFill>
                    <a:latin typeface="Garamond" panose="02020404030301010803" pitchFamily="18" charset="0"/>
                  </a:rPr>
                  <a:t>C</a:t>
                </a:r>
                <a:r>
                  <a:rPr lang="el-GR" i="1" baseline="-25000" dirty="0" err="1">
                    <a:solidFill>
                      <a:schemeClr val="tx2"/>
                    </a:solidFill>
                    <a:latin typeface="Garamond" panose="02020404030301010803" pitchFamily="18" charset="0"/>
                  </a:rPr>
                  <a:t>j</a:t>
                </a:r>
                <a:endParaRPr lang="el-GR" i="1" baseline="-25000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endParaRPr lang="el-GR" b="1" i="1" baseline="-25000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endParaRPr lang="el-GR" b="1" i="1" baseline="-25000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endParaRPr lang="el-GR" b="1" i="1" baseline="-25000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Ελάχιστη διακύμανση ή μέθοδος του </a:t>
                </a:r>
                <a:r>
                  <a:rPr lang="el-GR" dirty="0" err="1">
                    <a:solidFill>
                      <a:schemeClr val="tx2"/>
                    </a:solidFill>
                    <a:latin typeface="Garamond" panose="02020404030301010803" pitchFamily="18" charset="0"/>
                  </a:rPr>
                  <a:t>Ward</a:t>
                </a:r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: Η απόσταση δύο συστάδων ορίζεται ως η αύξηση που παρουσιάζει το άθροισμα των τετραγώνων των σφαλμάτων (SSE) όταν οι δύο συστάδες συγχωνευθούν. Το άθροισμα SSE για μια δεδομένη συστάδα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l-G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 δίνεται από τη σχέση</a:t>
                </a: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endParaRPr lang="el-GR" b="1" dirty="0">
                  <a:latin typeface="Garamond" panose="02020404030301010803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l-GR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​</m:t>
                                      </m:r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)=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𝑆𝑆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𝑆𝑆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𝑆𝑆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𝑆𝑆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​</m:t>
                                      </m:r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el-GR" dirty="0"/>
              </a:p>
              <a:p>
                <a:endParaRPr lang="el-GR" dirty="0"/>
              </a:p>
              <a:p>
                <a:pPr algn="ctr"/>
                <a:r>
                  <a:rPr lang="el-GR" dirty="0">
                    <a:latin typeface="Garamond" panose="02020404030301010803" pitchFamily="18" charset="0"/>
                  </a:rPr>
                  <a:t>όπου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m>
                      <m:mPr>
                        <m:plcHide m:val="on"/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𝑆𝑆</m:t>
                                </m:r>
                                <m:sSub>
                                  <m:sSubPr>
                                    <m:ctrlP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nary>
                                  <m:naryPr>
                                    <m:chr m:val="∑"/>
                                    <m:supHide m:val="on"/>
                                    <m:ctrlP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∈</m:t>
                                    </m:r>
                                    <m:sSub>
                                      <m:sSubPr>
                                        <m:ctrlP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𝐶</m:t>
                                        </m:r>
                                      </m:e>
                                      <m:sub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sub>
                                  <m:sup/>
                                  <m:e>
                                    <m:r>
                                      <a:rPr lang="el-GR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</m:nary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μ</m:t>
                                    </m:r>
                                  </m:e>
                                  <m:sub>
                                    <m: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sSup>
                                  <m:sSupPr>
                                    <m:ctrlP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</m:e>
                                  <m:sup>
                                    <m: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mr>
                    </m:m>
                  </m:oMath>
                </a14:m>
                <a:endParaRPr lang="el-GR" dirty="0"/>
              </a:p>
              <a:p>
                <a:endParaRPr lang="el-GR" dirty="0"/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Μετά από απλοποίηση, παίρνουμε</a:t>
                </a:r>
              </a:p>
              <a:p>
                <a:endParaRPr lang="el-GR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l-GR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)=</m:t>
                                  </m:r>
                                  <m:d>
                                    <m:d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e>
                                            <m:sub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e>
                                            <m:sub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e>
                                            <m:sub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l-GR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e>
                                            <m:sub>
                                              <m:r>
                                                <a:rPr lang="el-GR" i="1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||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μ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μ</m:t>
                                      </m:r>
                                    </m:e>
                                    <m:sub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p>
                                    <m:sSupPr>
                                      <m:ctrlP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|</m:t>
                                      </m:r>
                                    </m:e>
                                    <m:sup>
                                      <m:r>
                                        <a:rPr lang="el-GR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el-GR" dirty="0"/>
              </a:p>
              <a:p>
                <a:pPr marL="342900" indent="-342900" algn="just">
                  <a:buFont typeface="Garamond" panose="02020404030301010803" pitchFamily="18" charset="0"/>
                  <a:buChar char="–"/>
                </a:pPr>
                <a:endParaRPr lang="en-US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  <a:p>
                <a:pPr marL="342900" indent="-342900" algn="just">
                  <a:buFont typeface="Garamond" panose="02020404030301010803" pitchFamily="18" charset="0"/>
                  <a:buChar char="–"/>
                </a:pPr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Συνεπώς, το μέτρο του </a:t>
                </a:r>
                <a:r>
                  <a:rPr lang="el-GR" dirty="0" err="1">
                    <a:solidFill>
                      <a:schemeClr val="tx2"/>
                    </a:solidFill>
                    <a:latin typeface="Garamond" panose="02020404030301010803" pitchFamily="18" charset="0"/>
                  </a:rPr>
                  <a:t>Ward</a:t>
                </a:r>
                <a:r>
                  <a:rPr lang="el-GR" dirty="0">
                    <a:solidFill>
                      <a:schemeClr val="tx2"/>
                    </a:solidFill>
                    <a:latin typeface="Garamond" panose="02020404030301010803" pitchFamily="18" charset="0"/>
                  </a:rPr>
                  <a:t> αποτελεί μια σταθμισμένη εκδοχή του μέτρου της μέσης απόστασης.</a:t>
                </a:r>
              </a:p>
              <a:p>
                <a:pPr algn="just"/>
                <a:endParaRPr lang="el-GR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876" y="1268760"/>
                <a:ext cx="9073008" cy="5467587"/>
              </a:xfrm>
              <a:prstGeom prst="rect">
                <a:avLst/>
              </a:prstGeom>
              <a:blipFill>
                <a:blip r:embed="rId2"/>
                <a:stretch>
                  <a:fillRect l="-470" t="-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98738"/>
            <a:ext cx="957706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Απόσταση μεταξύ συστάδων: Μοναδικός σύνδεσμος, πλήρης σύνδεσμος και μέσος όρος ομάδας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312B74-7266-4DBE-81CE-D1B3218400DF}"/>
                  </a:ext>
                </a:extLst>
              </p:cNvPr>
              <p:cNvSpPr txBox="1"/>
              <p:nvPr/>
            </p:nvSpPr>
            <p:spPr>
              <a:xfrm>
                <a:off x="4438228" y="1847238"/>
                <a:ext cx="610048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l-GR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​</m:t>
                                </m:r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)=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μ</m:t>
                                </m:r>
                              </m:e>
                              <m:sub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μ</m:t>
                                </m:r>
                              </m:e>
                              <m:sub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​</m:t>
                                </m:r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</m:m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312B74-7266-4DBE-81CE-D1B321840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228" y="1847238"/>
                <a:ext cx="6100482" cy="369332"/>
              </a:xfrm>
              <a:prstGeom prst="rect">
                <a:avLst/>
              </a:prstGeom>
              <a:blipFill>
                <a:blip r:embed="rId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527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90C67E5-7EF4-4B30-AB2C-667E3504B547}"/>
              </a:ext>
            </a:extLst>
          </p:cNvPr>
          <p:cNvSpPr txBox="1"/>
          <p:nvPr/>
        </p:nvSpPr>
        <p:spPr>
          <a:xfrm>
            <a:off x="1221790" y="1161744"/>
            <a:ext cx="9481133" cy="1485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Στον πίνακα δίνονται οι τιμές από δύο μετρήσεις (Χ</a:t>
            </a:r>
            <a:r>
              <a:rPr lang="el-GR" sz="1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και Χ</a:t>
            </a:r>
            <a:r>
              <a:rPr lang="el-GR" sz="1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14300" algn="l"/>
              </a:tabLst>
            </a:pP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Να ομαδοποιήσετε τα δεδομένα με τον αλγόριθμο «Συσσωρευτικής Ιεραρχικής Ομαδοποίησης» (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Agglomerative Hierarchical Clustering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χρησιμοποιώντας ως κριτήριο της απόστασης μεταξύ ομάδων, την περίπτωση του απλού συνδέσμου (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και πλήρους συνδέσμου (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 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14300" algn="l"/>
              </a:tabLst>
            </a:pP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Να κατασκευαστεί το δενδρόγραμμα της κάθε ομαδοποίησης και να τα συγκρίνετε. </a:t>
            </a:r>
          </a:p>
        </p:txBody>
      </p:sp>
      <p:graphicFrame>
        <p:nvGraphicFramePr>
          <p:cNvPr id="7" name="Table 29">
            <a:extLst>
              <a:ext uri="{FF2B5EF4-FFF2-40B4-BE49-F238E27FC236}">
                <a16:creationId xmlns:a16="http://schemas.microsoft.com/office/drawing/2014/main" id="{A421129A-7A12-4E6D-8F9F-8B22DA146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978088"/>
              </p:ext>
            </p:extLst>
          </p:nvPr>
        </p:nvGraphicFramePr>
        <p:xfrm>
          <a:off x="2579652" y="3209115"/>
          <a:ext cx="1656186" cy="23486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062">
                  <a:extLst>
                    <a:ext uri="{9D8B030D-6E8A-4147-A177-3AD203B41FA5}">
                      <a16:colId xmlns:a16="http://schemas.microsoft.com/office/drawing/2014/main" val="1481126993"/>
                    </a:ext>
                  </a:extLst>
                </a:gridCol>
                <a:gridCol w="552062">
                  <a:extLst>
                    <a:ext uri="{9D8B030D-6E8A-4147-A177-3AD203B41FA5}">
                      <a16:colId xmlns:a16="http://schemas.microsoft.com/office/drawing/2014/main" val="221816862"/>
                    </a:ext>
                  </a:extLst>
                </a:gridCol>
                <a:gridCol w="552062">
                  <a:extLst>
                    <a:ext uri="{9D8B030D-6E8A-4147-A177-3AD203B41FA5}">
                      <a16:colId xmlns:a16="http://schemas.microsoft.com/office/drawing/2014/main" val="2094632730"/>
                    </a:ext>
                  </a:extLst>
                </a:gridCol>
              </a:tblGrid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Χ</a:t>
                      </a:r>
                      <a:r>
                        <a:rPr lang="el-GR" sz="1800" b="0" baseline="-2500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  <a:endParaRPr lang="el-GR" sz="1800" b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Χ</a:t>
                      </a:r>
                      <a:r>
                        <a:rPr lang="el-GR" sz="1800" b="0" baseline="-250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  <a:endParaRPr lang="el-GR" sz="1800" b="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9578794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7</a:t>
                      </a:r>
                      <a:endParaRPr lang="el-GR" sz="1800" b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5101947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  <a:endParaRPr lang="el-GR" sz="1800" b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962800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  <a:endParaRPr lang="el-GR" sz="1800" b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828939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E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8323527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  <a:endParaRPr lang="en-US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3642989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0797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92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</a:t>
            </a:r>
          </a:p>
        </p:txBody>
      </p:sp>
      <p:graphicFrame>
        <p:nvGraphicFramePr>
          <p:cNvPr id="29" name="Table 29">
            <a:extLst>
              <a:ext uri="{FF2B5EF4-FFF2-40B4-BE49-F238E27FC236}">
                <a16:creationId xmlns:a16="http://schemas.microsoft.com/office/drawing/2014/main" id="{CB569527-0EBF-450A-8654-3596262E7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913095"/>
              </p:ext>
            </p:extLst>
          </p:nvPr>
        </p:nvGraphicFramePr>
        <p:xfrm>
          <a:off x="2579652" y="3209115"/>
          <a:ext cx="1656186" cy="23486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062">
                  <a:extLst>
                    <a:ext uri="{9D8B030D-6E8A-4147-A177-3AD203B41FA5}">
                      <a16:colId xmlns:a16="http://schemas.microsoft.com/office/drawing/2014/main" val="1481126993"/>
                    </a:ext>
                  </a:extLst>
                </a:gridCol>
                <a:gridCol w="552062">
                  <a:extLst>
                    <a:ext uri="{9D8B030D-6E8A-4147-A177-3AD203B41FA5}">
                      <a16:colId xmlns:a16="http://schemas.microsoft.com/office/drawing/2014/main" val="221816862"/>
                    </a:ext>
                  </a:extLst>
                </a:gridCol>
                <a:gridCol w="552062">
                  <a:extLst>
                    <a:ext uri="{9D8B030D-6E8A-4147-A177-3AD203B41FA5}">
                      <a16:colId xmlns:a16="http://schemas.microsoft.com/office/drawing/2014/main" val="2094632730"/>
                    </a:ext>
                  </a:extLst>
                </a:gridCol>
              </a:tblGrid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Χ</a:t>
                      </a:r>
                      <a:r>
                        <a:rPr lang="el-GR" sz="1800" b="0" baseline="-2500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  <a:endParaRPr lang="el-GR" sz="1800" b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Χ</a:t>
                      </a:r>
                      <a:r>
                        <a:rPr lang="el-GR" sz="1800" b="0" baseline="-250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  <a:endParaRPr lang="el-GR" sz="1800" b="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9578794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7</a:t>
                      </a:r>
                      <a:endParaRPr lang="el-GR" sz="1800" b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5101947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  <a:endParaRPr lang="el-GR" sz="1800" b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962800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  <a:endParaRPr lang="el-GR" sz="1800" b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828939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E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8323527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  <a:endParaRPr lang="en-US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3642989"/>
                  </a:ext>
                </a:extLst>
              </a:tr>
              <a:tr h="335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l-GR" sz="18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46556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chemeClr val="tx2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  <a:endParaRPr lang="el-GR" sz="1800" b="0" dirty="0">
                        <a:solidFill>
                          <a:schemeClr val="tx2"/>
                        </a:solidFill>
                        <a:effectLst/>
                        <a:latin typeface="Garamond" panose="02020404030301010803" pitchFamily="18" charset="0"/>
                        <a:ea typeface="Cambria Math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0797508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790C67E5-7EF4-4B30-AB2C-667E3504B547}"/>
              </a:ext>
            </a:extLst>
          </p:cNvPr>
          <p:cNvSpPr txBox="1"/>
          <p:nvPr/>
        </p:nvSpPr>
        <p:spPr>
          <a:xfrm>
            <a:off x="1191293" y="1064932"/>
            <a:ext cx="9481133" cy="1485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Στον πίνακα δίνονται οι τιμές από δύο μετρήσεις (Χ</a:t>
            </a:r>
            <a:r>
              <a:rPr lang="el-GR" sz="1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και Χ</a:t>
            </a:r>
            <a:r>
              <a:rPr lang="el-GR" sz="16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14300" algn="l"/>
              </a:tabLst>
            </a:pP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Να ομαδοποιήσετε τα δεδομένα με τον αλγόριθμο «Συσσωρευτικής Ιεραρχικής Ομαδοποίησης» (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Agglomerative Hierarchical Clustering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χρησιμοποιώντας ως κριτήριο της απόστασης μεταξύ ομάδων, την περίπτωση του απλού συνδέσμου (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και πλήρους συνδέσμου (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 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14300" algn="l"/>
              </a:tabLst>
            </a:pPr>
            <a:r>
              <a:rPr lang="el-G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Να κατασκευαστεί το δενδρόγραμμα της κάθε ομαδοποίησης και να τα συγκρίνετε. </a:t>
            </a: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4B308A8F-4870-4DBB-B063-93764D1214AC}"/>
              </a:ext>
            </a:extLst>
          </p:cNvPr>
          <p:cNvSpPr/>
          <p:nvPr/>
        </p:nvSpPr>
        <p:spPr>
          <a:xfrm>
            <a:off x="5108864" y="4185530"/>
            <a:ext cx="504056" cy="323589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8" name="Table 5">
            <a:extLst>
              <a:ext uri="{FF2B5EF4-FFF2-40B4-BE49-F238E27FC236}">
                <a16:creationId xmlns:a16="http://schemas.microsoft.com/office/drawing/2014/main" id="{4141616C-442A-4258-828E-6453BDF57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526417"/>
              </p:ext>
            </p:extLst>
          </p:nvPr>
        </p:nvGraphicFramePr>
        <p:xfrm>
          <a:off x="6575906" y="3027502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55055B48-6B0A-42A7-AE7D-385D6C222D66}"/>
              </a:ext>
            </a:extLst>
          </p:cNvPr>
          <p:cNvSpPr txBox="1"/>
          <p:nvPr/>
        </p:nvSpPr>
        <p:spPr>
          <a:xfrm>
            <a:off x="6431890" y="561049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664D44-11B4-499C-B5E7-7F64FAF68E4E}"/>
              </a:ext>
            </a:extLst>
          </p:cNvPr>
          <p:cNvSpPr txBox="1"/>
          <p:nvPr/>
        </p:nvSpPr>
        <p:spPr>
          <a:xfrm rot="16200000">
            <a:off x="4987082" y="4102976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42959C9-E510-418F-A28F-5865F6248E3D}"/>
              </a:ext>
            </a:extLst>
          </p:cNvPr>
          <p:cNvSpPr/>
          <p:nvPr/>
        </p:nvSpPr>
        <p:spPr>
          <a:xfrm>
            <a:off x="6801239" y="2929372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2FAD0DE-C301-4364-BD94-ECD1A851B2EF}"/>
              </a:ext>
            </a:extLst>
          </p:cNvPr>
          <p:cNvSpPr/>
          <p:nvPr/>
        </p:nvSpPr>
        <p:spPr>
          <a:xfrm>
            <a:off x="7440010" y="5490707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95DB84D-0CD2-4314-8D22-C1B476C3BBF4}"/>
              </a:ext>
            </a:extLst>
          </p:cNvPr>
          <p:cNvSpPr/>
          <p:nvPr/>
        </p:nvSpPr>
        <p:spPr>
          <a:xfrm>
            <a:off x="7440010" y="4751080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C13D3BB-9824-41D2-9801-32EDAA852ACF}"/>
              </a:ext>
            </a:extLst>
          </p:cNvPr>
          <p:cNvSpPr/>
          <p:nvPr/>
        </p:nvSpPr>
        <p:spPr>
          <a:xfrm>
            <a:off x="8099886" y="328816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242B3C0-2D43-43CB-B601-A6D33BDB4112}"/>
              </a:ext>
            </a:extLst>
          </p:cNvPr>
          <p:cNvSpPr/>
          <p:nvPr/>
        </p:nvSpPr>
        <p:spPr>
          <a:xfrm>
            <a:off x="8423902" y="328816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BDAB24A-B888-4F38-9459-8652BF7DCA68}"/>
              </a:ext>
            </a:extLst>
          </p:cNvPr>
          <p:cNvSpPr/>
          <p:nvPr/>
        </p:nvSpPr>
        <p:spPr>
          <a:xfrm>
            <a:off x="6801239" y="4035633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2B613F0-2EB4-4A68-AA2D-639F2BADB4FA}"/>
              </a:ext>
            </a:extLst>
          </p:cNvPr>
          <p:cNvSpPr txBox="1"/>
          <p:nvPr/>
        </p:nvSpPr>
        <p:spPr>
          <a:xfrm>
            <a:off x="7389587" y="4695208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8600116-E8E6-4D0E-9E79-307F95DAFDFF}"/>
              </a:ext>
            </a:extLst>
          </p:cNvPr>
          <p:cNvSpPr txBox="1"/>
          <p:nvPr/>
        </p:nvSpPr>
        <p:spPr>
          <a:xfrm>
            <a:off x="7400700" y="5442207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5ED5DD3-8992-4FFD-910B-0992903F175B}"/>
              </a:ext>
            </a:extLst>
          </p:cNvPr>
          <p:cNvSpPr txBox="1"/>
          <p:nvPr/>
        </p:nvSpPr>
        <p:spPr>
          <a:xfrm>
            <a:off x="6755625" y="3987133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9DD607B-35AB-43EF-8406-447D838734F5}"/>
              </a:ext>
            </a:extLst>
          </p:cNvPr>
          <p:cNvSpPr txBox="1"/>
          <p:nvPr/>
        </p:nvSpPr>
        <p:spPr>
          <a:xfrm>
            <a:off x="6755625" y="287775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EF4176-B816-4369-8E1D-FD3167333A7C}"/>
              </a:ext>
            </a:extLst>
          </p:cNvPr>
          <p:cNvSpPr txBox="1"/>
          <p:nvPr/>
        </p:nvSpPr>
        <p:spPr>
          <a:xfrm>
            <a:off x="8048732" y="323966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F08F7EE-99DC-49A3-AEA3-09781BC0319B}"/>
              </a:ext>
            </a:extLst>
          </p:cNvPr>
          <p:cNvSpPr txBox="1"/>
          <p:nvPr/>
        </p:nvSpPr>
        <p:spPr>
          <a:xfrm>
            <a:off x="8379891" y="324352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22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385039"/>
              </p:ext>
            </p:extLst>
          </p:nvPr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969341"/>
              </p:ext>
            </p:extLst>
          </p:nvPr>
        </p:nvGraphicFramePr>
        <p:xfrm>
          <a:off x="5906722" y="2051249"/>
          <a:ext cx="364627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89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1819533752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33363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33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>
            <a:extLst>
              <a:ext uri="{FF2B5EF4-FFF2-40B4-BE49-F238E27FC236}">
                <a16:creationId xmlns:a16="http://schemas.microsoft.com/office/drawing/2014/main" id="{247054DE-D448-493D-9F9C-711C4C848B5E}"/>
              </a:ext>
            </a:extLst>
          </p:cNvPr>
          <p:cNvSpPr/>
          <p:nvPr/>
        </p:nvSpPr>
        <p:spPr>
          <a:xfrm>
            <a:off x="9137901" y="3864827"/>
            <a:ext cx="360040" cy="360040"/>
          </a:xfrm>
          <a:prstGeom prst="ellipse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906722" y="2051249"/>
          <a:ext cx="364627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89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1819533752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33363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356050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4122667" y="6332785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924003" y="6284285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4083357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878389" y="6235785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310436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721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>
            <a:extLst>
              <a:ext uri="{FF2B5EF4-FFF2-40B4-BE49-F238E27FC236}">
                <a16:creationId xmlns:a16="http://schemas.microsoft.com/office/drawing/2014/main" id="{247054DE-D448-493D-9F9C-711C4C848B5E}"/>
              </a:ext>
            </a:extLst>
          </p:cNvPr>
          <p:cNvSpPr/>
          <p:nvPr/>
        </p:nvSpPr>
        <p:spPr>
          <a:xfrm>
            <a:off x="9137901" y="3864827"/>
            <a:ext cx="360040" cy="360040"/>
          </a:xfrm>
          <a:prstGeom prst="ellipse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906722" y="2051249"/>
          <a:ext cx="364627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89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1819533752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33363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356050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4122667" y="6332785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924003" y="6284285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4083357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878389" y="6235785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310436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374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9023"/>
              </p:ext>
            </p:extLst>
          </p:nvPr>
        </p:nvGraphicFramePr>
        <p:xfrm>
          <a:off x="5808260" y="2051249"/>
          <a:ext cx="3310488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423734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00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highlight>
                          <a:srgbClr val="00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356050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6978012" y="631972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924003" y="6284285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6938702" y="627122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878389" y="6235785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310436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69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411488"/>
              </p:ext>
            </p:extLst>
          </p:nvPr>
        </p:nvGraphicFramePr>
        <p:xfrm>
          <a:off x="5808260" y="2051249"/>
          <a:ext cx="3310488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423734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8084242" y="6344012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797021" y="632833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352747" y="6337036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7652195" y="6328332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02324" y="628116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57711" y="627983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7606581" y="6279832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8038628" y="629239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9641AA4-D2D0-49FC-BFFA-AF4569E05103}"/>
              </a:ext>
            </a:extLst>
          </p:cNvPr>
          <p:cNvSpPr/>
          <p:nvPr/>
        </p:nvSpPr>
        <p:spPr>
          <a:xfrm>
            <a:off x="6978012" y="2436939"/>
            <a:ext cx="360000" cy="360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CC21B97-FFAD-4BD4-94B0-AD189A716A40}"/>
              </a:ext>
            </a:extLst>
          </p:cNvPr>
          <p:cNvSpPr/>
          <p:nvPr/>
        </p:nvSpPr>
        <p:spPr>
          <a:xfrm>
            <a:off x="3358108" y="3635954"/>
            <a:ext cx="576064" cy="116119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85CF978-D1FD-4ADE-9441-A94D9C0428CD}"/>
              </a:ext>
            </a:extLst>
          </p:cNvPr>
          <p:cNvSpPr/>
          <p:nvPr/>
        </p:nvSpPr>
        <p:spPr>
          <a:xfrm>
            <a:off x="5441498" y="5913120"/>
            <a:ext cx="453470" cy="418011"/>
          </a:xfrm>
          <a:custGeom>
            <a:avLst/>
            <a:gdLst>
              <a:gd name="connsiteX0" fmla="*/ 9333 w 453470"/>
              <a:gd name="connsiteY0" fmla="*/ 400594 h 418011"/>
              <a:gd name="connsiteX1" fmla="*/ 9333 w 453470"/>
              <a:gd name="connsiteY1" fmla="*/ 400594 h 418011"/>
              <a:gd name="connsiteX2" fmla="*/ 9333 w 453470"/>
              <a:gd name="connsiteY2" fmla="*/ 69669 h 418011"/>
              <a:gd name="connsiteX3" fmla="*/ 9333 w 453470"/>
              <a:gd name="connsiteY3" fmla="*/ 0 h 418011"/>
              <a:gd name="connsiteX4" fmla="*/ 444762 w 453470"/>
              <a:gd name="connsiteY4" fmla="*/ 8709 h 418011"/>
              <a:gd name="connsiteX5" fmla="*/ 453470 w 453470"/>
              <a:gd name="connsiteY5" fmla="*/ 418011 h 418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70" h="418011">
                <a:moveTo>
                  <a:pt x="9333" y="400594"/>
                </a:moveTo>
                <a:lnTo>
                  <a:pt x="9333" y="400594"/>
                </a:lnTo>
                <a:cubicBezTo>
                  <a:pt x="21837" y="238049"/>
                  <a:pt x="22962" y="280909"/>
                  <a:pt x="9333" y="69669"/>
                </a:cubicBezTo>
                <a:cubicBezTo>
                  <a:pt x="4864" y="401"/>
                  <a:pt x="-9224" y="37112"/>
                  <a:pt x="9333" y="0"/>
                </a:cubicBezTo>
                <a:lnTo>
                  <a:pt x="444762" y="8709"/>
                </a:lnTo>
                <a:lnTo>
                  <a:pt x="453470" y="4180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602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988529"/>
              </p:ext>
            </p:extLst>
          </p:nvPr>
        </p:nvGraphicFramePr>
        <p:xfrm>
          <a:off x="5808260" y="2051249"/>
          <a:ext cx="2980758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8084242" y="6344012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797021" y="632833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352747" y="6337036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7652195" y="6328332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02324" y="628116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57711" y="627983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7606581" y="6279832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8038628" y="629239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CC21B97-FFAD-4BD4-94B0-AD189A716A40}"/>
              </a:ext>
            </a:extLst>
          </p:cNvPr>
          <p:cNvSpPr/>
          <p:nvPr/>
        </p:nvSpPr>
        <p:spPr>
          <a:xfrm>
            <a:off x="3358108" y="3635954"/>
            <a:ext cx="576064" cy="116119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85CF978-D1FD-4ADE-9441-A94D9C0428CD}"/>
              </a:ext>
            </a:extLst>
          </p:cNvPr>
          <p:cNvSpPr/>
          <p:nvPr/>
        </p:nvSpPr>
        <p:spPr>
          <a:xfrm>
            <a:off x="5441498" y="5913120"/>
            <a:ext cx="453470" cy="418011"/>
          </a:xfrm>
          <a:custGeom>
            <a:avLst/>
            <a:gdLst>
              <a:gd name="connsiteX0" fmla="*/ 9333 w 453470"/>
              <a:gd name="connsiteY0" fmla="*/ 400594 h 418011"/>
              <a:gd name="connsiteX1" fmla="*/ 9333 w 453470"/>
              <a:gd name="connsiteY1" fmla="*/ 400594 h 418011"/>
              <a:gd name="connsiteX2" fmla="*/ 9333 w 453470"/>
              <a:gd name="connsiteY2" fmla="*/ 69669 h 418011"/>
              <a:gd name="connsiteX3" fmla="*/ 9333 w 453470"/>
              <a:gd name="connsiteY3" fmla="*/ 0 h 418011"/>
              <a:gd name="connsiteX4" fmla="*/ 444762 w 453470"/>
              <a:gd name="connsiteY4" fmla="*/ 8709 h 418011"/>
              <a:gd name="connsiteX5" fmla="*/ 453470 w 453470"/>
              <a:gd name="connsiteY5" fmla="*/ 418011 h 418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70" h="418011">
                <a:moveTo>
                  <a:pt x="9333" y="400594"/>
                </a:moveTo>
                <a:lnTo>
                  <a:pt x="9333" y="400594"/>
                </a:lnTo>
                <a:cubicBezTo>
                  <a:pt x="21837" y="238049"/>
                  <a:pt x="22962" y="280909"/>
                  <a:pt x="9333" y="69669"/>
                </a:cubicBezTo>
                <a:cubicBezTo>
                  <a:pt x="4864" y="401"/>
                  <a:pt x="-9224" y="37112"/>
                  <a:pt x="9333" y="0"/>
                </a:cubicBezTo>
                <a:lnTo>
                  <a:pt x="444762" y="8709"/>
                </a:lnTo>
                <a:lnTo>
                  <a:pt x="453470" y="4180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102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808260" y="2051249"/>
          <a:ext cx="2980758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696477" y="6339766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797021" y="632833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352747" y="6337036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264430" y="6324086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02324" y="628116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57711" y="627983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18816" y="6275586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50863" y="628814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CC21B97-FFAD-4BD4-94B0-AD189A716A40}"/>
              </a:ext>
            </a:extLst>
          </p:cNvPr>
          <p:cNvSpPr/>
          <p:nvPr/>
        </p:nvSpPr>
        <p:spPr>
          <a:xfrm>
            <a:off x="3358108" y="3635954"/>
            <a:ext cx="576064" cy="116119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85CF978-D1FD-4ADE-9441-A94D9C0428CD}"/>
              </a:ext>
            </a:extLst>
          </p:cNvPr>
          <p:cNvSpPr/>
          <p:nvPr/>
        </p:nvSpPr>
        <p:spPr>
          <a:xfrm>
            <a:off x="5441498" y="5913120"/>
            <a:ext cx="453470" cy="418011"/>
          </a:xfrm>
          <a:custGeom>
            <a:avLst/>
            <a:gdLst>
              <a:gd name="connsiteX0" fmla="*/ 9333 w 453470"/>
              <a:gd name="connsiteY0" fmla="*/ 400594 h 418011"/>
              <a:gd name="connsiteX1" fmla="*/ 9333 w 453470"/>
              <a:gd name="connsiteY1" fmla="*/ 400594 h 418011"/>
              <a:gd name="connsiteX2" fmla="*/ 9333 w 453470"/>
              <a:gd name="connsiteY2" fmla="*/ 69669 h 418011"/>
              <a:gd name="connsiteX3" fmla="*/ 9333 w 453470"/>
              <a:gd name="connsiteY3" fmla="*/ 0 h 418011"/>
              <a:gd name="connsiteX4" fmla="*/ 444762 w 453470"/>
              <a:gd name="connsiteY4" fmla="*/ 8709 h 418011"/>
              <a:gd name="connsiteX5" fmla="*/ 453470 w 453470"/>
              <a:gd name="connsiteY5" fmla="*/ 418011 h 418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70" h="418011">
                <a:moveTo>
                  <a:pt x="9333" y="400594"/>
                </a:moveTo>
                <a:lnTo>
                  <a:pt x="9333" y="400594"/>
                </a:lnTo>
                <a:cubicBezTo>
                  <a:pt x="21837" y="238049"/>
                  <a:pt x="22962" y="280909"/>
                  <a:pt x="9333" y="69669"/>
                </a:cubicBezTo>
                <a:cubicBezTo>
                  <a:pt x="4864" y="401"/>
                  <a:pt x="-9224" y="37112"/>
                  <a:pt x="9333" y="0"/>
                </a:cubicBezTo>
                <a:lnTo>
                  <a:pt x="444762" y="8709"/>
                </a:lnTo>
                <a:lnTo>
                  <a:pt x="453470" y="4180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AEA3ADB-51BD-495E-87D5-C7B807FC1E4F}"/>
              </a:ext>
            </a:extLst>
          </p:cNvPr>
          <p:cNvSpPr/>
          <p:nvPr/>
        </p:nvSpPr>
        <p:spPr>
          <a:xfrm>
            <a:off x="7705303" y="2785468"/>
            <a:ext cx="360000" cy="360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94B86F9-47CD-47EA-8CF9-E0F226B0B888}"/>
              </a:ext>
            </a:extLst>
          </p:cNvPr>
          <p:cNvSpPr/>
          <p:nvPr/>
        </p:nvSpPr>
        <p:spPr>
          <a:xfrm>
            <a:off x="2729916" y="1779269"/>
            <a:ext cx="499094" cy="1580427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F98EA4E-46E4-4FCE-B9E9-6779CCC34DE9}"/>
              </a:ext>
            </a:extLst>
          </p:cNvPr>
          <p:cNvSpPr/>
          <p:nvPr/>
        </p:nvSpPr>
        <p:spPr>
          <a:xfrm>
            <a:off x="6330954" y="5765074"/>
            <a:ext cx="453023" cy="574766"/>
          </a:xfrm>
          <a:custGeom>
            <a:avLst/>
            <a:gdLst>
              <a:gd name="connsiteX0" fmla="*/ 26303 w 453023"/>
              <a:gd name="connsiteY0" fmla="*/ 557349 h 574766"/>
              <a:gd name="connsiteX1" fmla="*/ 26303 w 453023"/>
              <a:gd name="connsiteY1" fmla="*/ 557349 h 574766"/>
              <a:gd name="connsiteX2" fmla="*/ 8886 w 453023"/>
              <a:gd name="connsiteY2" fmla="*/ 478972 h 574766"/>
              <a:gd name="connsiteX3" fmla="*/ 177 w 453023"/>
              <a:gd name="connsiteY3" fmla="*/ 452846 h 574766"/>
              <a:gd name="connsiteX4" fmla="*/ 17595 w 453023"/>
              <a:gd name="connsiteY4" fmla="*/ 148046 h 574766"/>
              <a:gd name="connsiteX5" fmla="*/ 26303 w 453023"/>
              <a:gd name="connsiteY5" fmla="*/ 113212 h 574766"/>
              <a:gd name="connsiteX6" fmla="*/ 17595 w 453023"/>
              <a:gd name="connsiteY6" fmla="*/ 0 h 574766"/>
              <a:gd name="connsiteX7" fmla="*/ 426897 w 453023"/>
              <a:gd name="connsiteY7" fmla="*/ 0 h 574766"/>
              <a:gd name="connsiteX8" fmla="*/ 453023 w 453023"/>
              <a:gd name="connsiteY8" fmla="*/ 574766 h 574766"/>
              <a:gd name="connsiteX9" fmla="*/ 435606 w 453023"/>
              <a:gd name="connsiteY9" fmla="*/ 566057 h 57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3023" h="574766">
                <a:moveTo>
                  <a:pt x="26303" y="557349"/>
                </a:moveTo>
                <a:lnTo>
                  <a:pt x="26303" y="557349"/>
                </a:lnTo>
                <a:cubicBezTo>
                  <a:pt x="20497" y="531223"/>
                  <a:pt x="15377" y="504936"/>
                  <a:pt x="8886" y="478972"/>
                </a:cubicBezTo>
                <a:cubicBezTo>
                  <a:pt x="6660" y="470066"/>
                  <a:pt x="177" y="462026"/>
                  <a:pt x="177" y="452846"/>
                </a:cubicBezTo>
                <a:cubicBezTo>
                  <a:pt x="177" y="336811"/>
                  <a:pt x="-3009" y="251068"/>
                  <a:pt x="17595" y="148046"/>
                </a:cubicBezTo>
                <a:cubicBezTo>
                  <a:pt x="19942" y="136310"/>
                  <a:pt x="23400" y="124823"/>
                  <a:pt x="26303" y="113212"/>
                </a:cubicBezTo>
                <a:cubicBezTo>
                  <a:pt x="15795" y="29141"/>
                  <a:pt x="17595" y="66947"/>
                  <a:pt x="17595" y="0"/>
                </a:cubicBezTo>
                <a:lnTo>
                  <a:pt x="426897" y="0"/>
                </a:lnTo>
                <a:lnTo>
                  <a:pt x="453023" y="574766"/>
                </a:lnTo>
                <a:lnTo>
                  <a:pt x="435606" y="5660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23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708E3A-6E66-4410-92B1-FA16A2C1ED56}"/>
              </a:ext>
            </a:extLst>
          </p:cNvPr>
          <p:cNvSpPr txBox="1"/>
          <p:nvPr/>
        </p:nvSpPr>
        <p:spPr>
          <a:xfrm>
            <a:off x="1125860" y="1176631"/>
            <a:ext cx="96490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Ο στόχος της ιεραρχικής </a:t>
            </a:r>
            <a:r>
              <a:rPr lang="el-GR" dirty="0" err="1">
                <a:solidFill>
                  <a:schemeClr val="tx2"/>
                </a:solidFill>
                <a:latin typeface="Garamond" panose="02020404030301010803" pitchFamily="18" charset="0"/>
              </a:rPr>
              <a:t>συσταδοποίησης</a:t>
            </a: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 είναι να δημιουργήσει μια ακολουθία ένθετων </a:t>
            </a:r>
            <a:r>
              <a:rPr lang="el-GR" dirty="0" err="1">
                <a:solidFill>
                  <a:schemeClr val="tx2"/>
                </a:solidFill>
                <a:latin typeface="Garamond" panose="02020404030301010803" pitchFamily="18" charset="0"/>
              </a:rPr>
              <a:t>διαμερίσεων</a:t>
            </a: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</a:p>
          <a:p>
            <a:pPr marL="800100" lvl="1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οι οποίες μπορούν να </a:t>
            </a:r>
            <a:r>
              <a:rPr lang="el-GR" dirty="0" err="1">
                <a:solidFill>
                  <a:schemeClr val="tx2"/>
                </a:solidFill>
                <a:latin typeface="Garamond" panose="02020404030301010803" pitchFamily="18" charset="0"/>
              </a:rPr>
              <a:t>οπτικοποιηθούν</a:t>
            </a: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 με βολικό τρόπο μέσω ενός δένδρου ή μιας ιεραρχίας συστάδων </a:t>
            </a:r>
          </a:p>
          <a:p>
            <a:pPr marL="800100" lvl="1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αυτός ο τρόπος </a:t>
            </a:r>
            <a:r>
              <a:rPr lang="el-GR" dirty="0" err="1">
                <a:solidFill>
                  <a:schemeClr val="tx2"/>
                </a:solidFill>
                <a:latin typeface="Garamond" panose="02020404030301010803" pitchFamily="18" charset="0"/>
              </a:rPr>
              <a:t>οπτικοποίησης</a:t>
            </a: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 είναι επίσης γνωστός με την ονομασία δενδρόγραμμα συστάδων.</a:t>
            </a:r>
          </a:p>
          <a:p>
            <a:pPr marL="342900" indent="-342900" algn="just">
              <a:buFont typeface="Garamond" panose="02020404030301010803" pitchFamily="18" charset="0"/>
              <a:buChar char="–"/>
            </a:pPr>
            <a:endParaRPr 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342900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Οι συστάδες της ιεραρχίας έχουν διάφορα επίπεδα λεπτομέρειας</a:t>
            </a:r>
          </a:p>
          <a:p>
            <a:pPr marL="800100" lvl="1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το χαμηλότερο επίπεδο του δένδρου (τα φύλλα) αποτελείται από ξεχωριστές συστάδες για κάθε σημείο</a:t>
            </a:r>
          </a:p>
          <a:p>
            <a:pPr marL="800100" lvl="1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το υψηλότερο επίπεδο (η ρίζα) περιλαμβάνει μία συστάδα η οποία περιέχει όλα τα σημεία.</a:t>
            </a:r>
          </a:p>
          <a:p>
            <a:pPr marL="342900" indent="-342900" algn="just">
              <a:buFont typeface="Garamond" panose="02020404030301010803" pitchFamily="18" charset="0"/>
              <a:buChar char="–"/>
            </a:pPr>
            <a:endParaRPr 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342900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Η συσσωρευτική ιεραρχική </a:t>
            </a:r>
            <a:r>
              <a:rPr lang="el-GR" dirty="0" err="1">
                <a:solidFill>
                  <a:schemeClr val="tx2"/>
                </a:solidFill>
                <a:latin typeface="Garamond" panose="02020404030301010803" pitchFamily="18" charset="0"/>
              </a:rPr>
              <a:t>συσταδοποίηση</a:t>
            </a: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 λειτουργεί συνθετικά. </a:t>
            </a:r>
          </a:p>
          <a:p>
            <a:pPr marL="800100" lvl="1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Δηλαδή, ξεκινά με μία ξεχωριστή συστάδα για καθένα από τα n σημεία και </a:t>
            </a:r>
          </a:p>
          <a:p>
            <a:pPr marL="800100" lvl="1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συγχωνεύει επανειλημμένα το ζεύγος των συστάδων οι οποίες εμφανίζουν τη μεγαλύτερη ομοιότητα, </a:t>
            </a:r>
          </a:p>
          <a:p>
            <a:pPr marL="800100" lvl="1" indent="-342900" algn="just">
              <a:buFont typeface="Garamond" panose="02020404030301010803" pitchFamily="18" charset="0"/>
              <a:buChar char="–"/>
            </a:pPr>
            <a:r>
              <a:rPr lang="el-GR" dirty="0">
                <a:solidFill>
                  <a:schemeClr val="tx2"/>
                </a:solidFill>
                <a:latin typeface="Garamond" panose="02020404030301010803" pitchFamily="18" charset="0"/>
              </a:rPr>
              <a:t>με τη διαδικασία να σταματά όταν όλα τα σημεία ανήκουν πλέον στην ίδια συστάδα.</a:t>
            </a:r>
          </a:p>
          <a:p>
            <a:pPr marL="342900" indent="-342900" algn="just">
              <a:buFont typeface="Garamond" panose="02020404030301010803" pitchFamily="18" charset="0"/>
              <a:buChar char="–"/>
            </a:pPr>
            <a:endParaRPr 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342900" indent="-342900" algn="just">
              <a:buFont typeface="Garamond" panose="02020404030301010803" pitchFamily="18" charset="0"/>
              <a:buChar char="–"/>
            </a:pPr>
            <a:endParaRPr lang="el-GR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συσταδοποίηση: Ένθετες διαμερίσεις</a:t>
            </a:r>
          </a:p>
        </p:txBody>
      </p:sp>
    </p:spTree>
    <p:extLst>
      <p:ext uri="{BB962C8B-B14F-4D97-AF65-F5344CB8AC3E}">
        <p14:creationId xmlns:p14="http://schemas.microsoft.com/office/powerpoint/2010/main" val="295848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834732"/>
              </p:ext>
            </p:extLst>
          </p:nvPr>
        </p:nvGraphicFramePr>
        <p:xfrm>
          <a:off x="6423191" y="2052609"/>
          <a:ext cx="253662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62579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696477" y="6339766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797021" y="632833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352747" y="6337036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264430" y="6324086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02324" y="628116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57711" y="627983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18816" y="6275586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50863" y="628814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CC21B97-FFAD-4BD4-94B0-AD189A716A40}"/>
              </a:ext>
            </a:extLst>
          </p:cNvPr>
          <p:cNvSpPr/>
          <p:nvPr/>
        </p:nvSpPr>
        <p:spPr>
          <a:xfrm>
            <a:off x="3358108" y="3635954"/>
            <a:ext cx="576064" cy="116119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85CF978-D1FD-4ADE-9441-A94D9C0428CD}"/>
              </a:ext>
            </a:extLst>
          </p:cNvPr>
          <p:cNvSpPr/>
          <p:nvPr/>
        </p:nvSpPr>
        <p:spPr>
          <a:xfrm>
            <a:off x="5441498" y="5913120"/>
            <a:ext cx="453470" cy="418011"/>
          </a:xfrm>
          <a:custGeom>
            <a:avLst/>
            <a:gdLst>
              <a:gd name="connsiteX0" fmla="*/ 9333 w 453470"/>
              <a:gd name="connsiteY0" fmla="*/ 400594 h 418011"/>
              <a:gd name="connsiteX1" fmla="*/ 9333 w 453470"/>
              <a:gd name="connsiteY1" fmla="*/ 400594 h 418011"/>
              <a:gd name="connsiteX2" fmla="*/ 9333 w 453470"/>
              <a:gd name="connsiteY2" fmla="*/ 69669 h 418011"/>
              <a:gd name="connsiteX3" fmla="*/ 9333 w 453470"/>
              <a:gd name="connsiteY3" fmla="*/ 0 h 418011"/>
              <a:gd name="connsiteX4" fmla="*/ 444762 w 453470"/>
              <a:gd name="connsiteY4" fmla="*/ 8709 h 418011"/>
              <a:gd name="connsiteX5" fmla="*/ 453470 w 453470"/>
              <a:gd name="connsiteY5" fmla="*/ 418011 h 418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70" h="418011">
                <a:moveTo>
                  <a:pt x="9333" y="400594"/>
                </a:moveTo>
                <a:lnTo>
                  <a:pt x="9333" y="400594"/>
                </a:lnTo>
                <a:cubicBezTo>
                  <a:pt x="21837" y="238049"/>
                  <a:pt x="22962" y="280909"/>
                  <a:pt x="9333" y="69669"/>
                </a:cubicBezTo>
                <a:cubicBezTo>
                  <a:pt x="4864" y="401"/>
                  <a:pt x="-9224" y="37112"/>
                  <a:pt x="9333" y="0"/>
                </a:cubicBezTo>
                <a:lnTo>
                  <a:pt x="444762" y="8709"/>
                </a:lnTo>
                <a:lnTo>
                  <a:pt x="453470" y="4180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94B86F9-47CD-47EA-8CF9-E0F226B0B888}"/>
              </a:ext>
            </a:extLst>
          </p:cNvPr>
          <p:cNvSpPr/>
          <p:nvPr/>
        </p:nvSpPr>
        <p:spPr>
          <a:xfrm>
            <a:off x="2729916" y="1779269"/>
            <a:ext cx="499094" cy="1580427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F98EA4E-46E4-4FCE-B9E9-6779CCC34DE9}"/>
              </a:ext>
            </a:extLst>
          </p:cNvPr>
          <p:cNvSpPr/>
          <p:nvPr/>
        </p:nvSpPr>
        <p:spPr>
          <a:xfrm>
            <a:off x="6330954" y="5765074"/>
            <a:ext cx="453023" cy="574766"/>
          </a:xfrm>
          <a:custGeom>
            <a:avLst/>
            <a:gdLst>
              <a:gd name="connsiteX0" fmla="*/ 26303 w 453023"/>
              <a:gd name="connsiteY0" fmla="*/ 557349 h 574766"/>
              <a:gd name="connsiteX1" fmla="*/ 26303 w 453023"/>
              <a:gd name="connsiteY1" fmla="*/ 557349 h 574766"/>
              <a:gd name="connsiteX2" fmla="*/ 8886 w 453023"/>
              <a:gd name="connsiteY2" fmla="*/ 478972 h 574766"/>
              <a:gd name="connsiteX3" fmla="*/ 177 w 453023"/>
              <a:gd name="connsiteY3" fmla="*/ 452846 h 574766"/>
              <a:gd name="connsiteX4" fmla="*/ 17595 w 453023"/>
              <a:gd name="connsiteY4" fmla="*/ 148046 h 574766"/>
              <a:gd name="connsiteX5" fmla="*/ 26303 w 453023"/>
              <a:gd name="connsiteY5" fmla="*/ 113212 h 574766"/>
              <a:gd name="connsiteX6" fmla="*/ 17595 w 453023"/>
              <a:gd name="connsiteY6" fmla="*/ 0 h 574766"/>
              <a:gd name="connsiteX7" fmla="*/ 426897 w 453023"/>
              <a:gd name="connsiteY7" fmla="*/ 0 h 574766"/>
              <a:gd name="connsiteX8" fmla="*/ 453023 w 453023"/>
              <a:gd name="connsiteY8" fmla="*/ 574766 h 574766"/>
              <a:gd name="connsiteX9" fmla="*/ 435606 w 453023"/>
              <a:gd name="connsiteY9" fmla="*/ 566057 h 57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3023" h="574766">
                <a:moveTo>
                  <a:pt x="26303" y="557349"/>
                </a:moveTo>
                <a:lnTo>
                  <a:pt x="26303" y="557349"/>
                </a:lnTo>
                <a:cubicBezTo>
                  <a:pt x="20497" y="531223"/>
                  <a:pt x="15377" y="504936"/>
                  <a:pt x="8886" y="478972"/>
                </a:cubicBezTo>
                <a:cubicBezTo>
                  <a:pt x="6660" y="470066"/>
                  <a:pt x="177" y="462026"/>
                  <a:pt x="177" y="452846"/>
                </a:cubicBezTo>
                <a:cubicBezTo>
                  <a:pt x="177" y="336811"/>
                  <a:pt x="-3009" y="251068"/>
                  <a:pt x="17595" y="148046"/>
                </a:cubicBezTo>
                <a:cubicBezTo>
                  <a:pt x="19942" y="136310"/>
                  <a:pt x="23400" y="124823"/>
                  <a:pt x="26303" y="113212"/>
                </a:cubicBezTo>
                <a:cubicBezTo>
                  <a:pt x="15795" y="29141"/>
                  <a:pt x="17595" y="66947"/>
                  <a:pt x="17595" y="0"/>
                </a:cubicBezTo>
                <a:lnTo>
                  <a:pt x="426897" y="0"/>
                </a:lnTo>
                <a:lnTo>
                  <a:pt x="453023" y="574766"/>
                </a:lnTo>
                <a:lnTo>
                  <a:pt x="435606" y="5660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32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6423191" y="2052609"/>
          <a:ext cx="253662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62579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696477" y="6339766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797021" y="632833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352747" y="6337036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264430" y="6324086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02324" y="628116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57711" y="627983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18816" y="6275586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50863" y="628814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CC21B97-FFAD-4BD4-94B0-AD189A716A40}"/>
              </a:ext>
            </a:extLst>
          </p:cNvPr>
          <p:cNvSpPr/>
          <p:nvPr/>
        </p:nvSpPr>
        <p:spPr>
          <a:xfrm>
            <a:off x="3358108" y="3635954"/>
            <a:ext cx="576064" cy="116119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85CF978-D1FD-4ADE-9441-A94D9C0428CD}"/>
              </a:ext>
            </a:extLst>
          </p:cNvPr>
          <p:cNvSpPr/>
          <p:nvPr/>
        </p:nvSpPr>
        <p:spPr>
          <a:xfrm>
            <a:off x="5441498" y="5913120"/>
            <a:ext cx="453470" cy="418011"/>
          </a:xfrm>
          <a:custGeom>
            <a:avLst/>
            <a:gdLst>
              <a:gd name="connsiteX0" fmla="*/ 9333 w 453470"/>
              <a:gd name="connsiteY0" fmla="*/ 400594 h 418011"/>
              <a:gd name="connsiteX1" fmla="*/ 9333 w 453470"/>
              <a:gd name="connsiteY1" fmla="*/ 400594 h 418011"/>
              <a:gd name="connsiteX2" fmla="*/ 9333 w 453470"/>
              <a:gd name="connsiteY2" fmla="*/ 69669 h 418011"/>
              <a:gd name="connsiteX3" fmla="*/ 9333 w 453470"/>
              <a:gd name="connsiteY3" fmla="*/ 0 h 418011"/>
              <a:gd name="connsiteX4" fmla="*/ 444762 w 453470"/>
              <a:gd name="connsiteY4" fmla="*/ 8709 h 418011"/>
              <a:gd name="connsiteX5" fmla="*/ 453470 w 453470"/>
              <a:gd name="connsiteY5" fmla="*/ 418011 h 418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70" h="418011">
                <a:moveTo>
                  <a:pt x="9333" y="400594"/>
                </a:moveTo>
                <a:lnTo>
                  <a:pt x="9333" y="400594"/>
                </a:lnTo>
                <a:cubicBezTo>
                  <a:pt x="21837" y="238049"/>
                  <a:pt x="22962" y="280909"/>
                  <a:pt x="9333" y="69669"/>
                </a:cubicBezTo>
                <a:cubicBezTo>
                  <a:pt x="4864" y="401"/>
                  <a:pt x="-9224" y="37112"/>
                  <a:pt x="9333" y="0"/>
                </a:cubicBezTo>
                <a:lnTo>
                  <a:pt x="444762" y="8709"/>
                </a:lnTo>
                <a:lnTo>
                  <a:pt x="453470" y="4180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94B86F9-47CD-47EA-8CF9-E0F226B0B888}"/>
              </a:ext>
            </a:extLst>
          </p:cNvPr>
          <p:cNvSpPr/>
          <p:nvPr/>
        </p:nvSpPr>
        <p:spPr>
          <a:xfrm>
            <a:off x="2729916" y="1779269"/>
            <a:ext cx="499094" cy="1580427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F98EA4E-46E4-4FCE-B9E9-6779CCC34DE9}"/>
              </a:ext>
            </a:extLst>
          </p:cNvPr>
          <p:cNvSpPr/>
          <p:nvPr/>
        </p:nvSpPr>
        <p:spPr>
          <a:xfrm>
            <a:off x="6330954" y="5765074"/>
            <a:ext cx="453023" cy="574766"/>
          </a:xfrm>
          <a:custGeom>
            <a:avLst/>
            <a:gdLst>
              <a:gd name="connsiteX0" fmla="*/ 26303 w 453023"/>
              <a:gd name="connsiteY0" fmla="*/ 557349 h 574766"/>
              <a:gd name="connsiteX1" fmla="*/ 26303 w 453023"/>
              <a:gd name="connsiteY1" fmla="*/ 557349 h 574766"/>
              <a:gd name="connsiteX2" fmla="*/ 8886 w 453023"/>
              <a:gd name="connsiteY2" fmla="*/ 478972 h 574766"/>
              <a:gd name="connsiteX3" fmla="*/ 177 w 453023"/>
              <a:gd name="connsiteY3" fmla="*/ 452846 h 574766"/>
              <a:gd name="connsiteX4" fmla="*/ 17595 w 453023"/>
              <a:gd name="connsiteY4" fmla="*/ 148046 h 574766"/>
              <a:gd name="connsiteX5" fmla="*/ 26303 w 453023"/>
              <a:gd name="connsiteY5" fmla="*/ 113212 h 574766"/>
              <a:gd name="connsiteX6" fmla="*/ 17595 w 453023"/>
              <a:gd name="connsiteY6" fmla="*/ 0 h 574766"/>
              <a:gd name="connsiteX7" fmla="*/ 426897 w 453023"/>
              <a:gd name="connsiteY7" fmla="*/ 0 h 574766"/>
              <a:gd name="connsiteX8" fmla="*/ 453023 w 453023"/>
              <a:gd name="connsiteY8" fmla="*/ 574766 h 574766"/>
              <a:gd name="connsiteX9" fmla="*/ 435606 w 453023"/>
              <a:gd name="connsiteY9" fmla="*/ 566057 h 57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3023" h="574766">
                <a:moveTo>
                  <a:pt x="26303" y="557349"/>
                </a:moveTo>
                <a:lnTo>
                  <a:pt x="26303" y="557349"/>
                </a:lnTo>
                <a:cubicBezTo>
                  <a:pt x="20497" y="531223"/>
                  <a:pt x="15377" y="504936"/>
                  <a:pt x="8886" y="478972"/>
                </a:cubicBezTo>
                <a:cubicBezTo>
                  <a:pt x="6660" y="470066"/>
                  <a:pt x="177" y="462026"/>
                  <a:pt x="177" y="452846"/>
                </a:cubicBezTo>
                <a:cubicBezTo>
                  <a:pt x="177" y="336811"/>
                  <a:pt x="-3009" y="251068"/>
                  <a:pt x="17595" y="148046"/>
                </a:cubicBezTo>
                <a:cubicBezTo>
                  <a:pt x="19942" y="136310"/>
                  <a:pt x="23400" y="124823"/>
                  <a:pt x="26303" y="113212"/>
                </a:cubicBezTo>
                <a:cubicBezTo>
                  <a:pt x="15795" y="29141"/>
                  <a:pt x="17595" y="66947"/>
                  <a:pt x="17595" y="0"/>
                </a:cubicBezTo>
                <a:lnTo>
                  <a:pt x="426897" y="0"/>
                </a:lnTo>
                <a:lnTo>
                  <a:pt x="453023" y="574766"/>
                </a:lnTo>
                <a:lnTo>
                  <a:pt x="435606" y="5660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F6CE97B-887E-4F42-BC96-4F541154C03B}"/>
              </a:ext>
            </a:extLst>
          </p:cNvPr>
          <p:cNvSpPr/>
          <p:nvPr/>
        </p:nvSpPr>
        <p:spPr>
          <a:xfrm>
            <a:off x="7869928" y="2424129"/>
            <a:ext cx="360000" cy="360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0CAF1E1-4CCC-4709-8760-A702968378D3}"/>
              </a:ext>
            </a:extLst>
          </p:cNvPr>
          <p:cNvSpPr/>
          <p:nvPr/>
        </p:nvSpPr>
        <p:spPr>
          <a:xfrm>
            <a:off x="2309428" y="1602498"/>
            <a:ext cx="1842160" cy="3698709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7BC57CB-3031-4241-A1BC-46CE6127DAE8}"/>
              </a:ext>
            </a:extLst>
          </p:cNvPr>
          <p:cNvSpPr/>
          <p:nvPr/>
        </p:nvSpPr>
        <p:spPr>
          <a:xfrm>
            <a:off x="5669280" y="5582194"/>
            <a:ext cx="879566" cy="322217"/>
          </a:xfrm>
          <a:custGeom>
            <a:avLst/>
            <a:gdLst>
              <a:gd name="connsiteX0" fmla="*/ 0 w 879566"/>
              <a:gd name="connsiteY0" fmla="*/ 322217 h 322217"/>
              <a:gd name="connsiteX1" fmla="*/ 0 w 879566"/>
              <a:gd name="connsiteY1" fmla="*/ 322217 h 322217"/>
              <a:gd name="connsiteX2" fmla="*/ 8709 w 879566"/>
              <a:gd name="connsiteY2" fmla="*/ 0 h 322217"/>
              <a:gd name="connsiteX3" fmla="*/ 879566 w 879566"/>
              <a:gd name="connsiteY3" fmla="*/ 8709 h 322217"/>
              <a:gd name="connsiteX4" fmla="*/ 879566 w 879566"/>
              <a:gd name="connsiteY4" fmla="*/ 182880 h 32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9566" h="322217">
                <a:moveTo>
                  <a:pt x="0" y="322217"/>
                </a:moveTo>
                <a:lnTo>
                  <a:pt x="0" y="322217"/>
                </a:lnTo>
                <a:cubicBezTo>
                  <a:pt x="8965" y="17421"/>
                  <a:pt x="8709" y="124866"/>
                  <a:pt x="8709" y="0"/>
                </a:cubicBezTo>
                <a:lnTo>
                  <a:pt x="879566" y="8709"/>
                </a:lnTo>
                <a:lnTo>
                  <a:pt x="879566" y="18288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68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002004"/>
              </p:ext>
            </p:extLst>
          </p:nvPr>
        </p:nvGraphicFramePr>
        <p:xfrm>
          <a:off x="6163325" y="2085187"/>
          <a:ext cx="3116402" cy="13763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3793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1133793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848816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458797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A/B/C/D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45879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A/B/C/D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45879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696477" y="6339766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797021" y="632833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352747" y="6337036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264430" y="6324086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02324" y="628116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57711" y="627983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18816" y="6275586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50863" y="628814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CC21B97-FFAD-4BD4-94B0-AD189A716A40}"/>
              </a:ext>
            </a:extLst>
          </p:cNvPr>
          <p:cNvSpPr/>
          <p:nvPr/>
        </p:nvSpPr>
        <p:spPr>
          <a:xfrm>
            <a:off x="3358108" y="3635954"/>
            <a:ext cx="576064" cy="116119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85CF978-D1FD-4ADE-9441-A94D9C0428CD}"/>
              </a:ext>
            </a:extLst>
          </p:cNvPr>
          <p:cNvSpPr/>
          <p:nvPr/>
        </p:nvSpPr>
        <p:spPr>
          <a:xfrm>
            <a:off x="5441498" y="5913120"/>
            <a:ext cx="453470" cy="418011"/>
          </a:xfrm>
          <a:custGeom>
            <a:avLst/>
            <a:gdLst>
              <a:gd name="connsiteX0" fmla="*/ 9333 w 453470"/>
              <a:gd name="connsiteY0" fmla="*/ 400594 h 418011"/>
              <a:gd name="connsiteX1" fmla="*/ 9333 w 453470"/>
              <a:gd name="connsiteY1" fmla="*/ 400594 h 418011"/>
              <a:gd name="connsiteX2" fmla="*/ 9333 w 453470"/>
              <a:gd name="connsiteY2" fmla="*/ 69669 h 418011"/>
              <a:gd name="connsiteX3" fmla="*/ 9333 w 453470"/>
              <a:gd name="connsiteY3" fmla="*/ 0 h 418011"/>
              <a:gd name="connsiteX4" fmla="*/ 444762 w 453470"/>
              <a:gd name="connsiteY4" fmla="*/ 8709 h 418011"/>
              <a:gd name="connsiteX5" fmla="*/ 453470 w 453470"/>
              <a:gd name="connsiteY5" fmla="*/ 418011 h 418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70" h="418011">
                <a:moveTo>
                  <a:pt x="9333" y="400594"/>
                </a:moveTo>
                <a:lnTo>
                  <a:pt x="9333" y="400594"/>
                </a:lnTo>
                <a:cubicBezTo>
                  <a:pt x="21837" y="238049"/>
                  <a:pt x="22962" y="280909"/>
                  <a:pt x="9333" y="69669"/>
                </a:cubicBezTo>
                <a:cubicBezTo>
                  <a:pt x="4864" y="401"/>
                  <a:pt x="-9224" y="37112"/>
                  <a:pt x="9333" y="0"/>
                </a:cubicBezTo>
                <a:lnTo>
                  <a:pt x="444762" y="8709"/>
                </a:lnTo>
                <a:lnTo>
                  <a:pt x="453470" y="4180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94B86F9-47CD-47EA-8CF9-E0F226B0B888}"/>
              </a:ext>
            </a:extLst>
          </p:cNvPr>
          <p:cNvSpPr/>
          <p:nvPr/>
        </p:nvSpPr>
        <p:spPr>
          <a:xfrm>
            <a:off x="2729916" y="1779269"/>
            <a:ext cx="499094" cy="1580427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F98EA4E-46E4-4FCE-B9E9-6779CCC34DE9}"/>
              </a:ext>
            </a:extLst>
          </p:cNvPr>
          <p:cNvSpPr/>
          <p:nvPr/>
        </p:nvSpPr>
        <p:spPr>
          <a:xfrm>
            <a:off x="6330954" y="5765074"/>
            <a:ext cx="453023" cy="574766"/>
          </a:xfrm>
          <a:custGeom>
            <a:avLst/>
            <a:gdLst>
              <a:gd name="connsiteX0" fmla="*/ 26303 w 453023"/>
              <a:gd name="connsiteY0" fmla="*/ 557349 h 574766"/>
              <a:gd name="connsiteX1" fmla="*/ 26303 w 453023"/>
              <a:gd name="connsiteY1" fmla="*/ 557349 h 574766"/>
              <a:gd name="connsiteX2" fmla="*/ 8886 w 453023"/>
              <a:gd name="connsiteY2" fmla="*/ 478972 h 574766"/>
              <a:gd name="connsiteX3" fmla="*/ 177 w 453023"/>
              <a:gd name="connsiteY3" fmla="*/ 452846 h 574766"/>
              <a:gd name="connsiteX4" fmla="*/ 17595 w 453023"/>
              <a:gd name="connsiteY4" fmla="*/ 148046 h 574766"/>
              <a:gd name="connsiteX5" fmla="*/ 26303 w 453023"/>
              <a:gd name="connsiteY5" fmla="*/ 113212 h 574766"/>
              <a:gd name="connsiteX6" fmla="*/ 17595 w 453023"/>
              <a:gd name="connsiteY6" fmla="*/ 0 h 574766"/>
              <a:gd name="connsiteX7" fmla="*/ 426897 w 453023"/>
              <a:gd name="connsiteY7" fmla="*/ 0 h 574766"/>
              <a:gd name="connsiteX8" fmla="*/ 453023 w 453023"/>
              <a:gd name="connsiteY8" fmla="*/ 574766 h 574766"/>
              <a:gd name="connsiteX9" fmla="*/ 435606 w 453023"/>
              <a:gd name="connsiteY9" fmla="*/ 566057 h 57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3023" h="574766">
                <a:moveTo>
                  <a:pt x="26303" y="557349"/>
                </a:moveTo>
                <a:lnTo>
                  <a:pt x="26303" y="557349"/>
                </a:lnTo>
                <a:cubicBezTo>
                  <a:pt x="20497" y="531223"/>
                  <a:pt x="15377" y="504936"/>
                  <a:pt x="8886" y="478972"/>
                </a:cubicBezTo>
                <a:cubicBezTo>
                  <a:pt x="6660" y="470066"/>
                  <a:pt x="177" y="462026"/>
                  <a:pt x="177" y="452846"/>
                </a:cubicBezTo>
                <a:cubicBezTo>
                  <a:pt x="177" y="336811"/>
                  <a:pt x="-3009" y="251068"/>
                  <a:pt x="17595" y="148046"/>
                </a:cubicBezTo>
                <a:cubicBezTo>
                  <a:pt x="19942" y="136310"/>
                  <a:pt x="23400" y="124823"/>
                  <a:pt x="26303" y="113212"/>
                </a:cubicBezTo>
                <a:cubicBezTo>
                  <a:pt x="15795" y="29141"/>
                  <a:pt x="17595" y="66947"/>
                  <a:pt x="17595" y="0"/>
                </a:cubicBezTo>
                <a:lnTo>
                  <a:pt x="426897" y="0"/>
                </a:lnTo>
                <a:lnTo>
                  <a:pt x="453023" y="574766"/>
                </a:lnTo>
                <a:lnTo>
                  <a:pt x="435606" y="5660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0CAF1E1-4CCC-4709-8760-A702968378D3}"/>
              </a:ext>
            </a:extLst>
          </p:cNvPr>
          <p:cNvSpPr/>
          <p:nvPr/>
        </p:nvSpPr>
        <p:spPr>
          <a:xfrm>
            <a:off x="2309428" y="1602498"/>
            <a:ext cx="1842160" cy="3698709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7BC57CB-3031-4241-A1BC-46CE6127DAE8}"/>
              </a:ext>
            </a:extLst>
          </p:cNvPr>
          <p:cNvSpPr/>
          <p:nvPr/>
        </p:nvSpPr>
        <p:spPr>
          <a:xfrm>
            <a:off x="5669280" y="5582194"/>
            <a:ext cx="879566" cy="322217"/>
          </a:xfrm>
          <a:custGeom>
            <a:avLst/>
            <a:gdLst>
              <a:gd name="connsiteX0" fmla="*/ 0 w 879566"/>
              <a:gd name="connsiteY0" fmla="*/ 322217 h 322217"/>
              <a:gd name="connsiteX1" fmla="*/ 0 w 879566"/>
              <a:gd name="connsiteY1" fmla="*/ 322217 h 322217"/>
              <a:gd name="connsiteX2" fmla="*/ 8709 w 879566"/>
              <a:gd name="connsiteY2" fmla="*/ 0 h 322217"/>
              <a:gd name="connsiteX3" fmla="*/ 879566 w 879566"/>
              <a:gd name="connsiteY3" fmla="*/ 8709 h 322217"/>
              <a:gd name="connsiteX4" fmla="*/ 879566 w 879566"/>
              <a:gd name="connsiteY4" fmla="*/ 182880 h 32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9566" h="322217">
                <a:moveTo>
                  <a:pt x="0" y="322217"/>
                </a:moveTo>
                <a:lnTo>
                  <a:pt x="0" y="322217"/>
                </a:lnTo>
                <a:cubicBezTo>
                  <a:pt x="8965" y="17421"/>
                  <a:pt x="8709" y="124866"/>
                  <a:pt x="8709" y="0"/>
                </a:cubicBezTo>
                <a:lnTo>
                  <a:pt x="879566" y="8709"/>
                </a:lnTo>
                <a:lnTo>
                  <a:pt x="879566" y="18288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292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510673"/>
              </p:ext>
            </p:extLst>
          </p:nvPr>
        </p:nvGraphicFramePr>
        <p:xfrm>
          <a:off x="6163324" y="2085187"/>
          <a:ext cx="3126933" cy="9175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321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1513716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</a:tblGrid>
              <a:tr h="458797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A/B/C/DE/F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45879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A/B/C/D/E/F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589311" y="1062167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απλού συνδέσμου (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single link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696477" y="6339766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797021" y="632833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352747" y="6337036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264430" y="6324086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02324" y="628116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57711" y="627983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18816" y="6275586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50863" y="628814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CC21B97-FFAD-4BD4-94B0-AD189A716A40}"/>
              </a:ext>
            </a:extLst>
          </p:cNvPr>
          <p:cNvSpPr/>
          <p:nvPr/>
        </p:nvSpPr>
        <p:spPr>
          <a:xfrm>
            <a:off x="3358108" y="3635954"/>
            <a:ext cx="576064" cy="116119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85CF978-D1FD-4ADE-9441-A94D9C0428CD}"/>
              </a:ext>
            </a:extLst>
          </p:cNvPr>
          <p:cNvSpPr/>
          <p:nvPr/>
        </p:nvSpPr>
        <p:spPr>
          <a:xfrm>
            <a:off x="5441498" y="5913120"/>
            <a:ext cx="453470" cy="418011"/>
          </a:xfrm>
          <a:custGeom>
            <a:avLst/>
            <a:gdLst>
              <a:gd name="connsiteX0" fmla="*/ 9333 w 453470"/>
              <a:gd name="connsiteY0" fmla="*/ 400594 h 418011"/>
              <a:gd name="connsiteX1" fmla="*/ 9333 w 453470"/>
              <a:gd name="connsiteY1" fmla="*/ 400594 h 418011"/>
              <a:gd name="connsiteX2" fmla="*/ 9333 w 453470"/>
              <a:gd name="connsiteY2" fmla="*/ 69669 h 418011"/>
              <a:gd name="connsiteX3" fmla="*/ 9333 w 453470"/>
              <a:gd name="connsiteY3" fmla="*/ 0 h 418011"/>
              <a:gd name="connsiteX4" fmla="*/ 444762 w 453470"/>
              <a:gd name="connsiteY4" fmla="*/ 8709 h 418011"/>
              <a:gd name="connsiteX5" fmla="*/ 453470 w 453470"/>
              <a:gd name="connsiteY5" fmla="*/ 418011 h 418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70" h="418011">
                <a:moveTo>
                  <a:pt x="9333" y="400594"/>
                </a:moveTo>
                <a:lnTo>
                  <a:pt x="9333" y="400594"/>
                </a:lnTo>
                <a:cubicBezTo>
                  <a:pt x="21837" y="238049"/>
                  <a:pt x="22962" y="280909"/>
                  <a:pt x="9333" y="69669"/>
                </a:cubicBezTo>
                <a:cubicBezTo>
                  <a:pt x="4864" y="401"/>
                  <a:pt x="-9224" y="37112"/>
                  <a:pt x="9333" y="0"/>
                </a:cubicBezTo>
                <a:lnTo>
                  <a:pt x="444762" y="8709"/>
                </a:lnTo>
                <a:lnTo>
                  <a:pt x="453470" y="4180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94B86F9-47CD-47EA-8CF9-E0F226B0B888}"/>
              </a:ext>
            </a:extLst>
          </p:cNvPr>
          <p:cNvSpPr/>
          <p:nvPr/>
        </p:nvSpPr>
        <p:spPr>
          <a:xfrm>
            <a:off x="2729916" y="1779269"/>
            <a:ext cx="499094" cy="1580427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F98EA4E-46E4-4FCE-B9E9-6779CCC34DE9}"/>
              </a:ext>
            </a:extLst>
          </p:cNvPr>
          <p:cNvSpPr/>
          <p:nvPr/>
        </p:nvSpPr>
        <p:spPr>
          <a:xfrm>
            <a:off x="6330954" y="5765074"/>
            <a:ext cx="453023" cy="574766"/>
          </a:xfrm>
          <a:custGeom>
            <a:avLst/>
            <a:gdLst>
              <a:gd name="connsiteX0" fmla="*/ 26303 w 453023"/>
              <a:gd name="connsiteY0" fmla="*/ 557349 h 574766"/>
              <a:gd name="connsiteX1" fmla="*/ 26303 w 453023"/>
              <a:gd name="connsiteY1" fmla="*/ 557349 h 574766"/>
              <a:gd name="connsiteX2" fmla="*/ 8886 w 453023"/>
              <a:gd name="connsiteY2" fmla="*/ 478972 h 574766"/>
              <a:gd name="connsiteX3" fmla="*/ 177 w 453023"/>
              <a:gd name="connsiteY3" fmla="*/ 452846 h 574766"/>
              <a:gd name="connsiteX4" fmla="*/ 17595 w 453023"/>
              <a:gd name="connsiteY4" fmla="*/ 148046 h 574766"/>
              <a:gd name="connsiteX5" fmla="*/ 26303 w 453023"/>
              <a:gd name="connsiteY5" fmla="*/ 113212 h 574766"/>
              <a:gd name="connsiteX6" fmla="*/ 17595 w 453023"/>
              <a:gd name="connsiteY6" fmla="*/ 0 h 574766"/>
              <a:gd name="connsiteX7" fmla="*/ 426897 w 453023"/>
              <a:gd name="connsiteY7" fmla="*/ 0 h 574766"/>
              <a:gd name="connsiteX8" fmla="*/ 453023 w 453023"/>
              <a:gd name="connsiteY8" fmla="*/ 574766 h 574766"/>
              <a:gd name="connsiteX9" fmla="*/ 435606 w 453023"/>
              <a:gd name="connsiteY9" fmla="*/ 566057 h 57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3023" h="574766">
                <a:moveTo>
                  <a:pt x="26303" y="557349"/>
                </a:moveTo>
                <a:lnTo>
                  <a:pt x="26303" y="557349"/>
                </a:lnTo>
                <a:cubicBezTo>
                  <a:pt x="20497" y="531223"/>
                  <a:pt x="15377" y="504936"/>
                  <a:pt x="8886" y="478972"/>
                </a:cubicBezTo>
                <a:cubicBezTo>
                  <a:pt x="6660" y="470066"/>
                  <a:pt x="177" y="462026"/>
                  <a:pt x="177" y="452846"/>
                </a:cubicBezTo>
                <a:cubicBezTo>
                  <a:pt x="177" y="336811"/>
                  <a:pt x="-3009" y="251068"/>
                  <a:pt x="17595" y="148046"/>
                </a:cubicBezTo>
                <a:cubicBezTo>
                  <a:pt x="19942" y="136310"/>
                  <a:pt x="23400" y="124823"/>
                  <a:pt x="26303" y="113212"/>
                </a:cubicBezTo>
                <a:cubicBezTo>
                  <a:pt x="15795" y="29141"/>
                  <a:pt x="17595" y="66947"/>
                  <a:pt x="17595" y="0"/>
                </a:cubicBezTo>
                <a:lnTo>
                  <a:pt x="426897" y="0"/>
                </a:lnTo>
                <a:lnTo>
                  <a:pt x="453023" y="574766"/>
                </a:lnTo>
                <a:lnTo>
                  <a:pt x="435606" y="5660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0CAF1E1-4CCC-4709-8760-A702968378D3}"/>
              </a:ext>
            </a:extLst>
          </p:cNvPr>
          <p:cNvSpPr/>
          <p:nvPr/>
        </p:nvSpPr>
        <p:spPr>
          <a:xfrm>
            <a:off x="2309428" y="1602498"/>
            <a:ext cx="1842160" cy="3698709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7BC57CB-3031-4241-A1BC-46CE6127DAE8}"/>
              </a:ext>
            </a:extLst>
          </p:cNvPr>
          <p:cNvSpPr/>
          <p:nvPr/>
        </p:nvSpPr>
        <p:spPr>
          <a:xfrm>
            <a:off x="5669280" y="5582194"/>
            <a:ext cx="879566" cy="322217"/>
          </a:xfrm>
          <a:custGeom>
            <a:avLst/>
            <a:gdLst>
              <a:gd name="connsiteX0" fmla="*/ 0 w 879566"/>
              <a:gd name="connsiteY0" fmla="*/ 322217 h 322217"/>
              <a:gd name="connsiteX1" fmla="*/ 0 w 879566"/>
              <a:gd name="connsiteY1" fmla="*/ 322217 h 322217"/>
              <a:gd name="connsiteX2" fmla="*/ 8709 w 879566"/>
              <a:gd name="connsiteY2" fmla="*/ 0 h 322217"/>
              <a:gd name="connsiteX3" fmla="*/ 879566 w 879566"/>
              <a:gd name="connsiteY3" fmla="*/ 8709 h 322217"/>
              <a:gd name="connsiteX4" fmla="*/ 879566 w 879566"/>
              <a:gd name="connsiteY4" fmla="*/ 182880 h 32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9566" h="322217">
                <a:moveTo>
                  <a:pt x="0" y="322217"/>
                </a:moveTo>
                <a:lnTo>
                  <a:pt x="0" y="322217"/>
                </a:lnTo>
                <a:cubicBezTo>
                  <a:pt x="8965" y="17421"/>
                  <a:pt x="8709" y="124866"/>
                  <a:pt x="8709" y="0"/>
                </a:cubicBezTo>
                <a:lnTo>
                  <a:pt x="879566" y="8709"/>
                </a:lnTo>
                <a:lnTo>
                  <a:pt x="879566" y="18288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F563FC4-22AE-4AA5-A37A-0C4AA357541E}"/>
              </a:ext>
            </a:extLst>
          </p:cNvPr>
          <p:cNvSpPr/>
          <p:nvPr/>
        </p:nvSpPr>
        <p:spPr>
          <a:xfrm>
            <a:off x="1589311" y="1482054"/>
            <a:ext cx="3883085" cy="410014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AB14740-6E8B-4651-A5EB-E34DDC12738C}"/>
              </a:ext>
            </a:extLst>
          </p:cNvPr>
          <p:cNvSpPr/>
          <p:nvPr/>
        </p:nvSpPr>
        <p:spPr>
          <a:xfrm>
            <a:off x="4919163" y="5286103"/>
            <a:ext cx="1237797" cy="818606"/>
          </a:xfrm>
          <a:custGeom>
            <a:avLst/>
            <a:gdLst>
              <a:gd name="connsiteX0" fmla="*/ 27306 w 1237797"/>
              <a:gd name="connsiteY0" fmla="*/ 818606 h 818606"/>
              <a:gd name="connsiteX1" fmla="*/ 27306 w 1237797"/>
              <a:gd name="connsiteY1" fmla="*/ 818606 h 818606"/>
              <a:gd name="connsiteX2" fmla="*/ 18597 w 1237797"/>
              <a:gd name="connsiteY2" fmla="*/ 661851 h 818606"/>
              <a:gd name="connsiteX3" fmla="*/ 1180 w 1237797"/>
              <a:gd name="connsiteY3" fmla="*/ 566057 h 818606"/>
              <a:gd name="connsiteX4" fmla="*/ 1180 w 1237797"/>
              <a:gd name="connsiteY4" fmla="*/ 0 h 818606"/>
              <a:gd name="connsiteX5" fmla="*/ 1220380 w 1237797"/>
              <a:gd name="connsiteY5" fmla="*/ 0 h 818606"/>
              <a:gd name="connsiteX6" fmla="*/ 1229088 w 1237797"/>
              <a:gd name="connsiteY6" fmla="*/ 296091 h 818606"/>
              <a:gd name="connsiteX7" fmla="*/ 1237797 w 1237797"/>
              <a:gd name="connsiteY7" fmla="*/ 304800 h 81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7" h="818606">
                <a:moveTo>
                  <a:pt x="27306" y="818606"/>
                </a:moveTo>
                <a:lnTo>
                  <a:pt x="27306" y="818606"/>
                </a:lnTo>
                <a:cubicBezTo>
                  <a:pt x="24403" y="766354"/>
                  <a:pt x="23131" y="713986"/>
                  <a:pt x="18597" y="661851"/>
                </a:cubicBezTo>
                <a:cubicBezTo>
                  <a:pt x="15298" y="623916"/>
                  <a:pt x="1736" y="605565"/>
                  <a:pt x="1180" y="566057"/>
                </a:cubicBezTo>
                <a:cubicBezTo>
                  <a:pt x="-1477" y="377390"/>
                  <a:pt x="1180" y="188686"/>
                  <a:pt x="1180" y="0"/>
                </a:cubicBezTo>
                <a:lnTo>
                  <a:pt x="1220380" y="0"/>
                </a:lnTo>
                <a:lnTo>
                  <a:pt x="1229088" y="296091"/>
                </a:lnTo>
                <a:lnTo>
                  <a:pt x="1237797" y="3048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388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906722" y="2051249"/>
          <a:ext cx="364627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89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1819533752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33363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72012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593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>
            <a:extLst>
              <a:ext uri="{FF2B5EF4-FFF2-40B4-BE49-F238E27FC236}">
                <a16:creationId xmlns:a16="http://schemas.microsoft.com/office/drawing/2014/main" id="{247054DE-D448-493D-9F9C-711C4C848B5E}"/>
              </a:ext>
            </a:extLst>
          </p:cNvPr>
          <p:cNvSpPr/>
          <p:nvPr/>
        </p:nvSpPr>
        <p:spPr>
          <a:xfrm>
            <a:off x="9137901" y="3864827"/>
            <a:ext cx="360040" cy="360040"/>
          </a:xfrm>
          <a:prstGeom prst="ellipse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906722" y="2051249"/>
          <a:ext cx="364627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89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1819533752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33363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08820-BB20-423F-BDE3-B842AE7D9148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356050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4122667" y="6332785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924003" y="6284285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4083357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878389" y="6235785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310436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4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>
            <a:extLst>
              <a:ext uri="{FF2B5EF4-FFF2-40B4-BE49-F238E27FC236}">
                <a16:creationId xmlns:a16="http://schemas.microsoft.com/office/drawing/2014/main" id="{247054DE-D448-493D-9F9C-711C4C848B5E}"/>
              </a:ext>
            </a:extLst>
          </p:cNvPr>
          <p:cNvSpPr/>
          <p:nvPr/>
        </p:nvSpPr>
        <p:spPr>
          <a:xfrm>
            <a:off x="9137901" y="3864827"/>
            <a:ext cx="360040" cy="360040"/>
          </a:xfrm>
          <a:prstGeom prst="ellipse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906722" y="2051249"/>
          <a:ext cx="364627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89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  <a:gridCol w="520897">
                  <a:extLst>
                    <a:ext uri="{9D8B030D-6E8A-4147-A177-3AD203B41FA5}">
                      <a16:colId xmlns:a16="http://schemas.microsoft.com/office/drawing/2014/main" val="1819533752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33363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356050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4122667" y="6332785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924003" y="6284285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4083357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878389" y="6235785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310436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848B59-0879-4184-9F2C-F9AC21A54F99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899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405991"/>
              </p:ext>
            </p:extLst>
          </p:nvPr>
        </p:nvGraphicFramePr>
        <p:xfrm>
          <a:off x="5808260" y="2051249"/>
          <a:ext cx="3310488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423734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356050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6978012" y="631972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924003" y="6284285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6938702" y="627122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878389" y="6235785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310436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317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808260" y="2051249"/>
          <a:ext cx="3310488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423734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3196396077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696914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356050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6978012" y="631972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924003" y="6284285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6938702" y="627122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878389" y="6235785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310436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04948BD-E400-47FE-8ABC-1C7467381AB4}"/>
              </a:ext>
            </a:extLst>
          </p:cNvPr>
          <p:cNvSpPr/>
          <p:nvPr/>
        </p:nvSpPr>
        <p:spPr>
          <a:xfrm>
            <a:off x="6964394" y="2428672"/>
            <a:ext cx="360000" cy="360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6EA3EF-6AA4-40A9-BAFE-1EB4708CBC01}"/>
              </a:ext>
            </a:extLst>
          </p:cNvPr>
          <p:cNvSpPr/>
          <p:nvPr/>
        </p:nvSpPr>
        <p:spPr>
          <a:xfrm>
            <a:off x="3358108" y="3596958"/>
            <a:ext cx="576064" cy="134421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24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186372"/>
              </p:ext>
            </p:extLst>
          </p:nvPr>
        </p:nvGraphicFramePr>
        <p:xfrm>
          <a:off x="5808260" y="2051249"/>
          <a:ext cx="2980758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741742" y="6313028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834909" y="6284888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309695" y="6297348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95599" y="6236388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64081" y="6248848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96128" y="6261408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6EA3EF-6AA4-40A9-BAFE-1EB4708CBC01}"/>
              </a:ext>
            </a:extLst>
          </p:cNvPr>
          <p:cNvSpPr/>
          <p:nvPr/>
        </p:nvSpPr>
        <p:spPr>
          <a:xfrm>
            <a:off x="3358108" y="3596958"/>
            <a:ext cx="576064" cy="134421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0CD419-2004-4583-A894-3D713929A1EA}"/>
              </a:ext>
            </a:extLst>
          </p:cNvPr>
          <p:cNvSpPr/>
          <p:nvPr/>
        </p:nvSpPr>
        <p:spPr>
          <a:xfrm>
            <a:off x="5501418" y="5974080"/>
            <a:ext cx="429119" cy="330926"/>
          </a:xfrm>
          <a:custGeom>
            <a:avLst/>
            <a:gdLst>
              <a:gd name="connsiteX0" fmla="*/ 11108 w 429119"/>
              <a:gd name="connsiteY0" fmla="*/ 330926 h 330926"/>
              <a:gd name="connsiteX1" fmla="*/ 11108 w 429119"/>
              <a:gd name="connsiteY1" fmla="*/ 330926 h 330926"/>
              <a:gd name="connsiteX2" fmla="*/ 2399 w 429119"/>
              <a:gd name="connsiteY2" fmla="*/ 0 h 330926"/>
              <a:gd name="connsiteX3" fmla="*/ 420411 w 429119"/>
              <a:gd name="connsiteY3" fmla="*/ 8709 h 330926"/>
              <a:gd name="connsiteX4" fmla="*/ 429119 w 429119"/>
              <a:gd name="connsiteY4" fmla="*/ 296091 h 33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119" h="330926">
                <a:moveTo>
                  <a:pt x="11108" y="330926"/>
                </a:moveTo>
                <a:lnTo>
                  <a:pt x="11108" y="330926"/>
                </a:lnTo>
                <a:cubicBezTo>
                  <a:pt x="-6898" y="168881"/>
                  <a:pt x="2399" y="278835"/>
                  <a:pt x="2399" y="0"/>
                </a:cubicBezTo>
                <a:lnTo>
                  <a:pt x="420411" y="8709"/>
                </a:lnTo>
                <a:lnTo>
                  <a:pt x="429119" y="29609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149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/>
              <p:nvPr/>
            </p:nvSpPr>
            <p:spPr>
              <a:xfrm>
                <a:off x="1125860" y="1176631"/>
                <a:ext cx="9649072" cy="4291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Garamond" panose="02020404030301010803" pitchFamily="18" charset="0"/>
                  <a:buChar char="―"/>
                </a:pPr>
                <a:r>
                  <a:rPr lang="el-GR" dirty="0">
                    <a:latin typeface="Garamond" panose="02020404030301010803" pitchFamily="18" charset="0"/>
                  </a:rPr>
                  <a:t>Αν δίνεται ένα σύνολο δεδομένων </a:t>
                </a:r>
                <a:r>
                  <a:rPr lang="el-GR" b="1" dirty="0">
                    <a:latin typeface="Garamond" panose="02020404030301010803" pitchFamily="18" charset="0"/>
                  </a:rPr>
                  <a:t>D </a:t>
                </a:r>
                <a:r>
                  <a:rPr lang="el-GR" dirty="0">
                    <a:latin typeface="Garamond" panose="02020404030301010803" pitchFamily="18" charset="0"/>
                  </a:rPr>
                  <a:t>= {</a:t>
                </a:r>
                <a:r>
                  <a:rPr lang="el-GR" b="1" dirty="0">
                    <a:latin typeface="Garamond" panose="02020404030301010803" pitchFamily="18" charset="0"/>
                  </a:rPr>
                  <a:t>x</a:t>
                </a:r>
                <a:r>
                  <a:rPr lang="el-GR" baseline="-25000" dirty="0">
                    <a:latin typeface="Garamond" panose="02020404030301010803" pitchFamily="18" charset="0"/>
                  </a:rPr>
                  <a:t>1</a:t>
                </a:r>
                <a:r>
                  <a:rPr lang="el-GR" dirty="0">
                    <a:latin typeface="Garamond" panose="02020404030301010803" pitchFamily="18" charset="0"/>
                  </a:rPr>
                  <a:t>,…, </a:t>
                </a:r>
                <a:r>
                  <a:rPr lang="el-GR" b="1" dirty="0">
                    <a:latin typeface="Garamond" panose="02020404030301010803" pitchFamily="18" charset="0"/>
                  </a:rPr>
                  <a:t>x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n</a:t>
                </a:r>
                <a:r>
                  <a:rPr lang="el-GR" dirty="0">
                    <a:latin typeface="Garamond" panose="02020404030301010803" pitchFamily="18" charset="0"/>
                  </a:rPr>
                  <a:t>}, όπου </a:t>
                </a:r>
                <a:r>
                  <a:rPr lang="el-GR" b="1" dirty="0">
                    <a:latin typeface="Garamond" panose="02020404030301010803" pitchFamily="18" charset="0"/>
                  </a:rPr>
                  <a:t>x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i</a:t>
                </a:r>
                <a:r>
                  <a:rPr lang="el-GR" i="1" dirty="0"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latin typeface="Garamond" panose="02020404030301010803" pitchFamily="18" charset="0"/>
                    <a:sym typeface="Symbol"/>
                  </a:rPr>
                  <a:t></a:t>
                </a:r>
                <a:r>
                  <a:rPr lang="el-GR" dirty="0">
                    <a:latin typeface="Garamond" panose="02020404030301010803" pitchFamily="18" charset="0"/>
                  </a:rPr>
                  <a:t> ℝ</a:t>
                </a:r>
                <a:r>
                  <a:rPr lang="el-GR" i="1" baseline="30000" dirty="0">
                    <a:latin typeface="Garamond" panose="02020404030301010803" pitchFamily="18" charset="0"/>
                  </a:rPr>
                  <a:t>d</a:t>
                </a:r>
                <a:r>
                  <a:rPr lang="el-GR" dirty="0">
                    <a:latin typeface="Garamond" panose="02020404030301010803" pitchFamily="18" charset="0"/>
                  </a:rPr>
                  <a:t>, μια συσταδοποίηση </a:t>
                </a:r>
                <a:r>
                  <a:rPr lang="en-US" dirty="0">
                    <a:latin typeface="Garamond" panose="02020404030301010803" pitchFamily="18" charset="0"/>
                  </a:rPr>
                  <a:t>C</a:t>
                </a:r>
                <a:r>
                  <a:rPr lang="el-GR" dirty="0">
                    <a:latin typeface="Garamond" panose="02020404030301010803" pitchFamily="18" charset="0"/>
                  </a:rPr>
                  <a:t> = {</a:t>
                </a:r>
                <a:r>
                  <a:rPr lang="el-GR" i="1" dirty="0">
                    <a:latin typeface="Garamond" panose="02020404030301010803" pitchFamily="18" charset="0"/>
                  </a:rPr>
                  <a:t>C</a:t>
                </a:r>
                <a:r>
                  <a:rPr lang="el-GR" baseline="-25000" dirty="0">
                    <a:latin typeface="Garamond" panose="02020404030301010803" pitchFamily="18" charset="0"/>
                  </a:rPr>
                  <a:t>1</a:t>
                </a:r>
                <a:r>
                  <a:rPr lang="el-GR" dirty="0">
                    <a:latin typeface="Garamond" panose="02020404030301010803" pitchFamily="18" charset="0"/>
                  </a:rPr>
                  <a:t>,…, </a:t>
                </a:r>
                <a:r>
                  <a:rPr lang="el-GR" i="1" dirty="0">
                    <a:latin typeface="Garamond" panose="02020404030301010803" pitchFamily="18" charset="0"/>
                  </a:rPr>
                  <a:t>C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k</a:t>
                </a:r>
                <a:r>
                  <a:rPr lang="el-GR" dirty="0">
                    <a:latin typeface="Garamond" panose="02020404030301010803" pitchFamily="18" charset="0"/>
                  </a:rPr>
                  <a:t>} αποτελεί διαμέριση του </a:t>
                </a:r>
                <a:r>
                  <a:rPr lang="el-GR" b="1" dirty="0">
                    <a:latin typeface="Garamond" panose="02020404030301010803" pitchFamily="18" charset="0"/>
                  </a:rPr>
                  <a:t>D</a:t>
                </a:r>
                <a:r>
                  <a:rPr lang="el-GR" dirty="0">
                    <a:latin typeface="Garamond" panose="02020404030301010803" pitchFamily="18" charset="0"/>
                  </a:rPr>
                  <a:t>.</a:t>
                </a: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endParaRPr lang="el-GR" dirty="0"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r>
                  <a:rPr lang="el-GR" dirty="0">
                    <a:latin typeface="Garamond" panose="02020404030301010803" pitchFamily="18" charset="0"/>
                  </a:rPr>
                  <a:t>Λέμε ότι μια συσταδοποίηση</a:t>
                </a:r>
                <a:r>
                  <a:rPr lang="en-US" dirty="0">
                    <a:latin typeface="Garamond" panose="02020404030301010803" pitchFamily="18" charset="0"/>
                  </a:rPr>
                  <a:t> A </a:t>
                </a:r>
                <a:r>
                  <a:rPr lang="el-GR" dirty="0">
                    <a:latin typeface="Garamond" panose="02020404030301010803" pitchFamily="18" charset="0"/>
                  </a:rPr>
                  <a:t>= {</a:t>
                </a:r>
                <a:r>
                  <a:rPr lang="el-GR" i="1" dirty="0">
                    <a:latin typeface="Garamond" panose="02020404030301010803" pitchFamily="18" charset="0"/>
                  </a:rPr>
                  <a:t>A</a:t>
                </a:r>
                <a:r>
                  <a:rPr lang="el-GR" baseline="-25000" dirty="0">
                    <a:latin typeface="Garamond" panose="02020404030301010803" pitchFamily="18" charset="0"/>
                  </a:rPr>
                  <a:t>1</a:t>
                </a:r>
                <a:r>
                  <a:rPr lang="el-GR" dirty="0">
                    <a:latin typeface="Garamond" panose="02020404030301010803" pitchFamily="18" charset="0"/>
                  </a:rPr>
                  <a:t>,…, </a:t>
                </a:r>
                <a:r>
                  <a:rPr lang="el-GR" i="1" dirty="0">
                    <a:latin typeface="Garamond" panose="02020404030301010803" pitchFamily="18" charset="0"/>
                  </a:rPr>
                  <a:t>A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r</a:t>
                </a:r>
                <a:r>
                  <a:rPr lang="el-GR" dirty="0">
                    <a:latin typeface="Garamond" panose="02020404030301010803" pitchFamily="18" charset="0"/>
                  </a:rPr>
                  <a:t>} είναι ένθετη σε μια άλλη συσταδοποίηση</a:t>
                </a:r>
                <a:r>
                  <a:rPr lang="en-US" dirty="0">
                    <a:latin typeface="Garamond" panose="02020404030301010803" pitchFamily="18" charset="0"/>
                  </a:rPr>
                  <a:t> B </a:t>
                </a:r>
                <a:r>
                  <a:rPr lang="el-GR" dirty="0">
                    <a:latin typeface="Garamond" panose="02020404030301010803" pitchFamily="18" charset="0"/>
                  </a:rPr>
                  <a:t>= {</a:t>
                </a:r>
                <a:r>
                  <a:rPr lang="el-GR" i="1" dirty="0">
                    <a:latin typeface="Garamond" panose="02020404030301010803" pitchFamily="18" charset="0"/>
                  </a:rPr>
                  <a:t>B</a:t>
                </a:r>
                <a:r>
                  <a:rPr lang="el-GR" baseline="-25000" dirty="0">
                    <a:latin typeface="Garamond" panose="02020404030301010803" pitchFamily="18" charset="0"/>
                  </a:rPr>
                  <a:t>1</a:t>
                </a:r>
                <a:r>
                  <a:rPr lang="el-GR" dirty="0">
                    <a:latin typeface="Garamond" panose="02020404030301010803" pitchFamily="18" charset="0"/>
                  </a:rPr>
                  <a:t>,…, </a:t>
                </a:r>
                <a:r>
                  <a:rPr lang="el-GR" i="1" dirty="0">
                    <a:latin typeface="Garamond" panose="02020404030301010803" pitchFamily="18" charset="0"/>
                  </a:rPr>
                  <a:t>B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s</a:t>
                </a:r>
                <a:r>
                  <a:rPr lang="el-GR" dirty="0">
                    <a:latin typeface="Garamond" panose="02020404030301010803" pitchFamily="18" charset="0"/>
                  </a:rPr>
                  <a:t>} αν και μόνο αν ισχύει </a:t>
                </a:r>
                <a:r>
                  <a:rPr lang="el-GR" i="1" dirty="0">
                    <a:latin typeface="Garamond" panose="02020404030301010803" pitchFamily="18" charset="0"/>
                  </a:rPr>
                  <a:t>r </a:t>
                </a:r>
                <a:r>
                  <a:rPr lang="el-GR" dirty="0">
                    <a:latin typeface="Garamond" panose="02020404030301010803" pitchFamily="18" charset="0"/>
                  </a:rPr>
                  <a:t>&gt; </a:t>
                </a:r>
                <a:r>
                  <a:rPr lang="el-GR" i="1" dirty="0">
                    <a:latin typeface="Garamond" panose="02020404030301010803" pitchFamily="18" charset="0"/>
                  </a:rPr>
                  <a:t>s</a:t>
                </a:r>
                <a:r>
                  <a:rPr lang="el-GR" dirty="0">
                    <a:latin typeface="Garamond" panose="02020404030301010803" pitchFamily="18" charset="0"/>
                  </a:rPr>
                  <a:t>, και για κάθε συστάδα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latin typeface="Garamond" panose="02020404030301010803" pitchFamily="18" charset="0"/>
                  </a:rPr>
                  <a:t>υπάρχει μια συστάδα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>
                    <a:latin typeface="Garamond" panose="02020404030301010803" pitchFamily="18" charset="0"/>
                  </a:rPr>
                  <a:t>τέτοια ώστε να ισχύει </a:t>
                </a:r>
                <a:r>
                  <a:rPr lang="el-GR" i="1" dirty="0">
                    <a:latin typeface="Garamond" panose="02020404030301010803" pitchFamily="18" charset="0"/>
                  </a:rPr>
                  <a:t>A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i</a:t>
                </a:r>
                <a:r>
                  <a:rPr lang="el-GR" i="1" dirty="0"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latin typeface="Garamond" panose="02020404030301010803" pitchFamily="18" charset="0"/>
                    <a:sym typeface="Symbol"/>
                  </a:rPr>
                  <a:t></a:t>
                </a:r>
                <a:r>
                  <a:rPr lang="el-GR" dirty="0">
                    <a:latin typeface="Garamond" panose="02020404030301010803" pitchFamily="18" charset="0"/>
                  </a:rPr>
                  <a:t> </a:t>
                </a:r>
                <a:r>
                  <a:rPr lang="el-GR" i="1" dirty="0">
                    <a:latin typeface="Garamond" panose="02020404030301010803" pitchFamily="18" charset="0"/>
                  </a:rPr>
                  <a:t>B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j</a:t>
                </a:r>
                <a:r>
                  <a:rPr lang="el-GR" dirty="0">
                    <a:latin typeface="Garamond" panose="02020404030301010803" pitchFamily="18" charset="0"/>
                  </a:rPr>
                  <a:t>. </a:t>
                </a: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endParaRPr lang="el-GR" dirty="0"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r>
                  <a:rPr lang="el-GR" dirty="0">
                    <a:latin typeface="Garamond" panose="02020404030301010803" pitchFamily="18" charset="0"/>
                  </a:rPr>
                  <a:t>Η ιεραρχική συσταδοποίηση παράγει μια ακολουθία </a:t>
                </a:r>
                <a:r>
                  <a:rPr lang="el-GR" i="1" dirty="0">
                    <a:latin typeface="Garamond" panose="02020404030301010803" pitchFamily="18" charset="0"/>
                  </a:rPr>
                  <a:t>n </a:t>
                </a:r>
                <a:r>
                  <a:rPr lang="el-GR" dirty="0">
                    <a:latin typeface="Garamond" panose="02020404030301010803" pitchFamily="18" charset="0"/>
                  </a:rPr>
                  <a:t>ένθετων διαμερίσεων</a:t>
                </a:r>
                <a:r>
                  <a:rPr lang="en-US" dirty="0">
                    <a:latin typeface="Garamond" panose="02020404030301010803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l-GR" dirty="0">
                    <a:latin typeface="Garamond" panose="02020404030301010803" pitchFamily="18" charset="0"/>
                  </a:rPr>
                  <a:t>. Η συσταδοποίηση        είναι ένθετη στη συσταδοποίηση</a:t>
                </a:r>
                <a:r>
                  <a:rPr lang="en-US" dirty="0">
                    <a:latin typeface="Garamond" panose="02020404030301010803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l-GR" dirty="0">
                    <a:latin typeface="Garamond" panose="02020404030301010803" pitchFamily="18" charset="0"/>
                  </a:rPr>
                  <a:t>. </a:t>
                </a:r>
                <a:endParaRPr lang="en-US" dirty="0"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endParaRPr lang="en-US" dirty="0">
                  <a:latin typeface="Garamond" panose="02020404030301010803" pitchFamily="18" charset="0"/>
                </a:endParaRPr>
              </a:p>
              <a:p>
                <a:pPr marL="285750" indent="-285750">
                  <a:buFont typeface="Garamond" panose="02020404030301010803" pitchFamily="18" charset="0"/>
                  <a:buChar char="―"/>
                </a:pPr>
                <a:r>
                  <a:rPr lang="el-GR" dirty="0">
                    <a:latin typeface="Garamond" panose="02020404030301010803" pitchFamily="18" charset="0"/>
                  </a:rPr>
                  <a:t>Το δενδρόγραμμα συστάδων είναι ένα δυαδικό δένδρο με ρίζα που αποτυπώνει την ένθετη δομή, και στο οποίο υπάρχουν ακμές μεταξύ της συστάδας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latin typeface="Garamond" panose="02020404030301010803" pitchFamily="18" charset="0"/>
                  </a:rPr>
                  <a:t>και της συστάδας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latin typeface="Garamond" panose="02020404030301010803" pitchFamily="18" charset="0"/>
                  </a:rPr>
                  <a:t>αν η </a:t>
                </a:r>
                <a:r>
                  <a:rPr lang="el-GR" i="1" dirty="0">
                    <a:latin typeface="Garamond" panose="02020404030301010803" pitchFamily="18" charset="0"/>
                  </a:rPr>
                  <a:t>C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i</a:t>
                </a:r>
                <a:r>
                  <a:rPr lang="el-GR" i="1" dirty="0"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latin typeface="Garamond" panose="02020404030301010803" pitchFamily="18" charset="0"/>
                  </a:rPr>
                  <a:t>είναι ένθετη στη </a:t>
                </a:r>
                <a:r>
                  <a:rPr lang="el-GR" i="1" dirty="0">
                    <a:latin typeface="Garamond" panose="02020404030301010803" pitchFamily="18" charset="0"/>
                  </a:rPr>
                  <a:t>C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j</a:t>
                </a:r>
                <a:r>
                  <a:rPr lang="el-GR" dirty="0">
                    <a:latin typeface="Garamond" panose="02020404030301010803" pitchFamily="18" charset="0"/>
                  </a:rPr>
                  <a:t>, δηλαδή αν ισχύει </a:t>
                </a:r>
                <a:r>
                  <a:rPr lang="el-GR" i="1" dirty="0">
                    <a:latin typeface="Garamond" panose="02020404030301010803" pitchFamily="18" charset="0"/>
                  </a:rPr>
                  <a:t>C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i</a:t>
                </a:r>
                <a:r>
                  <a:rPr lang="el-GR" i="1" dirty="0">
                    <a:latin typeface="Garamond" panose="02020404030301010803" pitchFamily="18" charset="0"/>
                    <a:sym typeface="Symbol"/>
                  </a:rPr>
                  <a:t></a:t>
                </a:r>
                <a:r>
                  <a:rPr lang="el-GR" dirty="0">
                    <a:latin typeface="Garamond" panose="02020404030301010803" pitchFamily="18" charset="0"/>
                    <a:sym typeface="Symbol"/>
                  </a:rPr>
                  <a:t></a:t>
                </a:r>
                <a:r>
                  <a:rPr lang="el-GR" dirty="0">
                    <a:latin typeface="Garamond" panose="02020404030301010803" pitchFamily="18" charset="0"/>
                  </a:rPr>
                  <a:t> </a:t>
                </a:r>
                <a:r>
                  <a:rPr lang="el-GR" i="1" dirty="0">
                    <a:latin typeface="Garamond" panose="02020404030301010803" pitchFamily="18" charset="0"/>
                  </a:rPr>
                  <a:t>C</a:t>
                </a:r>
                <a:r>
                  <a:rPr lang="el-GR" i="1" baseline="-25000" dirty="0">
                    <a:latin typeface="Garamond" panose="02020404030301010803" pitchFamily="18" charset="0"/>
                  </a:rPr>
                  <a:t>j</a:t>
                </a:r>
                <a:r>
                  <a:rPr lang="el-GR" dirty="0">
                    <a:latin typeface="Garamond" panose="02020404030301010803" pitchFamily="18" charset="0"/>
                  </a:rPr>
                  <a:t>.</a:t>
                </a:r>
                <a:endParaRPr lang="el-GR" b="1" dirty="0">
                  <a:latin typeface="Garamond" panose="02020404030301010803" pitchFamily="18" charset="0"/>
                </a:endParaRPr>
              </a:p>
              <a:p>
                <a:pPr marL="342900" indent="-342900" algn="just">
                  <a:buFont typeface="Garamond" panose="02020404030301010803" pitchFamily="18" charset="0"/>
                  <a:buChar char="–"/>
                </a:pPr>
                <a:endParaRPr lang="el-GR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  <a:p>
                <a:pPr marL="342900" indent="-342900" algn="just">
                  <a:buFont typeface="Garamond" panose="02020404030301010803" pitchFamily="18" charset="0"/>
                  <a:buChar char="–"/>
                </a:pPr>
                <a:endParaRPr lang="el-GR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860" y="1176631"/>
                <a:ext cx="9649072" cy="4291944"/>
              </a:xfrm>
              <a:prstGeom prst="rect">
                <a:avLst/>
              </a:prstGeom>
              <a:blipFill>
                <a:blip r:embed="rId2"/>
                <a:stretch>
                  <a:fillRect l="-442" t="-994" r="-44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συσταδοποίηση: Ένθετες διαμερίσεις</a:t>
            </a:r>
          </a:p>
        </p:txBody>
      </p:sp>
    </p:spTree>
    <p:extLst>
      <p:ext uri="{BB962C8B-B14F-4D97-AF65-F5344CB8AC3E}">
        <p14:creationId xmlns:p14="http://schemas.microsoft.com/office/powerpoint/2010/main" val="389986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808260" y="2051249"/>
          <a:ext cx="2980758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534963">
                  <a:extLst>
                    <a:ext uri="{9D8B030D-6E8A-4147-A177-3AD203B41FA5}">
                      <a16:colId xmlns:a16="http://schemas.microsoft.com/office/drawing/2014/main" val="413867330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611676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728583" y="6287406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834909" y="6284888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309695" y="6297348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95599" y="6236388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64081" y="6248848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82969" y="623578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6EA3EF-6AA4-40A9-BAFE-1EB4708CBC01}"/>
              </a:ext>
            </a:extLst>
          </p:cNvPr>
          <p:cNvSpPr/>
          <p:nvPr/>
        </p:nvSpPr>
        <p:spPr>
          <a:xfrm>
            <a:off x="3358108" y="3596958"/>
            <a:ext cx="576064" cy="134421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0CD419-2004-4583-A894-3D713929A1EA}"/>
              </a:ext>
            </a:extLst>
          </p:cNvPr>
          <p:cNvSpPr/>
          <p:nvPr/>
        </p:nvSpPr>
        <p:spPr>
          <a:xfrm>
            <a:off x="5501418" y="5974080"/>
            <a:ext cx="429119" cy="330926"/>
          </a:xfrm>
          <a:custGeom>
            <a:avLst/>
            <a:gdLst>
              <a:gd name="connsiteX0" fmla="*/ 11108 w 429119"/>
              <a:gd name="connsiteY0" fmla="*/ 330926 h 330926"/>
              <a:gd name="connsiteX1" fmla="*/ 11108 w 429119"/>
              <a:gd name="connsiteY1" fmla="*/ 330926 h 330926"/>
              <a:gd name="connsiteX2" fmla="*/ 2399 w 429119"/>
              <a:gd name="connsiteY2" fmla="*/ 0 h 330926"/>
              <a:gd name="connsiteX3" fmla="*/ 420411 w 429119"/>
              <a:gd name="connsiteY3" fmla="*/ 8709 h 330926"/>
              <a:gd name="connsiteX4" fmla="*/ 429119 w 429119"/>
              <a:gd name="connsiteY4" fmla="*/ 296091 h 33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119" h="330926">
                <a:moveTo>
                  <a:pt x="11108" y="330926"/>
                </a:moveTo>
                <a:lnTo>
                  <a:pt x="11108" y="330926"/>
                </a:lnTo>
                <a:cubicBezTo>
                  <a:pt x="-6898" y="168881"/>
                  <a:pt x="2399" y="278835"/>
                  <a:pt x="2399" y="0"/>
                </a:cubicBezTo>
                <a:lnTo>
                  <a:pt x="420411" y="8709"/>
                </a:lnTo>
                <a:lnTo>
                  <a:pt x="429119" y="29609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A55FE2C-0BBA-44B4-9C56-897E8DA0AC93}"/>
              </a:ext>
            </a:extLst>
          </p:cNvPr>
          <p:cNvSpPr/>
          <p:nvPr/>
        </p:nvSpPr>
        <p:spPr>
          <a:xfrm>
            <a:off x="7606580" y="2731639"/>
            <a:ext cx="504056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2A88142-C1F2-4789-8965-ED78A7C1D962}"/>
              </a:ext>
            </a:extLst>
          </p:cNvPr>
          <p:cNvSpPr/>
          <p:nvPr/>
        </p:nvSpPr>
        <p:spPr>
          <a:xfrm>
            <a:off x="2742067" y="1777712"/>
            <a:ext cx="504056" cy="165128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D10A324-E77A-4C84-A8F9-EE05E37D6DC0}"/>
              </a:ext>
            </a:extLst>
          </p:cNvPr>
          <p:cNvSpPr/>
          <p:nvPr/>
        </p:nvSpPr>
        <p:spPr>
          <a:xfrm>
            <a:off x="6392091" y="5843451"/>
            <a:ext cx="435429" cy="461555"/>
          </a:xfrm>
          <a:custGeom>
            <a:avLst/>
            <a:gdLst>
              <a:gd name="connsiteX0" fmla="*/ 8709 w 435429"/>
              <a:gd name="connsiteY0" fmla="*/ 461555 h 461555"/>
              <a:gd name="connsiteX1" fmla="*/ 8709 w 435429"/>
              <a:gd name="connsiteY1" fmla="*/ 461555 h 461555"/>
              <a:gd name="connsiteX2" fmla="*/ 0 w 435429"/>
              <a:gd name="connsiteY2" fmla="*/ 121920 h 461555"/>
              <a:gd name="connsiteX3" fmla="*/ 8709 w 435429"/>
              <a:gd name="connsiteY3" fmla="*/ 26126 h 461555"/>
              <a:gd name="connsiteX4" fmla="*/ 8709 w 435429"/>
              <a:gd name="connsiteY4" fmla="*/ 0 h 461555"/>
              <a:gd name="connsiteX5" fmla="*/ 435429 w 435429"/>
              <a:gd name="connsiteY5" fmla="*/ 0 h 461555"/>
              <a:gd name="connsiteX6" fmla="*/ 435429 w 435429"/>
              <a:gd name="connsiteY6" fmla="*/ 461555 h 461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5429" h="461555">
                <a:moveTo>
                  <a:pt x="8709" y="461555"/>
                </a:moveTo>
                <a:lnTo>
                  <a:pt x="8709" y="461555"/>
                </a:lnTo>
                <a:cubicBezTo>
                  <a:pt x="5806" y="348343"/>
                  <a:pt x="0" y="235169"/>
                  <a:pt x="0" y="121920"/>
                </a:cubicBezTo>
                <a:cubicBezTo>
                  <a:pt x="0" y="89857"/>
                  <a:pt x="6424" y="58108"/>
                  <a:pt x="8709" y="26126"/>
                </a:cubicBezTo>
                <a:cubicBezTo>
                  <a:pt x="9329" y="17439"/>
                  <a:pt x="8709" y="8709"/>
                  <a:pt x="8709" y="0"/>
                </a:cubicBezTo>
                <a:lnTo>
                  <a:pt x="435429" y="0"/>
                </a:lnTo>
                <a:lnTo>
                  <a:pt x="435429" y="461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51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918393"/>
              </p:ext>
            </p:extLst>
          </p:nvPr>
        </p:nvGraphicFramePr>
        <p:xfrm>
          <a:off x="5808260" y="2051249"/>
          <a:ext cx="253662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62579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6728583" y="6287406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5834909" y="6284888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5427134" y="630421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6309695" y="6297348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5376711" y="624834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5795599" y="6236388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6264081" y="6248848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6682969" y="623578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6EA3EF-6AA4-40A9-BAFE-1EB4708CBC01}"/>
              </a:ext>
            </a:extLst>
          </p:cNvPr>
          <p:cNvSpPr/>
          <p:nvPr/>
        </p:nvSpPr>
        <p:spPr>
          <a:xfrm>
            <a:off x="3358108" y="3596958"/>
            <a:ext cx="576064" cy="134421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0CD419-2004-4583-A894-3D713929A1EA}"/>
              </a:ext>
            </a:extLst>
          </p:cNvPr>
          <p:cNvSpPr/>
          <p:nvPr/>
        </p:nvSpPr>
        <p:spPr>
          <a:xfrm>
            <a:off x="5501418" y="5974080"/>
            <a:ext cx="429119" cy="330926"/>
          </a:xfrm>
          <a:custGeom>
            <a:avLst/>
            <a:gdLst>
              <a:gd name="connsiteX0" fmla="*/ 11108 w 429119"/>
              <a:gd name="connsiteY0" fmla="*/ 330926 h 330926"/>
              <a:gd name="connsiteX1" fmla="*/ 11108 w 429119"/>
              <a:gd name="connsiteY1" fmla="*/ 330926 h 330926"/>
              <a:gd name="connsiteX2" fmla="*/ 2399 w 429119"/>
              <a:gd name="connsiteY2" fmla="*/ 0 h 330926"/>
              <a:gd name="connsiteX3" fmla="*/ 420411 w 429119"/>
              <a:gd name="connsiteY3" fmla="*/ 8709 h 330926"/>
              <a:gd name="connsiteX4" fmla="*/ 429119 w 429119"/>
              <a:gd name="connsiteY4" fmla="*/ 296091 h 33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119" h="330926">
                <a:moveTo>
                  <a:pt x="11108" y="330926"/>
                </a:moveTo>
                <a:lnTo>
                  <a:pt x="11108" y="330926"/>
                </a:lnTo>
                <a:cubicBezTo>
                  <a:pt x="-6898" y="168881"/>
                  <a:pt x="2399" y="278835"/>
                  <a:pt x="2399" y="0"/>
                </a:cubicBezTo>
                <a:lnTo>
                  <a:pt x="420411" y="8709"/>
                </a:lnTo>
                <a:lnTo>
                  <a:pt x="429119" y="29609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2A88142-C1F2-4789-8965-ED78A7C1D962}"/>
              </a:ext>
            </a:extLst>
          </p:cNvPr>
          <p:cNvSpPr/>
          <p:nvPr/>
        </p:nvSpPr>
        <p:spPr>
          <a:xfrm>
            <a:off x="2742067" y="1777712"/>
            <a:ext cx="504056" cy="165128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D10A324-E77A-4C84-A8F9-EE05E37D6DC0}"/>
              </a:ext>
            </a:extLst>
          </p:cNvPr>
          <p:cNvSpPr/>
          <p:nvPr/>
        </p:nvSpPr>
        <p:spPr>
          <a:xfrm>
            <a:off x="6392091" y="5843451"/>
            <a:ext cx="435429" cy="461555"/>
          </a:xfrm>
          <a:custGeom>
            <a:avLst/>
            <a:gdLst>
              <a:gd name="connsiteX0" fmla="*/ 8709 w 435429"/>
              <a:gd name="connsiteY0" fmla="*/ 461555 h 461555"/>
              <a:gd name="connsiteX1" fmla="*/ 8709 w 435429"/>
              <a:gd name="connsiteY1" fmla="*/ 461555 h 461555"/>
              <a:gd name="connsiteX2" fmla="*/ 0 w 435429"/>
              <a:gd name="connsiteY2" fmla="*/ 121920 h 461555"/>
              <a:gd name="connsiteX3" fmla="*/ 8709 w 435429"/>
              <a:gd name="connsiteY3" fmla="*/ 26126 h 461555"/>
              <a:gd name="connsiteX4" fmla="*/ 8709 w 435429"/>
              <a:gd name="connsiteY4" fmla="*/ 0 h 461555"/>
              <a:gd name="connsiteX5" fmla="*/ 435429 w 435429"/>
              <a:gd name="connsiteY5" fmla="*/ 0 h 461555"/>
              <a:gd name="connsiteX6" fmla="*/ 435429 w 435429"/>
              <a:gd name="connsiteY6" fmla="*/ 461555 h 461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5429" h="461555">
                <a:moveTo>
                  <a:pt x="8709" y="461555"/>
                </a:moveTo>
                <a:lnTo>
                  <a:pt x="8709" y="461555"/>
                </a:lnTo>
                <a:cubicBezTo>
                  <a:pt x="5806" y="348343"/>
                  <a:pt x="0" y="235169"/>
                  <a:pt x="0" y="121920"/>
                </a:cubicBezTo>
                <a:cubicBezTo>
                  <a:pt x="0" y="89857"/>
                  <a:pt x="6424" y="58108"/>
                  <a:pt x="8709" y="26126"/>
                </a:cubicBezTo>
                <a:cubicBezTo>
                  <a:pt x="9329" y="17439"/>
                  <a:pt x="8709" y="8709"/>
                  <a:pt x="8709" y="0"/>
                </a:cubicBezTo>
                <a:lnTo>
                  <a:pt x="435429" y="0"/>
                </a:lnTo>
                <a:lnTo>
                  <a:pt x="435429" y="461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224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/>
        </p:nvGraphicFramePr>
        <p:xfrm>
          <a:off x="5808260" y="2051249"/>
          <a:ext cx="253662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92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625793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  <a:gridCol w="635673">
                  <a:extLst>
                    <a:ext uri="{9D8B030D-6E8A-4147-A177-3AD203B41FA5}">
                      <a16:colId xmlns:a16="http://schemas.microsoft.com/office/drawing/2014/main" val="225811585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787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5824759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6558550" y="627434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6150775" y="6293673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405871" y="6309907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6100352" y="6237801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6519240" y="622584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360257" y="6261407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5779145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6EA3EF-6AA4-40A9-BAFE-1EB4708CBC01}"/>
              </a:ext>
            </a:extLst>
          </p:cNvPr>
          <p:cNvSpPr/>
          <p:nvPr/>
        </p:nvSpPr>
        <p:spPr>
          <a:xfrm>
            <a:off x="3358108" y="3596958"/>
            <a:ext cx="576064" cy="134421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0CD419-2004-4583-A894-3D713929A1EA}"/>
              </a:ext>
            </a:extLst>
          </p:cNvPr>
          <p:cNvSpPr/>
          <p:nvPr/>
        </p:nvSpPr>
        <p:spPr>
          <a:xfrm>
            <a:off x="6225059" y="5963536"/>
            <a:ext cx="429119" cy="330926"/>
          </a:xfrm>
          <a:custGeom>
            <a:avLst/>
            <a:gdLst>
              <a:gd name="connsiteX0" fmla="*/ 11108 w 429119"/>
              <a:gd name="connsiteY0" fmla="*/ 330926 h 330926"/>
              <a:gd name="connsiteX1" fmla="*/ 11108 w 429119"/>
              <a:gd name="connsiteY1" fmla="*/ 330926 h 330926"/>
              <a:gd name="connsiteX2" fmla="*/ 2399 w 429119"/>
              <a:gd name="connsiteY2" fmla="*/ 0 h 330926"/>
              <a:gd name="connsiteX3" fmla="*/ 420411 w 429119"/>
              <a:gd name="connsiteY3" fmla="*/ 8709 h 330926"/>
              <a:gd name="connsiteX4" fmla="*/ 429119 w 429119"/>
              <a:gd name="connsiteY4" fmla="*/ 296091 h 33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119" h="330926">
                <a:moveTo>
                  <a:pt x="11108" y="330926"/>
                </a:moveTo>
                <a:lnTo>
                  <a:pt x="11108" y="330926"/>
                </a:lnTo>
                <a:cubicBezTo>
                  <a:pt x="-6898" y="168881"/>
                  <a:pt x="2399" y="278835"/>
                  <a:pt x="2399" y="0"/>
                </a:cubicBezTo>
                <a:lnTo>
                  <a:pt x="420411" y="8709"/>
                </a:lnTo>
                <a:lnTo>
                  <a:pt x="429119" y="29609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2A88142-C1F2-4789-8965-ED78A7C1D962}"/>
              </a:ext>
            </a:extLst>
          </p:cNvPr>
          <p:cNvSpPr/>
          <p:nvPr/>
        </p:nvSpPr>
        <p:spPr>
          <a:xfrm>
            <a:off x="2742067" y="1777712"/>
            <a:ext cx="504056" cy="165128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D10A324-E77A-4C84-A8F9-EE05E37D6DC0}"/>
              </a:ext>
            </a:extLst>
          </p:cNvPr>
          <p:cNvSpPr/>
          <p:nvPr/>
        </p:nvSpPr>
        <p:spPr>
          <a:xfrm>
            <a:off x="5488267" y="5856010"/>
            <a:ext cx="435429" cy="461555"/>
          </a:xfrm>
          <a:custGeom>
            <a:avLst/>
            <a:gdLst>
              <a:gd name="connsiteX0" fmla="*/ 8709 w 435429"/>
              <a:gd name="connsiteY0" fmla="*/ 461555 h 461555"/>
              <a:gd name="connsiteX1" fmla="*/ 8709 w 435429"/>
              <a:gd name="connsiteY1" fmla="*/ 461555 h 461555"/>
              <a:gd name="connsiteX2" fmla="*/ 0 w 435429"/>
              <a:gd name="connsiteY2" fmla="*/ 121920 h 461555"/>
              <a:gd name="connsiteX3" fmla="*/ 8709 w 435429"/>
              <a:gd name="connsiteY3" fmla="*/ 26126 h 461555"/>
              <a:gd name="connsiteX4" fmla="*/ 8709 w 435429"/>
              <a:gd name="connsiteY4" fmla="*/ 0 h 461555"/>
              <a:gd name="connsiteX5" fmla="*/ 435429 w 435429"/>
              <a:gd name="connsiteY5" fmla="*/ 0 h 461555"/>
              <a:gd name="connsiteX6" fmla="*/ 435429 w 435429"/>
              <a:gd name="connsiteY6" fmla="*/ 461555 h 461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5429" h="461555">
                <a:moveTo>
                  <a:pt x="8709" y="461555"/>
                </a:moveTo>
                <a:lnTo>
                  <a:pt x="8709" y="461555"/>
                </a:lnTo>
                <a:cubicBezTo>
                  <a:pt x="5806" y="348343"/>
                  <a:pt x="0" y="235169"/>
                  <a:pt x="0" y="121920"/>
                </a:cubicBezTo>
                <a:cubicBezTo>
                  <a:pt x="0" y="89857"/>
                  <a:pt x="6424" y="58108"/>
                  <a:pt x="8709" y="26126"/>
                </a:cubicBezTo>
                <a:cubicBezTo>
                  <a:pt x="9329" y="17439"/>
                  <a:pt x="8709" y="8709"/>
                  <a:pt x="8709" y="0"/>
                </a:cubicBezTo>
                <a:lnTo>
                  <a:pt x="435429" y="0"/>
                </a:lnTo>
                <a:lnTo>
                  <a:pt x="435429" y="461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8EC57679-1958-4306-8BFA-DD88373BCBB4}"/>
              </a:ext>
            </a:extLst>
          </p:cNvPr>
          <p:cNvSpPr/>
          <p:nvPr/>
        </p:nvSpPr>
        <p:spPr>
          <a:xfrm>
            <a:off x="7750596" y="2739610"/>
            <a:ext cx="432048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09B37A-E926-4254-A3DB-286CC29727C7}"/>
              </a:ext>
            </a:extLst>
          </p:cNvPr>
          <p:cNvSpPr/>
          <p:nvPr/>
        </p:nvSpPr>
        <p:spPr>
          <a:xfrm>
            <a:off x="2676448" y="1700808"/>
            <a:ext cx="2294200" cy="1831297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7A5FB6A-E35D-49E4-B50D-EC05A93FD61F}"/>
              </a:ext>
            </a:extLst>
          </p:cNvPr>
          <p:cNvSpPr/>
          <p:nvPr/>
        </p:nvSpPr>
        <p:spPr>
          <a:xfrm>
            <a:off x="4929051" y="5599611"/>
            <a:ext cx="792480" cy="487680"/>
          </a:xfrm>
          <a:custGeom>
            <a:avLst/>
            <a:gdLst>
              <a:gd name="connsiteX0" fmla="*/ 0 w 792480"/>
              <a:gd name="connsiteY0" fmla="*/ 487680 h 487680"/>
              <a:gd name="connsiteX1" fmla="*/ 0 w 792480"/>
              <a:gd name="connsiteY1" fmla="*/ 487680 h 487680"/>
              <a:gd name="connsiteX2" fmla="*/ 0 w 792480"/>
              <a:gd name="connsiteY2" fmla="*/ 296092 h 487680"/>
              <a:gd name="connsiteX3" fmla="*/ 17418 w 792480"/>
              <a:gd name="connsiteY3" fmla="*/ 87086 h 487680"/>
              <a:gd name="connsiteX4" fmla="*/ 8709 w 792480"/>
              <a:gd name="connsiteY4" fmla="*/ 8709 h 487680"/>
              <a:gd name="connsiteX5" fmla="*/ 783772 w 792480"/>
              <a:gd name="connsiteY5" fmla="*/ 0 h 487680"/>
              <a:gd name="connsiteX6" fmla="*/ 792480 w 792480"/>
              <a:gd name="connsiteY6" fmla="*/ 252549 h 48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2480" h="487680">
                <a:moveTo>
                  <a:pt x="0" y="487680"/>
                </a:moveTo>
                <a:lnTo>
                  <a:pt x="0" y="487680"/>
                </a:lnTo>
                <a:cubicBezTo>
                  <a:pt x="23224" y="232229"/>
                  <a:pt x="0" y="551543"/>
                  <a:pt x="0" y="296092"/>
                </a:cubicBezTo>
                <a:cubicBezTo>
                  <a:pt x="0" y="196953"/>
                  <a:pt x="5834" y="168167"/>
                  <a:pt x="17418" y="87086"/>
                </a:cubicBezTo>
                <a:lnTo>
                  <a:pt x="8709" y="8709"/>
                </a:lnTo>
                <a:lnTo>
                  <a:pt x="783772" y="0"/>
                </a:lnTo>
                <a:lnTo>
                  <a:pt x="792480" y="25254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7656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663208"/>
              </p:ext>
            </p:extLst>
          </p:nvPr>
        </p:nvGraphicFramePr>
        <p:xfrm>
          <a:off x="5808260" y="2051249"/>
          <a:ext cx="2839401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5217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628967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  <a:gridCol w="1105217">
                  <a:extLst>
                    <a:ext uri="{9D8B030D-6E8A-4147-A177-3AD203B41FA5}">
                      <a16:colId xmlns:a16="http://schemas.microsoft.com/office/drawing/2014/main" val="25060078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C/D/E/F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C/D/E/F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58241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5824759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6558550" y="627434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6150775" y="6293673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405871" y="6309907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6100352" y="6237801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6519240" y="622584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360257" y="6261407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5779145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252619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6EA3EF-6AA4-40A9-BAFE-1EB4708CBC01}"/>
              </a:ext>
            </a:extLst>
          </p:cNvPr>
          <p:cNvSpPr/>
          <p:nvPr/>
        </p:nvSpPr>
        <p:spPr>
          <a:xfrm>
            <a:off x="3358108" y="3596958"/>
            <a:ext cx="576064" cy="134421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0CD419-2004-4583-A894-3D713929A1EA}"/>
              </a:ext>
            </a:extLst>
          </p:cNvPr>
          <p:cNvSpPr/>
          <p:nvPr/>
        </p:nvSpPr>
        <p:spPr>
          <a:xfrm>
            <a:off x="6225059" y="5963536"/>
            <a:ext cx="429119" cy="330926"/>
          </a:xfrm>
          <a:custGeom>
            <a:avLst/>
            <a:gdLst>
              <a:gd name="connsiteX0" fmla="*/ 11108 w 429119"/>
              <a:gd name="connsiteY0" fmla="*/ 330926 h 330926"/>
              <a:gd name="connsiteX1" fmla="*/ 11108 w 429119"/>
              <a:gd name="connsiteY1" fmla="*/ 330926 h 330926"/>
              <a:gd name="connsiteX2" fmla="*/ 2399 w 429119"/>
              <a:gd name="connsiteY2" fmla="*/ 0 h 330926"/>
              <a:gd name="connsiteX3" fmla="*/ 420411 w 429119"/>
              <a:gd name="connsiteY3" fmla="*/ 8709 h 330926"/>
              <a:gd name="connsiteX4" fmla="*/ 429119 w 429119"/>
              <a:gd name="connsiteY4" fmla="*/ 296091 h 33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119" h="330926">
                <a:moveTo>
                  <a:pt x="11108" y="330926"/>
                </a:moveTo>
                <a:lnTo>
                  <a:pt x="11108" y="330926"/>
                </a:lnTo>
                <a:cubicBezTo>
                  <a:pt x="-6898" y="168881"/>
                  <a:pt x="2399" y="278835"/>
                  <a:pt x="2399" y="0"/>
                </a:cubicBezTo>
                <a:lnTo>
                  <a:pt x="420411" y="8709"/>
                </a:lnTo>
                <a:lnTo>
                  <a:pt x="429119" y="29609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2A88142-C1F2-4789-8965-ED78A7C1D962}"/>
              </a:ext>
            </a:extLst>
          </p:cNvPr>
          <p:cNvSpPr/>
          <p:nvPr/>
        </p:nvSpPr>
        <p:spPr>
          <a:xfrm>
            <a:off x="2742067" y="1777712"/>
            <a:ext cx="504056" cy="165128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D10A324-E77A-4C84-A8F9-EE05E37D6DC0}"/>
              </a:ext>
            </a:extLst>
          </p:cNvPr>
          <p:cNvSpPr/>
          <p:nvPr/>
        </p:nvSpPr>
        <p:spPr>
          <a:xfrm>
            <a:off x="5488267" y="5856010"/>
            <a:ext cx="435429" cy="461555"/>
          </a:xfrm>
          <a:custGeom>
            <a:avLst/>
            <a:gdLst>
              <a:gd name="connsiteX0" fmla="*/ 8709 w 435429"/>
              <a:gd name="connsiteY0" fmla="*/ 461555 h 461555"/>
              <a:gd name="connsiteX1" fmla="*/ 8709 w 435429"/>
              <a:gd name="connsiteY1" fmla="*/ 461555 h 461555"/>
              <a:gd name="connsiteX2" fmla="*/ 0 w 435429"/>
              <a:gd name="connsiteY2" fmla="*/ 121920 h 461555"/>
              <a:gd name="connsiteX3" fmla="*/ 8709 w 435429"/>
              <a:gd name="connsiteY3" fmla="*/ 26126 h 461555"/>
              <a:gd name="connsiteX4" fmla="*/ 8709 w 435429"/>
              <a:gd name="connsiteY4" fmla="*/ 0 h 461555"/>
              <a:gd name="connsiteX5" fmla="*/ 435429 w 435429"/>
              <a:gd name="connsiteY5" fmla="*/ 0 h 461555"/>
              <a:gd name="connsiteX6" fmla="*/ 435429 w 435429"/>
              <a:gd name="connsiteY6" fmla="*/ 461555 h 461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5429" h="461555">
                <a:moveTo>
                  <a:pt x="8709" y="461555"/>
                </a:moveTo>
                <a:lnTo>
                  <a:pt x="8709" y="461555"/>
                </a:lnTo>
                <a:cubicBezTo>
                  <a:pt x="5806" y="348343"/>
                  <a:pt x="0" y="235169"/>
                  <a:pt x="0" y="121920"/>
                </a:cubicBezTo>
                <a:cubicBezTo>
                  <a:pt x="0" y="89857"/>
                  <a:pt x="6424" y="58108"/>
                  <a:pt x="8709" y="26126"/>
                </a:cubicBezTo>
                <a:cubicBezTo>
                  <a:pt x="9329" y="17439"/>
                  <a:pt x="8709" y="8709"/>
                  <a:pt x="8709" y="0"/>
                </a:cubicBezTo>
                <a:lnTo>
                  <a:pt x="435429" y="0"/>
                </a:lnTo>
                <a:lnTo>
                  <a:pt x="435429" y="461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09B37A-E926-4254-A3DB-286CC29727C7}"/>
              </a:ext>
            </a:extLst>
          </p:cNvPr>
          <p:cNvSpPr/>
          <p:nvPr/>
        </p:nvSpPr>
        <p:spPr>
          <a:xfrm>
            <a:off x="2676448" y="1700808"/>
            <a:ext cx="2294200" cy="1831297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7A5FB6A-E35D-49E4-B50D-EC05A93FD61F}"/>
              </a:ext>
            </a:extLst>
          </p:cNvPr>
          <p:cNvSpPr/>
          <p:nvPr/>
        </p:nvSpPr>
        <p:spPr>
          <a:xfrm>
            <a:off x="4929051" y="5599611"/>
            <a:ext cx="792480" cy="487680"/>
          </a:xfrm>
          <a:custGeom>
            <a:avLst/>
            <a:gdLst>
              <a:gd name="connsiteX0" fmla="*/ 0 w 792480"/>
              <a:gd name="connsiteY0" fmla="*/ 487680 h 487680"/>
              <a:gd name="connsiteX1" fmla="*/ 0 w 792480"/>
              <a:gd name="connsiteY1" fmla="*/ 487680 h 487680"/>
              <a:gd name="connsiteX2" fmla="*/ 0 w 792480"/>
              <a:gd name="connsiteY2" fmla="*/ 296092 h 487680"/>
              <a:gd name="connsiteX3" fmla="*/ 17418 w 792480"/>
              <a:gd name="connsiteY3" fmla="*/ 87086 h 487680"/>
              <a:gd name="connsiteX4" fmla="*/ 8709 w 792480"/>
              <a:gd name="connsiteY4" fmla="*/ 8709 h 487680"/>
              <a:gd name="connsiteX5" fmla="*/ 783772 w 792480"/>
              <a:gd name="connsiteY5" fmla="*/ 0 h 487680"/>
              <a:gd name="connsiteX6" fmla="*/ 792480 w 792480"/>
              <a:gd name="connsiteY6" fmla="*/ 252549 h 48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2480" h="487680">
                <a:moveTo>
                  <a:pt x="0" y="487680"/>
                </a:moveTo>
                <a:lnTo>
                  <a:pt x="0" y="487680"/>
                </a:lnTo>
                <a:cubicBezTo>
                  <a:pt x="23224" y="232229"/>
                  <a:pt x="0" y="551543"/>
                  <a:pt x="0" y="296092"/>
                </a:cubicBezTo>
                <a:cubicBezTo>
                  <a:pt x="0" y="196953"/>
                  <a:pt x="5834" y="168167"/>
                  <a:pt x="17418" y="87086"/>
                </a:cubicBezTo>
                <a:lnTo>
                  <a:pt x="8709" y="8709"/>
                </a:lnTo>
                <a:lnTo>
                  <a:pt x="783772" y="0"/>
                </a:lnTo>
                <a:lnTo>
                  <a:pt x="792480" y="25254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4041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99D750-13A7-4843-A042-460EB9BBBEED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337E88-E081-4447-A599-212B3D1188CC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BBA9E3-E7E6-453C-9728-14B564264284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E0DA2E-DDC5-4FE8-976D-7F44CDF0EC81}"/>
              </a:ext>
            </a:extLst>
          </p:cNvPr>
          <p:cNvGraphicFramePr>
            <a:graphicFrameLocks noGrp="1"/>
          </p:cNvGraphicFramePr>
          <p:nvPr/>
        </p:nvGraphicFramePr>
        <p:xfrm>
          <a:off x="2678762" y="2051249"/>
          <a:ext cx="2262743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3249">
                  <a:extLst>
                    <a:ext uri="{9D8B030D-6E8A-4147-A177-3AD203B41FA5}">
                      <a16:colId xmlns:a16="http://schemas.microsoft.com/office/drawing/2014/main" val="310848447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309605692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413020440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1689232028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075647046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254320613"/>
                    </a:ext>
                  </a:extLst>
                </a:gridCol>
                <a:gridCol w="323249">
                  <a:extLst>
                    <a:ext uri="{9D8B030D-6E8A-4147-A177-3AD203B41FA5}">
                      <a16:colId xmlns:a16="http://schemas.microsoft.com/office/drawing/2014/main" val="277635114"/>
                    </a:ext>
                  </a:extLst>
                </a:gridCol>
              </a:tblGrid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28364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44843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5568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0997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713022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394065"/>
                  </a:ext>
                </a:extLst>
              </a:tr>
              <a:tr h="34651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607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921A59-C919-48B9-93A0-E705C24C9FFC}"/>
              </a:ext>
            </a:extLst>
          </p:cNvPr>
          <p:cNvSpPr txBox="1"/>
          <p:nvPr/>
        </p:nvSpPr>
        <p:spPr>
          <a:xfrm>
            <a:off x="2534746" y="463424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0    1   2    3    4    5    6    7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5C61C0-BE20-4064-927A-0C23B93B0673}"/>
              </a:ext>
            </a:extLst>
          </p:cNvPr>
          <p:cNvSpPr txBox="1"/>
          <p:nvPr/>
        </p:nvSpPr>
        <p:spPr>
          <a:xfrm rot="16200000">
            <a:off x="1089938" y="3126723"/>
            <a:ext cx="2808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0    1    2     3     4    5     6    7</a:t>
            </a:r>
            <a:endParaRPr lang="el-G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E3943F-4BB1-4F12-878A-122E9746CC4D}"/>
              </a:ext>
            </a:extLst>
          </p:cNvPr>
          <p:cNvSpPr/>
          <p:nvPr/>
        </p:nvSpPr>
        <p:spPr>
          <a:xfrm>
            <a:off x="2904095" y="1953119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A9E7F5-7747-48DC-8E55-C81407F52D0F}"/>
              </a:ext>
            </a:extLst>
          </p:cNvPr>
          <p:cNvSpPr/>
          <p:nvPr/>
        </p:nvSpPr>
        <p:spPr>
          <a:xfrm>
            <a:off x="3542866" y="451445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2F0041-D7A0-4636-AE4D-F82495E607F9}"/>
              </a:ext>
            </a:extLst>
          </p:cNvPr>
          <p:cNvSpPr/>
          <p:nvPr/>
        </p:nvSpPr>
        <p:spPr>
          <a:xfrm>
            <a:off x="3542866" y="3774827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80D4EB-372D-4AD6-80F2-204118605833}"/>
              </a:ext>
            </a:extLst>
          </p:cNvPr>
          <p:cNvSpPr/>
          <p:nvPr/>
        </p:nvSpPr>
        <p:spPr>
          <a:xfrm>
            <a:off x="4202742" y="2311912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72CB31-448F-4D06-B535-001AF16D66B6}"/>
              </a:ext>
            </a:extLst>
          </p:cNvPr>
          <p:cNvSpPr/>
          <p:nvPr/>
        </p:nvSpPr>
        <p:spPr>
          <a:xfrm>
            <a:off x="4526758" y="2311912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F782ED-E074-4293-826D-552D9D1A9559}"/>
              </a:ext>
            </a:extLst>
          </p:cNvPr>
          <p:cNvSpPr/>
          <p:nvPr/>
        </p:nvSpPr>
        <p:spPr>
          <a:xfrm>
            <a:off x="2904095" y="3059380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D781B6FD-FBC6-4AD6-BFD1-338991E3D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5165"/>
              </p:ext>
            </p:extLst>
          </p:nvPr>
        </p:nvGraphicFramePr>
        <p:xfrm>
          <a:off x="5806380" y="2051249"/>
          <a:ext cx="300101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0505">
                  <a:extLst>
                    <a:ext uri="{9D8B030D-6E8A-4147-A177-3AD203B41FA5}">
                      <a16:colId xmlns:a16="http://schemas.microsoft.com/office/drawing/2014/main" val="523452100"/>
                    </a:ext>
                  </a:extLst>
                </a:gridCol>
                <a:gridCol w="1500505">
                  <a:extLst>
                    <a:ext uri="{9D8B030D-6E8A-4147-A177-3AD203B41FA5}">
                      <a16:colId xmlns:a16="http://schemas.microsoft.com/office/drawing/2014/main" val="3760574439"/>
                    </a:ext>
                  </a:extLst>
                </a:gridCol>
              </a:tblGrid>
              <a:tr h="263511">
                <a:tc>
                  <a:txBody>
                    <a:bodyPr/>
                    <a:lstStyle/>
                    <a:p>
                      <a:pPr algn="ctr"/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C/D/E/F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272698"/>
                  </a:ext>
                </a:extLst>
              </a:tr>
              <a:tr h="2635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/Β</a:t>
                      </a:r>
                      <a:r>
                        <a:rPr lang="en-US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C/D/E/F</a:t>
                      </a:r>
                      <a:endParaRPr lang="el-G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600370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85F242E-C999-46D3-906B-07DD55DC9FE9}"/>
              </a:ext>
            </a:extLst>
          </p:cNvPr>
          <p:cNvSpPr txBox="1"/>
          <p:nvPr/>
        </p:nvSpPr>
        <p:spPr>
          <a:xfrm>
            <a:off x="3492443" y="371895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256909-7FB7-4B73-9CD7-A1F472CEAF83}"/>
              </a:ext>
            </a:extLst>
          </p:cNvPr>
          <p:cNvSpPr txBox="1"/>
          <p:nvPr/>
        </p:nvSpPr>
        <p:spPr>
          <a:xfrm>
            <a:off x="3503556" y="446595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CA5CE6-878F-4021-8EBB-E20AB6A24F42}"/>
              </a:ext>
            </a:extLst>
          </p:cNvPr>
          <p:cNvSpPr txBox="1"/>
          <p:nvPr/>
        </p:nvSpPr>
        <p:spPr>
          <a:xfrm>
            <a:off x="2858481" y="3010880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9ED51A-5F97-4F08-BFF3-F85AF146B57E}"/>
              </a:ext>
            </a:extLst>
          </p:cNvPr>
          <p:cNvSpPr txBox="1"/>
          <p:nvPr/>
        </p:nvSpPr>
        <p:spPr>
          <a:xfrm>
            <a:off x="2858481" y="190149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CD86B0-01BA-4E68-B7C1-591E8A13A774}"/>
              </a:ext>
            </a:extLst>
          </p:cNvPr>
          <p:cNvSpPr txBox="1"/>
          <p:nvPr/>
        </p:nvSpPr>
        <p:spPr>
          <a:xfrm>
            <a:off x="4151588" y="2263412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FB93BC-EDC3-481F-AB84-6DABFC12E579}"/>
              </a:ext>
            </a:extLst>
          </p:cNvPr>
          <p:cNvSpPr txBox="1"/>
          <p:nvPr/>
        </p:nvSpPr>
        <p:spPr>
          <a:xfrm>
            <a:off x="4482747" y="2267273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 Box 40">
            <a:extLst>
              <a:ext uri="{FF2B5EF4-FFF2-40B4-BE49-F238E27FC236}">
                <a16:creationId xmlns:a16="http://schemas.microsoft.com/office/drawing/2014/main" id="{1410576A-C67C-48EF-B939-904EE0DEC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428" y="1602499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l-GR" altLang="el-GR" sz="2000" dirty="0">
                <a:latin typeface="Garamond" panose="02020404030301010803" pitchFamily="18" charset="0"/>
              </a:rPr>
              <a:t>Πίνακας Αποστάσεων</a:t>
            </a:r>
            <a:endParaRPr lang="en-US" altLang="el-GR" sz="2000" dirty="0">
              <a:latin typeface="Garamond" panose="02020404030301010803" pitchFamily="18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ECD2B91-2490-4228-A7E0-F91F2F1F3EA7}"/>
              </a:ext>
            </a:extLst>
          </p:cNvPr>
          <p:cNvSpPr/>
          <p:nvPr/>
        </p:nvSpPr>
        <p:spPr>
          <a:xfrm>
            <a:off x="5824759" y="6299965"/>
            <a:ext cx="180000" cy="180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2245F80-8EF3-4399-A6C1-901317451F8C}"/>
              </a:ext>
            </a:extLst>
          </p:cNvPr>
          <p:cNvSpPr/>
          <p:nvPr/>
        </p:nvSpPr>
        <p:spPr>
          <a:xfrm>
            <a:off x="6558550" y="6274344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644095F-734B-4908-BC09-270238F8260B}"/>
              </a:ext>
            </a:extLst>
          </p:cNvPr>
          <p:cNvSpPr/>
          <p:nvPr/>
        </p:nvSpPr>
        <p:spPr>
          <a:xfrm>
            <a:off x="6150775" y="6293673"/>
            <a:ext cx="180000" cy="180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EB1E36-F386-4D80-B692-51744DAB5CB4}"/>
              </a:ext>
            </a:extLst>
          </p:cNvPr>
          <p:cNvSpPr/>
          <p:nvPr/>
        </p:nvSpPr>
        <p:spPr>
          <a:xfrm>
            <a:off x="4690642" y="6332785"/>
            <a:ext cx="180000" cy="180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E89DFBF-5B17-4683-A892-69589A8CA7D3}"/>
              </a:ext>
            </a:extLst>
          </p:cNvPr>
          <p:cNvSpPr/>
          <p:nvPr/>
        </p:nvSpPr>
        <p:spPr>
          <a:xfrm>
            <a:off x="5014658" y="6332785"/>
            <a:ext cx="180000" cy="180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CB2489-12A6-4F1D-9A18-6DCAD5CBE8B5}"/>
              </a:ext>
            </a:extLst>
          </p:cNvPr>
          <p:cNvSpPr/>
          <p:nvPr/>
        </p:nvSpPr>
        <p:spPr>
          <a:xfrm>
            <a:off x="5405871" y="6309907"/>
            <a:ext cx="180000" cy="1800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FE40A0-7469-4728-9605-DFF0CECA63FA}"/>
              </a:ext>
            </a:extLst>
          </p:cNvPr>
          <p:cNvSpPr txBox="1"/>
          <p:nvPr/>
        </p:nvSpPr>
        <p:spPr>
          <a:xfrm>
            <a:off x="6100352" y="6237801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706A00-3EF6-486C-8BC9-1BAD9C4856C0}"/>
              </a:ext>
            </a:extLst>
          </p:cNvPr>
          <p:cNvSpPr txBox="1"/>
          <p:nvPr/>
        </p:nvSpPr>
        <p:spPr>
          <a:xfrm>
            <a:off x="6519240" y="6225844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80625C-FE87-4C81-A1AC-BD8E193A8BE6}"/>
              </a:ext>
            </a:extLst>
          </p:cNvPr>
          <p:cNvSpPr txBox="1"/>
          <p:nvPr/>
        </p:nvSpPr>
        <p:spPr>
          <a:xfrm>
            <a:off x="5360257" y="6261407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D75339-D1F3-45A0-86BF-D8A5323BECAB}"/>
              </a:ext>
            </a:extLst>
          </p:cNvPr>
          <p:cNvSpPr txBox="1"/>
          <p:nvPr/>
        </p:nvSpPr>
        <p:spPr>
          <a:xfrm>
            <a:off x="5779145" y="6248345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4731FE-F312-4E3F-8EBB-2F779A6F67DE}"/>
              </a:ext>
            </a:extLst>
          </p:cNvPr>
          <p:cNvSpPr txBox="1"/>
          <p:nvPr/>
        </p:nvSpPr>
        <p:spPr>
          <a:xfrm>
            <a:off x="4639488" y="62842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938E3A-71C3-4732-858C-323F13082F98}"/>
              </a:ext>
            </a:extLst>
          </p:cNvPr>
          <p:cNvSpPr txBox="1"/>
          <p:nvPr/>
        </p:nvSpPr>
        <p:spPr>
          <a:xfrm>
            <a:off x="4970647" y="6288146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el-G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7693BA-31B4-40C5-A352-CC5F1A949BBF}"/>
              </a:ext>
            </a:extLst>
          </p:cNvPr>
          <p:cNvSpPr/>
          <p:nvPr/>
        </p:nvSpPr>
        <p:spPr>
          <a:xfrm>
            <a:off x="4083357" y="2178498"/>
            <a:ext cx="787285" cy="458414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FB0F4A-709D-40EC-95A0-7685F2CC5DC5}"/>
              </a:ext>
            </a:extLst>
          </p:cNvPr>
          <p:cNvSpPr/>
          <p:nvPr/>
        </p:nvSpPr>
        <p:spPr>
          <a:xfrm>
            <a:off x="4754880" y="6096000"/>
            <a:ext cx="348343" cy="226423"/>
          </a:xfrm>
          <a:custGeom>
            <a:avLst/>
            <a:gdLst>
              <a:gd name="connsiteX0" fmla="*/ 17417 w 348343"/>
              <a:gd name="connsiteY0" fmla="*/ 226423 h 226423"/>
              <a:gd name="connsiteX1" fmla="*/ 17417 w 348343"/>
              <a:gd name="connsiteY1" fmla="*/ 226423 h 226423"/>
              <a:gd name="connsiteX2" fmla="*/ 8709 w 348343"/>
              <a:gd name="connsiteY2" fmla="*/ 139337 h 226423"/>
              <a:gd name="connsiteX3" fmla="*/ 0 w 348343"/>
              <a:gd name="connsiteY3" fmla="*/ 78377 h 226423"/>
              <a:gd name="connsiteX4" fmla="*/ 8709 w 348343"/>
              <a:gd name="connsiteY4" fmla="*/ 0 h 226423"/>
              <a:gd name="connsiteX5" fmla="*/ 43543 w 348343"/>
              <a:gd name="connsiteY5" fmla="*/ 8709 h 226423"/>
              <a:gd name="connsiteX6" fmla="*/ 348343 w 348343"/>
              <a:gd name="connsiteY6" fmla="*/ 8709 h 226423"/>
              <a:gd name="connsiteX7" fmla="*/ 339634 w 348343"/>
              <a:gd name="connsiteY7" fmla="*/ 226423 h 22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343" h="226423">
                <a:moveTo>
                  <a:pt x="17417" y="226423"/>
                </a:moveTo>
                <a:lnTo>
                  <a:pt x="17417" y="226423"/>
                </a:lnTo>
                <a:cubicBezTo>
                  <a:pt x="14514" y="197394"/>
                  <a:pt x="12118" y="168311"/>
                  <a:pt x="8709" y="139337"/>
                </a:cubicBezTo>
                <a:cubicBezTo>
                  <a:pt x="6311" y="118951"/>
                  <a:pt x="0" y="98903"/>
                  <a:pt x="0" y="78377"/>
                </a:cubicBezTo>
                <a:cubicBezTo>
                  <a:pt x="0" y="52091"/>
                  <a:pt x="5806" y="26126"/>
                  <a:pt x="8709" y="0"/>
                </a:cubicBezTo>
                <a:cubicBezTo>
                  <a:pt x="37588" y="9627"/>
                  <a:pt x="25655" y="8709"/>
                  <a:pt x="43543" y="8709"/>
                </a:cubicBezTo>
                <a:lnTo>
                  <a:pt x="348343" y="8709"/>
                </a:lnTo>
                <a:lnTo>
                  <a:pt x="339634" y="22642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0B0D72-1C48-42C9-A5B2-8F1DEC52C02F}"/>
              </a:ext>
            </a:extLst>
          </p:cNvPr>
          <p:cNvSpPr txBox="1"/>
          <p:nvPr/>
        </p:nvSpPr>
        <p:spPr>
          <a:xfrm>
            <a:off x="1629508" y="1115452"/>
            <a:ext cx="727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ερίπτωση του </a:t>
            </a:r>
            <a:r>
              <a:rPr lang="el-GR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λήρους συνδέσμου (Μ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AX 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ή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linkage</a:t>
            </a: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l-GR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6EA3EF-6AA4-40A9-BAFE-1EB4708CBC01}"/>
              </a:ext>
            </a:extLst>
          </p:cNvPr>
          <p:cNvSpPr/>
          <p:nvPr/>
        </p:nvSpPr>
        <p:spPr>
          <a:xfrm>
            <a:off x="3358108" y="3596958"/>
            <a:ext cx="576064" cy="134421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0CD419-2004-4583-A894-3D713929A1EA}"/>
              </a:ext>
            </a:extLst>
          </p:cNvPr>
          <p:cNvSpPr/>
          <p:nvPr/>
        </p:nvSpPr>
        <p:spPr>
          <a:xfrm>
            <a:off x="6225059" y="5963536"/>
            <a:ext cx="429119" cy="330926"/>
          </a:xfrm>
          <a:custGeom>
            <a:avLst/>
            <a:gdLst>
              <a:gd name="connsiteX0" fmla="*/ 11108 w 429119"/>
              <a:gd name="connsiteY0" fmla="*/ 330926 h 330926"/>
              <a:gd name="connsiteX1" fmla="*/ 11108 w 429119"/>
              <a:gd name="connsiteY1" fmla="*/ 330926 h 330926"/>
              <a:gd name="connsiteX2" fmla="*/ 2399 w 429119"/>
              <a:gd name="connsiteY2" fmla="*/ 0 h 330926"/>
              <a:gd name="connsiteX3" fmla="*/ 420411 w 429119"/>
              <a:gd name="connsiteY3" fmla="*/ 8709 h 330926"/>
              <a:gd name="connsiteX4" fmla="*/ 429119 w 429119"/>
              <a:gd name="connsiteY4" fmla="*/ 296091 h 33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119" h="330926">
                <a:moveTo>
                  <a:pt x="11108" y="330926"/>
                </a:moveTo>
                <a:lnTo>
                  <a:pt x="11108" y="330926"/>
                </a:lnTo>
                <a:cubicBezTo>
                  <a:pt x="-6898" y="168881"/>
                  <a:pt x="2399" y="278835"/>
                  <a:pt x="2399" y="0"/>
                </a:cubicBezTo>
                <a:lnTo>
                  <a:pt x="420411" y="8709"/>
                </a:lnTo>
                <a:lnTo>
                  <a:pt x="429119" y="29609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2A88142-C1F2-4789-8965-ED78A7C1D962}"/>
              </a:ext>
            </a:extLst>
          </p:cNvPr>
          <p:cNvSpPr/>
          <p:nvPr/>
        </p:nvSpPr>
        <p:spPr>
          <a:xfrm>
            <a:off x="2742067" y="1777712"/>
            <a:ext cx="504056" cy="1651288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D10A324-E77A-4C84-A8F9-EE05E37D6DC0}"/>
              </a:ext>
            </a:extLst>
          </p:cNvPr>
          <p:cNvSpPr/>
          <p:nvPr/>
        </p:nvSpPr>
        <p:spPr>
          <a:xfrm>
            <a:off x="5488267" y="5856010"/>
            <a:ext cx="435429" cy="461555"/>
          </a:xfrm>
          <a:custGeom>
            <a:avLst/>
            <a:gdLst>
              <a:gd name="connsiteX0" fmla="*/ 8709 w 435429"/>
              <a:gd name="connsiteY0" fmla="*/ 461555 h 461555"/>
              <a:gd name="connsiteX1" fmla="*/ 8709 w 435429"/>
              <a:gd name="connsiteY1" fmla="*/ 461555 h 461555"/>
              <a:gd name="connsiteX2" fmla="*/ 0 w 435429"/>
              <a:gd name="connsiteY2" fmla="*/ 121920 h 461555"/>
              <a:gd name="connsiteX3" fmla="*/ 8709 w 435429"/>
              <a:gd name="connsiteY3" fmla="*/ 26126 h 461555"/>
              <a:gd name="connsiteX4" fmla="*/ 8709 w 435429"/>
              <a:gd name="connsiteY4" fmla="*/ 0 h 461555"/>
              <a:gd name="connsiteX5" fmla="*/ 435429 w 435429"/>
              <a:gd name="connsiteY5" fmla="*/ 0 h 461555"/>
              <a:gd name="connsiteX6" fmla="*/ 435429 w 435429"/>
              <a:gd name="connsiteY6" fmla="*/ 461555 h 461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5429" h="461555">
                <a:moveTo>
                  <a:pt x="8709" y="461555"/>
                </a:moveTo>
                <a:lnTo>
                  <a:pt x="8709" y="461555"/>
                </a:lnTo>
                <a:cubicBezTo>
                  <a:pt x="5806" y="348343"/>
                  <a:pt x="0" y="235169"/>
                  <a:pt x="0" y="121920"/>
                </a:cubicBezTo>
                <a:cubicBezTo>
                  <a:pt x="0" y="89857"/>
                  <a:pt x="6424" y="58108"/>
                  <a:pt x="8709" y="26126"/>
                </a:cubicBezTo>
                <a:cubicBezTo>
                  <a:pt x="9329" y="17439"/>
                  <a:pt x="8709" y="8709"/>
                  <a:pt x="8709" y="0"/>
                </a:cubicBezTo>
                <a:lnTo>
                  <a:pt x="435429" y="0"/>
                </a:lnTo>
                <a:lnTo>
                  <a:pt x="435429" y="4615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09B37A-E926-4254-A3DB-286CC29727C7}"/>
              </a:ext>
            </a:extLst>
          </p:cNvPr>
          <p:cNvSpPr/>
          <p:nvPr/>
        </p:nvSpPr>
        <p:spPr>
          <a:xfrm>
            <a:off x="2676448" y="1700808"/>
            <a:ext cx="2294200" cy="1831297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7A5FB6A-E35D-49E4-B50D-EC05A93FD61F}"/>
              </a:ext>
            </a:extLst>
          </p:cNvPr>
          <p:cNvSpPr/>
          <p:nvPr/>
        </p:nvSpPr>
        <p:spPr>
          <a:xfrm>
            <a:off x="4929051" y="5599611"/>
            <a:ext cx="792480" cy="487680"/>
          </a:xfrm>
          <a:custGeom>
            <a:avLst/>
            <a:gdLst>
              <a:gd name="connsiteX0" fmla="*/ 0 w 792480"/>
              <a:gd name="connsiteY0" fmla="*/ 487680 h 487680"/>
              <a:gd name="connsiteX1" fmla="*/ 0 w 792480"/>
              <a:gd name="connsiteY1" fmla="*/ 487680 h 487680"/>
              <a:gd name="connsiteX2" fmla="*/ 0 w 792480"/>
              <a:gd name="connsiteY2" fmla="*/ 296092 h 487680"/>
              <a:gd name="connsiteX3" fmla="*/ 17418 w 792480"/>
              <a:gd name="connsiteY3" fmla="*/ 87086 h 487680"/>
              <a:gd name="connsiteX4" fmla="*/ 8709 w 792480"/>
              <a:gd name="connsiteY4" fmla="*/ 8709 h 487680"/>
              <a:gd name="connsiteX5" fmla="*/ 783772 w 792480"/>
              <a:gd name="connsiteY5" fmla="*/ 0 h 487680"/>
              <a:gd name="connsiteX6" fmla="*/ 792480 w 792480"/>
              <a:gd name="connsiteY6" fmla="*/ 252549 h 48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2480" h="487680">
                <a:moveTo>
                  <a:pt x="0" y="487680"/>
                </a:moveTo>
                <a:lnTo>
                  <a:pt x="0" y="487680"/>
                </a:lnTo>
                <a:cubicBezTo>
                  <a:pt x="23224" y="232229"/>
                  <a:pt x="0" y="551543"/>
                  <a:pt x="0" y="296092"/>
                </a:cubicBezTo>
                <a:cubicBezTo>
                  <a:pt x="0" y="196953"/>
                  <a:pt x="5834" y="168167"/>
                  <a:pt x="17418" y="87086"/>
                </a:cubicBezTo>
                <a:lnTo>
                  <a:pt x="8709" y="8709"/>
                </a:lnTo>
                <a:lnTo>
                  <a:pt x="783772" y="0"/>
                </a:lnTo>
                <a:lnTo>
                  <a:pt x="792480" y="25254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CCE1ABAF-7190-4BE9-829C-57FE116F5ACB}"/>
              </a:ext>
            </a:extLst>
          </p:cNvPr>
          <p:cNvSpPr/>
          <p:nvPr/>
        </p:nvSpPr>
        <p:spPr>
          <a:xfrm>
            <a:off x="2299916" y="1602438"/>
            <a:ext cx="2894741" cy="3554754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570D048-96A8-4738-9A42-F65D37A2AD0F}"/>
              </a:ext>
            </a:extLst>
          </p:cNvPr>
          <p:cNvSpPr/>
          <p:nvPr/>
        </p:nvSpPr>
        <p:spPr>
          <a:xfrm>
            <a:off x="5311342" y="5347063"/>
            <a:ext cx="1115584" cy="627017"/>
          </a:xfrm>
          <a:custGeom>
            <a:avLst/>
            <a:gdLst>
              <a:gd name="connsiteX0" fmla="*/ 9595 w 1115584"/>
              <a:gd name="connsiteY0" fmla="*/ 261257 h 627017"/>
              <a:gd name="connsiteX1" fmla="*/ 9595 w 1115584"/>
              <a:gd name="connsiteY1" fmla="*/ 261257 h 627017"/>
              <a:gd name="connsiteX2" fmla="*/ 887 w 1115584"/>
              <a:gd name="connsiteY2" fmla="*/ 0 h 627017"/>
              <a:gd name="connsiteX3" fmla="*/ 1115584 w 1115584"/>
              <a:gd name="connsiteY3" fmla="*/ 17417 h 627017"/>
              <a:gd name="connsiteX4" fmla="*/ 1115584 w 1115584"/>
              <a:gd name="connsiteY4" fmla="*/ 627017 h 627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5584" h="627017">
                <a:moveTo>
                  <a:pt x="9595" y="261257"/>
                </a:moveTo>
                <a:lnTo>
                  <a:pt x="9595" y="261257"/>
                </a:lnTo>
                <a:cubicBezTo>
                  <a:pt x="-4106" y="110535"/>
                  <a:pt x="887" y="197526"/>
                  <a:pt x="887" y="0"/>
                </a:cubicBezTo>
                <a:lnTo>
                  <a:pt x="1115584" y="17417"/>
                </a:lnTo>
                <a:lnTo>
                  <a:pt x="1115584" y="62701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727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E0907E-69F8-4A9F-9415-E58F36A9B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932" y="1052736"/>
            <a:ext cx="8181975" cy="54102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3719801-FC7B-423E-99A6-F47D73DD1245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55E2CB-642D-4509-9563-931B6F31C8ED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69788C4-C9B2-4277-B729-E59D727713CB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Ομαδοποίηση </a:t>
            </a:r>
          </a:p>
        </p:txBody>
      </p:sp>
    </p:spTree>
    <p:extLst>
      <p:ext uri="{BB962C8B-B14F-4D97-AF65-F5344CB8AC3E}">
        <p14:creationId xmlns:p14="http://schemas.microsoft.com/office/powerpoint/2010/main" val="83325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/>
              <p:nvPr/>
            </p:nvSpPr>
            <p:spPr>
              <a:xfrm>
                <a:off x="1413892" y="4437112"/>
                <a:ext cx="907300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―"/>
                </a:pPr>
                <a:r>
                  <a:rPr lang="el-GR" dirty="0">
                    <a:latin typeface="Garamond" panose="02020404030301010803" pitchFamily="18" charset="0"/>
                  </a:rPr>
                  <a:t>με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latin typeface="Garamond" panose="02020404030301010803" pitchFamily="18" charset="0"/>
                  </a:rPr>
                  <a:t> </a:t>
                </a:r>
                <a:r>
                  <a:rPr lang="el-GR" dirty="0">
                    <a:latin typeface="Garamond" panose="02020404030301010803" pitchFamily="18" charset="0"/>
                  </a:rPr>
                  <a:t>για </a:t>
                </a:r>
                <a:r>
                  <a:rPr lang="en-US" i="1" dirty="0">
                    <a:latin typeface="Garamond" panose="02020404030301010803" pitchFamily="18" charset="0"/>
                  </a:rPr>
                  <a:t>t </a:t>
                </a:r>
                <a:r>
                  <a:rPr lang="el-GR" dirty="0">
                    <a:latin typeface="Garamond" panose="02020404030301010803" pitchFamily="18" charset="0"/>
                  </a:rPr>
                  <a:t>= 2,…, 5. </a:t>
                </a:r>
                <a:endParaRPr lang="en-US" dirty="0">
                  <a:latin typeface="Garamond" panose="02020404030301010803" pitchFamily="18" charset="0"/>
                </a:endParaRPr>
              </a:p>
              <a:p>
                <a:pPr marL="285750" indent="-285750">
                  <a:buFontTx/>
                  <a:buChar char="―"/>
                </a:pPr>
                <a:endParaRPr lang="en-US" dirty="0">
                  <a:latin typeface="Garamond" panose="02020404030301010803" pitchFamily="18" charset="0"/>
                </a:endParaRPr>
              </a:p>
              <a:p>
                <a:pPr marL="285750" indent="-285750">
                  <a:buFontTx/>
                  <a:buChar char="―"/>
                </a:pPr>
                <a:r>
                  <a:rPr lang="el-GR" dirty="0">
                    <a:latin typeface="Garamond" panose="02020404030301010803" pitchFamily="18" charset="0"/>
                  </a:rPr>
                  <a:t>Υποθέτουμε ότι οι συστάδες </a:t>
                </a:r>
                <a:r>
                  <a:rPr lang="en-US" i="1" dirty="0">
                    <a:latin typeface="Garamond" panose="02020404030301010803" pitchFamily="18" charset="0"/>
                  </a:rPr>
                  <a:t>A </a:t>
                </a:r>
                <a:r>
                  <a:rPr lang="el-GR" dirty="0">
                    <a:latin typeface="Garamond" panose="02020404030301010803" pitchFamily="18" charset="0"/>
                  </a:rPr>
                  <a:t>και </a:t>
                </a:r>
                <a:r>
                  <a:rPr lang="en-US" i="1" dirty="0">
                    <a:latin typeface="Garamond" panose="02020404030301010803" pitchFamily="18" charset="0"/>
                  </a:rPr>
                  <a:t>B </a:t>
                </a:r>
                <a:r>
                  <a:rPr lang="el-GR" dirty="0">
                    <a:latin typeface="Garamond" panose="02020404030301010803" pitchFamily="18" charset="0"/>
                  </a:rPr>
                  <a:t>συγχωνεύονται πριν από τις συστάδες </a:t>
                </a:r>
                <a:r>
                  <a:rPr lang="en-US" i="1" dirty="0">
                    <a:latin typeface="Garamond" panose="02020404030301010803" pitchFamily="18" charset="0"/>
                  </a:rPr>
                  <a:t>C </a:t>
                </a:r>
                <a:r>
                  <a:rPr lang="el-GR" dirty="0">
                    <a:latin typeface="Garamond" panose="02020404030301010803" pitchFamily="18" charset="0"/>
                  </a:rPr>
                  <a:t>και </a:t>
                </a:r>
                <a:r>
                  <a:rPr lang="en-US" i="1" dirty="0">
                    <a:latin typeface="Garamond" panose="02020404030301010803" pitchFamily="18" charset="0"/>
                  </a:rPr>
                  <a:t>D</a:t>
                </a:r>
                <a:r>
                  <a:rPr lang="el-GR" dirty="0">
                    <a:latin typeface="Garamond" panose="02020404030301010803" pitchFamily="18" charset="0"/>
                  </a:rPr>
                  <a:t>.</a:t>
                </a:r>
              </a:p>
              <a:p>
                <a:pPr marL="342900" indent="-342900" algn="just">
                  <a:buFont typeface="Garamond" panose="02020404030301010803" pitchFamily="18" charset="0"/>
                  <a:buChar char="–"/>
                </a:pPr>
                <a:endParaRPr lang="el-GR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892" y="4437112"/>
                <a:ext cx="9073008" cy="1200329"/>
              </a:xfrm>
              <a:prstGeom prst="rect">
                <a:avLst/>
              </a:prstGeom>
              <a:blipFill>
                <a:blip r:embed="rId2"/>
                <a:stretch>
                  <a:fillRect l="-470" t="-253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συσταδοποίηση: Ένθετες διαμερίσεις</a:t>
            </a:r>
          </a:p>
        </p:txBody>
      </p:sp>
      <p:pic>
        <p:nvPicPr>
          <p:cNvPr id="8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1964" y="1412776"/>
            <a:ext cx="2490216" cy="2100072"/>
          </a:xfrm>
          <a:prstGeom prst="rect">
            <a:avLst/>
          </a:prstGeom>
        </p:spPr>
      </p:pic>
      <p:graphicFrame>
        <p:nvGraphicFramePr>
          <p:cNvPr id="9" name="Πίνακας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126973"/>
              </p:ext>
            </p:extLst>
          </p:nvPr>
        </p:nvGraphicFramePr>
        <p:xfrm>
          <a:off x="5374332" y="1628800"/>
          <a:ext cx="3961004" cy="1944000"/>
        </p:xfrm>
        <a:graphic>
          <a:graphicData uri="http://schemas.openxmlformats.org/drawingml/2006/table">
            <a:tbl>
              <a:tblPr firstRow="1" firstCol="1" bandRow="1"/>
              <a:tblGrid>
                <a:gridCol w="1745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Συσταδοποίηση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Συστάδες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Times New Roman"/>
                          <a:ea typeface="Times New Roman"/>
                        </a:rPr>
                        <a:t>{</a:t>
                      </a:r>
                      <a:r>
                        <a:rPr lang="el-GR" sz="1600" i="1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el-GR" sz="160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l-GR" sz="1600" i="1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l-GR" sz="160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l-GR" sz="1600" i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60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l-GR" sz="1600" i="1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l-GR" sz="160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l-GR" sz="1600" i="1"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l-GR" sz="1600">
                          <a:effectLst/>
                          <a:latin typeface="Times New Roman"/>
                          <a:ea typeface="Times New Roman"/>
                        </a:rPr>
                        <a:t>}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  <a:tabLst>
                          <a:tab pos="354330" algn="l"/>
                          <a:tab pos="440055" algn="ctr"/>
                        </a:tabLs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{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</a:rPr>
                        <a:t>AB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}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{</a:t>
                      </a: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AB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CD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}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{</a:t>
                      </a: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ABCD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}, {</a:t>
                      </a: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}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{</a:t>
                      </a: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ABCDE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}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518348" y="3600213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>
                <a:latin typeface="Garamond" panose="02020404030301010803" pitchFamily="18" charset="0"/>
              </a:rPr>
              <a:t>Το δενδρόγραμμα αναπαριστά την παρακάτω ακολουθία ένθετων διαμερίσεων</a:t>
            </a:r>
          </a:p>
        </p:txBody>
      </p:sp>
    </p:spTree>
    <p:extLst>
      <p:ext uri="{BB962C8B-B14F-4D97-AF65-F5344CB8AC3E}">
        <p14:creationId xmlns:p14="http://schemas.microsoft.com/office/powerpoint/2010/main" val="338686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17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013" y="3859214"/>
            <a:ext cx="3459163" cy="216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761731" name="Object 3"/>
          <p:cNvGraphicFramePr>
            <a:graphicFrameLocks noChangeAspect="1"/>
          </p:cNvGraphicFramePr>
          <p:nvPr/>
        </p:nvGraphicFramePr>
        <p:xfrm>
          <a:off x="6780212" y="3629026"/>
          <a:ext cx="2319338" cy="236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168720" imgH="3227760" progId="Visio.Drawing.6">
                  <p:embed/>
                </p:oleObj>
              </mc:Choice>
              <mc:Fallback>
                <p:oleObj name="VISIO" r:id="rId4" imgW="3168720" imgH="3227760" progId="Visio.Drawing.6">
                  <p:embed/>
                  <p:pic>
                    <p:nvPicPr>
                      <p:cNvPr id="27617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2" y="3629026"/>
                        <a:ext cx="2319338" cy="236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1732" name="Text Box 4"/>
          <p:cNvSpPr txBox="1">
            <a:spLocks noChangeArrowheads="1"/>
          </p:cNvSpPr>
          <p:nvPr/>
        </p:nvSpPr>
        <p:spPr bwMode="auto">
          <a:xfrm>
            <a:off x="1903412" y="1524000"/>
            <a:ext cx="8153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Παράγει ένα σύνολο από </a:t>
            </a:r>
            <a:r>
              <a:rPr lang="el-GR" altLang="el-GR" dirty="0" err="1">
                <a:solidFill>
                  <a:schemeClr val="tx2"/>
                </a:solidFill>
                <a:latin typeface="Garamond" panose="02020404030301010803" pitchFamily="18" charset="0"/>
              </a:rPr>
              <a:t>εμφωλευμένες</a:t>
            </a:r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 συστάδες οργανωμένες σε ένα ιεραρχικό δέντρο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alt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Μπορεί να παρασταθεί με ένα δένδρο-</a:t>
            </a:r>
            <a:r>
              <a:rPr lang="el-GR" altLang="el-GR" dirty="0" err="1">
                <a:solidFill>
                  <a:schemeClr val="tx2"/>
                </a:solidFill>
                <a:latin typeface="Garamond" panose="02020404030301010803" pitchFamily="18" charset="0"/>
              </a:rPr>
              <a:t>γραμμα</a:t>
            </a:r>
            <a:endParaRPr lang="en-US" alt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‘Ένα διάγραμμα που μοιάζει με δένδρο και καταγράφει τις ακολουθίες από συγχωνεύσεις </a:t>
            </a:r>
            <a:r>
              <a:rPr lang="en-US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(merges) </a:t>
            </a:r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και διαχωρισμούς (</a:t>
            </a:r>
            <a:r>
              <a:rPr lang="en-US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splits)</a:t>
            </a:r>
            <a:endParaRPr lang="el-GR" altLang="el-GR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2761733" name="Rectangle 5"/>
          <p:cNvSpPr>
            <a:spLocks noGrp="1" noChangeArrowheads="1"/>
          </p:cNvSpPr>
          <p:nvPr>
            <p:ph type="title"/>
          </p:nvPr>
        </p:nvSpPr>
        <p:spPr>
          <a:xfrm>
            <a:off x="1674812" y="609600"/>
            <a:ext cx="8280400" cy="552450"/>
          </a:xfrm>
          <a:noFill/>
          <a:ln/>
        </p:spPr>
        <p:txBody>
          <a:bodyPr/>
          <a:lstStyle/>
          <a:p>
            <a:pPr algn="ctr"/>
            <a:r>
              <a:rPr lang="el-GR" altLang="el-GR" sz="2800">
                <a:latin typeface="Calibri" panose="020F0502020204030204" pitchFamily="34" charset="0"/>
              </a:rPr>
              <a:t>Ιεραρχική Συσταδοποίηση: Βασικά</a:t>
            </a:r>
            <a:endParaRPr lang="en-US" altLang="el-GR" sz="28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40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7741043-D866-493F-AAFC-B93C8AD7804A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09EB17-4034-4808-B3AE-2C60632C07F8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98D5F65-78AC-4452-A93B-B77D021B19BE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Ιεραρχική </a:t>
            </a:r>
            <a:r>
              <a:rPr lang="el-G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συσταδοποίηση</a:t>
            </a:r>
            <a:endParaRPr 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A90216-895E-4722-AF79-6A6E73466DEF}"/>
              </a:ext>
            </a:extLst>
          </p:cNvPr>
          <p:cNvSpPr txBox="1"/>
          <p:nvPr/>
        </p:nvSpPr>
        <p:spPr>
          <a:xfrm>
            <a:off x="1090924" y="1064932"/>
            <a:ext cx="972108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el-GR" altLang="el-GR" sz="1600" dirty="0">
                <a:latin typeface="Garamond" panose="02020404030301010803" pitchFamily="18" charset="0"/>
              </a:rPr>
              <a:t>Δυο βασικοί τύποι ιεραρχικής </a:t>
            </a:r>
            <a:r>
              <a:rPr lang="el-GR" altLang="el-GR" sz="1600" dirty="0" err="1">
                <a:latin typeface="Garamond" panose="02020404030301010803" pitchFamily="18" charset="0"/>
              </a:rPr>
              <a:t>συσταδοποίησης</a:t>
            </a:r>
            <a:endParaRPr lang="el-GR" altLang="el-GR" sz="1600" dirty="0">
              <a:latin typeface="Garamond" panose="02020404030301010803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l-GR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 Συσσωρευτικός (</a:t>
            </a:r>
            <a:r>
              <a:rPr lang="en-US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Agglomerative</a:t>
            </a:r>
            <a:r>
              <a:rPr lang="el-GR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)</a:t>
            </a:r>
            <a:r>
              <a:rPr lang="en-US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:  </a:t>
            </a:r>
            <a:endParaRPr lang="el-GR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l-GR" altLang="el-GR" sz="1600" dirty="0">
                <a:latin typeface="Garamond" panose="02020404030301010803" pitchFamily="18" charset="0"/>
              </a:rPr>
              <a:t> Αρχίζει με τα σημεία ως ξεχωριστές συστάδες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l-GR" altLang="el-GR" sz="1600" dirty="0">
                <a:latin typeface="Garamond" panose="02020404030301010803" pitchFamily="18" charset="0"/>
              </a:rPr>
              <a:t> Σε κάθε βήμα, συγχωνεύει το πιο κοντινό ζευγάρι συστάδων μέχρι να μείνει μόνο </a:t>
            </a:r>
            <a:r>
              <a:rPr lang="en-US" altLang="el-GR" sz="1600" dirty="0">
                <a:latin typeface="Garamond" panose="02020404030301010803" pitchFamily="18" charset="0"/>
              </a:rPr>
              <a:t> </a:t>
            </a:r>
            <a:r>
              <a:rPr lang="el-GR" altLang="el-GR" sz="1600" dirty="0">
                <a:latin typeface="Garamond" panose="02020404030301010803" pitchFamily="18" charset="0"/>
              </a:rPr>
              <a:t>μία (ή </a:t>
            </a:r>
            <a:r>
              <a:rPr lang="en-US" altLang="el-GR" sz="1600" dirty="0">
                <a:latin typeface="Garamond" panose="02020404030301010803" pitchFamily="18" charset="0"/>
              </a:rPr>
              <a:t>k)</a:t>
            </a:r>
            <a:r>
              <a:rPr lang="el-GR" altLang="el-GR" sz="1600" dirty="0">
                <a:latin typeface="Garamond" panose="02020404030301010803" pitchFamily="18" charset="0"/>
              </a:rPr>
              <a:t> συστάδες</a:t>
            </a:r>
            <a:endParaRPr lang="en-US" altLang="el-GR" sz="1600" dirty="0">
              <a:latin typeface="Garamond" panose="02020404030301010803" pitchFamily="18" charset="0"/>
            </a:endParaRPr>
          </a:p>
          <a:p>
            <a:pPr lvl="4" algn="just">
              <a:buFont typeface="Wingdings" panose="05000000000000000000" pitchFamily="2" charset="2"/>
              <a:buChar char="§"/>
            </a:pPr>
            <a:endParaRPr lang="el-GR" altLang="el-GR" sz="1600" dirty="0">
              <a:latin typeface="Garamond" panose="02020404030301010803" pitchFamily="18" charset="0"/>
            </a:endParaRPr>
          </a:p>
          <a:p>
            <a:pPr lvl="4" algn="just">
              <a:buFont typeface="Wingdings" panose="05000000000000000000" pitchFamily="2" charset="2"/>
              <a:buChar char="§"/>
            </a:pPr>
            <a:endParaRPr lang="en-US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4" algn="just">
              <a:buFont typeface="Wingdings" panose="05000000000000000000" pitchFamily="2" charset="2"/>
              <a:buChar char="§"/>
            </a:pPr>
            <a:endParaRPr lang="en-US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4" algn="just">
              <a:buFont typeface="Wingdings" panose="05000000000000000000" pitchFamily="2" charset="2"/>
              <a:buChar char="§"/>
            </a:pPr>
            <a:endParaRPr lang="en-US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4" algn="just">
              <a:buFont typeface="Wingdings" panose="05000000000000000000" pitchFamily="2" charset="2"/>
              <a:buChar char="§"/>
            </a:pPr>
            <a:endParaRPr lang="en-US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4" algn="just">
              <a:buFont typeface="Wingdings" panose="05000000000000000000" pitchFamily="2" charset="2"/>
              <a:buChar char="§"/>
            </a:pPr>
            <a:endParaRPr lang="en-US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1" algn="just"/>
            <a:r>
              <a:rPr lang="el-GR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 </a:t>
            </a:r>
            <a:endParaRPr lang="en-US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endParaRPr lang="en-US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l-GR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Διαιρετικός (</a:t>
            </a:r>
            <a:r>
              <a:rPr lang="en-US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Divisive</a:t>
            </a:r>
            <a:r>
              <a:rPr lang="el-GR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)</a:t>
            </a:r>
            <a:r>
              <a:rPr lang="en-US" altLang="el-GR" sz="1600" dirty="0">
                <a:solidFill>
                  <a:srgbClr val="FF66CC"/>
                </a:solidFill>
                <a:latin typeface="Garamond" panose="02020404030301010803" pitchFamily="18" charset="0"/>
              </a:rPr>
              <a:t>:  </a:t>
            </a:r>
            <a:endParaRPr lang="el-GR" altLang="el-GR" sz="1600" dirty="0">
              <a:solidFill>
                <a:srgbClr val="FF66CC"/>
              </a:solidFill>
              <a:latin typeface="Garamond" panose="02020404030301010803" pitchFamily="18" charset="0"/>
            </a:endParaRP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l-GR" altLang="el-GR" sz="1600" dirty="0">
                <a:latin typeface="Garamond" panose="02020404030301010803" pitchFamily="18" charset="0"/>
              </a:rPr>
              <a:t> Αρχίζει με μία συστάδα που περιέχει όλα τα σημεία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l-GR" altLang="el-GR" sz="1600" dirty="0">
                <a:latin typeface="Garamond" panose="02020404030301010803" pitchFamily="18" charset="0"/>
              </a:rPr>
              <a:t> Σε κάθε βήμα, διαχωρίζει μία συστάδα, έως κάθε συστάδα να περιέχει μόνο ένα σημείο (ή να δημιουργηθούν </a:t>
            </a:r>
            <a:r>
              <a:rPr lang="en-US" altLang="el-GR" sz="1600" dirty="0">
                <a:latin typeface="Garamond" panose="02020404030301010803" pitchFamily="18" charset="0"/>
              </a:rPr>
              <a:t>k </a:t>
            </a:r>
            <a:r>
              <a:rPr lang="el-GR" altLang="el-GR" sz="1600" dirty="0">
                <a:latin typeface="Garamond" panose="02020404030301010803" pitchFamily="18" charset="0"/>
              </a:rPr>
              <a:t>συστάδες)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5E64A3-792F-489D-A584-498A860F3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972" y="2332911"/>
            <a:ext cx="8324850" cy="16573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48F386-87B2-4D2A-8673-E27A9D30B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7988" y="5079826"/>
            <a:ext cx="83058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99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AC3FBEE-451D-4473-B980-3A802F0C36BE}"/>
              </a:ext>
            </a:extLst>
          </p:cNvPr>
          <p:cNvSpPr/>
          <p:nvPr/>
        </p:nvSpPr>
        <p:spPr>
          <a:xfrm>
            <a:off x="2638028" y="3291160"/>
            <a:ext cx="4876800" cy="179402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7741043-D866-493F-AAFC-B93C8AD7804A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09EB17-4034-4808-B3AE-2C60632C07F8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98D5F65-78AC-4452-A93B-B77D021B19BE}"/>
              </a:ext>
            </a:extLst>
          </p:cNvPr>
          <p:cNvSpPr txBox="1"/>
          <p:nvPr/>
        </p:nvSpPr>
        <p:spPr>
          <a:xfrm>
            <a:off x="1125860" y="375629"/>
            <a:ext cx="95770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Συσσωρευτικός (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Agglomerative)</a:t>
            </a:r>
            <a:endParaRPr 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5E64A3-792F-489D-A584-498A860F3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435" y="1123578"/>
            <a:ext cx="8324850" cy="1657350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9B90DA86-5DD5-47D4-9C03-7C5CB8CCE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0525" y="3291160"/>
            <a:ext cx="6705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algn="l"/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1:  Υπολογισμός του Πίνακα Γειτνίασης </a:t>
            </a:r>
          </a:p>
          <a:p>
            <a:pPr lvl="1" algn="l"/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2:  Έστω κάθε σημείο αποτελεί και μια συστάδα </a:t>
            </a:r>
            <a:endParaRPr lang="en-US" alt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lvl="1" algn="l"/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3:  </a:t>
            </a:r>
            <a:r>
              <a:rPr lang="en-US" altLang="el-GR" b="1" dirty="0">
                <a:solidFill>
                  <a:schemeClr val="tx2"/>
                </a:solidFill>
                <a:latin typeface="Garamond" panose="02020404030301010803" pitchFamily="18" charset="0"/>
              </a:rPr>
              <a:t>Repeat</a:t>
            </a:r>
          </a:p>
          <a:p>
            <a:pPr lvl="1" algn="l"/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4:	     Συγχώνευση των δύο κοντινότερων συστάδων </a:t>
            </a:r>
            <a:endParaRPr lang="en-US" alt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lvl="1" algn="l"/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5:	     Ενημέρωση του Πίνακα Γειτνίασης </a:t>
            </a:r>
            <a:endParaRPr lang="en-US" altLang="el-GR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lvl="1" algn="l"/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6:  </a:t>
            </a:r>
            <a:r>
              <a:rPr lang="en-US" altLang="el-GR" b="1" dirty="0">
                <a:solidFill>
                  <a:schemeClr val="tx2"/>
                </a:solidFill>
                <a:latin typeface="Garamond" panose="02020404030301010803" pitchFamily="18" charset="0"/>
              </a:rPr>
              <a:t>Until </a:t>
            </a:r>
            <a:r>
              <a:rPr lang="el-GR" altLang="el-GR" dirty="0">
                <a:solidFill>
                  <a:schemeClr val="tx2"/>
                </a:solidFill>
                <a:latin typeface="Garamond" panose="02020404030301010803" pitchFamily="18" charset="0"/>
              </a:rPr>
              <a:t>να μείνει μία μόνο συστάδα </a:t>
            </a:r>
            <a:endParaRPr lang="en-US" altLang="el-GR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D4C03DD4-D36C-4F4B-8C11-A3BA6C937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972" y="5266766"/>
            <a:ext cx="8077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altLang="el-GR" dirty="0">
                <a:latin typeface="Garamond" panose="02020404030301010803" pitchFamily="18" charset="0"/>
              </a:rPr>
              <a:t>Βασική λειτουργία είναι ο υπολογισμός της γειτνίασης δυο συστάδων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l-GR" altLang="el-GR" dirty="0">
              <a:latin typeface="Garamond" panose="020204040303010108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altLang="el-GR" b="1" dirty="0">
                <a:solidFill>
                  <a:srgbClr val="CC3300"/>
                </a:solidFill>
                <a:latin typeface="Garamond" panose="02020404030301010803" pitchFamily="18" charset="0"/>
              </a:rPr>
              <a:t>Διαφορετικοί αλγόριθμοι με βάση το πως ορίζεται η απόσταση ανάμεσα σε δύο συστάδες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97A08332-F85F-4837-B5FA-541FEEE17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3460" y="2924447"/>
            <a:ext cx="487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l-GR" altLang="el-GR" b="1" dirty="0">
                <a:solidFill>
                  <a:schemeClr val="tx2"/>
                </a:solidFill>
                <a:latin typeface="Garamond" panose="02020404030301010803" pitchFamily="18" charset="0"/>
              </a:rPr>
              <a:t>Βασικός Αλγόριθμος</a:t>
            </a:r>
          </a:p>
        </p:txBody>
      </p:sp>
    </p:spTree>
    <p:extLst>
      <p:ext uri="{BB962C8B-B14F-4D97-AF65-F5344CB8AC3E}">
        <p14:creationId xmlns:p14="http://schemas.microsoft.com/office/powerpoint/2010/main" val="314965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06407"/>
            <a:ext cx="95770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Κριτήριο Απόστασης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Αντικείμενο 4"/>
              <p:cNvSpPr txBox="1"/>
              <p:nvPr/>
            </p:nvSpPr>
            <p:spPr bwMode="auto">
              <a:xfrm>
                <a:off x="3502124" y="1688614"/>
                <a:ext cx="3840162" cy="825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l-GR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𝐱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𝐲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)=||</m:t>
                            </m:r>
                            <m:r>
                              <a:rPr lang="el-GR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𝐱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𝐲</m:t>
                            </m:r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sub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nary>
                                      <m:naryPr>
                                        <m:chr m:val="∑"/>
                                        <m:ctrlP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=1</m:t>
                                        </m:r>
                                      </m:sub>
                                      <m:sup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sup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|</m:t>
                                        </m:r>
                                        <m:sSub>
                                          <m:sSubPr>
                                            <m:ctrlP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sSup>
                                          <m:sSupPr>
                                            <m:ctrlP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b="0" i="1" smtClean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|</m:t>
                                            </m:r>
                                          </m:e>
                                          <m:sup>
                                            <m:r>
                                              <a:rPr lang="en-US" b="0" i="1" smtClean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e>
                                </m:d>
                              </m:e>
                              <m:sup>
                                <m:r>
                                  <a:rPr lang="el-GR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p>
                            </m:sSup>
                          </m:e>
                        </m:mr>
                      </m:m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" name="Αντικείμενο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02124" y="1688614"/>
                <a:ext cx="3840162" cy="825500"/>
              </a:xfrm>
              <a:prstGeom prst="rect">
                <a:avLst/>
              </a:prstGeom>
              <a:blipFill>
                <a:blip r:embed="rId2"/>
                <a:stretch>
                  <a:fillRect r="-8571" b="-2148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B985707-1219-46B5-93FB-BAAB74643D62}"/>
                  </a:ext>
                </a:extLst>
              </p:cNvPr>
              <p:cNvSpPr txBox="1"/>
              <p:nvPr/>
            </p:nvSpPr>
            <p:spPr>
              <a:xfrm>
                <a:off x="2443972" y="3234352"/>
                <a:ext cx="6100482" cy="8769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l-GR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l-GR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l-GR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l-GR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)=||</m:t>
                      </m:r>
                      <m:r>
                        <a:rPr lang="el-GR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l-GR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l-GR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sSubPr>
                          <m:ctrlPr>
                            <a:rPr lang="el-GR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l-GR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l-GR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nary>
                            <m:naryPr>
                              <m:chr m:val="∑"/>
                              <m:ctrlP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l-GR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p>
                              </m:sSup>
                            </m:e>
                          </m:nary>
                        </m:e>
                        <m:sup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B985707-1219-46B5-93FB-BAAB74643D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972" y="3234352"/>
                <a:ext cx="6100482" cy="8769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F65B40E-DFB5-4A62-A068-0AF1F55CAF9E}"/>
                  </a:ext>
                </a:extLst>
              </p:cNvPr>
              <p:cNvSpPr txBox="1"/>
              <p:nvPr/>
            </p:nvSpPr>
            <p:spPr>
              <a:xfrm>
                <a:off x="3430116" y="4779344"/>
                <a:ext cx="6100482" cy="1169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l-GR" sz="1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𝐱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𝐲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)=||</m:t>
                            </m:r>
                            <m:r>
                              <a:rPr lang="el-GR" sz="18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𝐱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𝐲</m:t>
                            </m:r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l-GR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sub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l-GR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l-GR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nary>
                                      <m:naryPr>
                                        <m:chr m:val="∑"/>
                                        <m:ctrlP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=1</m:t>
                                        </m:r>
                                      </m:sub>
                                      <m:sup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sup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|</m:t>
                                        </m:r>
                                        <m:sSub>
                                          <m:sSubPr>
                                            <m:ctrlP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el-GR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sSup>
                                          <m:sSupPr>
                                            <m:ctrlPr>
                                              <a:rPr lang="el-GR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|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e>
                                </m:rad>
                              </m:e>
                              <m:sup>
                                <m:r>
                                  <a:rPr lang="en-US" sz="1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p>
                            </m:sSup>
                          </m:e>
                        </m:mr>
                      </m:m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F65B40E-DFB5-4A62-A068-0AF1F55CAF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116" y="4779344"/>
                <a:ext cx="6100482" cy="1169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6730D3A5-CAF0-4ED0-AB1D-F07CED8BBA6A}"/>
              </a:ext>
            </a:extLst>
          </p:cNvPr>
          <p:cNvSpPr txBox="1"/>
          <p:nvPr/>
        </p:nvSpPr>
        <p:spPr>
          <a:xfrm>
            <a:off x="7894612" y="2003152"/>
            <a:ext cx="109837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latin typeface="Garamond" panose="02020404030301010803" pitchFamily="18" charset="0"/>
              </a:rPr>
              <a:t>Lp</a:t>
            </a:r>
            <a:r>
              <a:rPr lang="en-US" dirty="0">
                <a:latin typeface="Garamond" panose="02020404030301010803" pitchFamily="18" charset="0"/>
              </a:rPr>
              <a:t>-Norm</a:t>
            </a:r>
            <a:endParaRPr lang="el-GR" dirty="0">
              <a:latin typeface="Garamond" panose="02020404030301010803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809666-CD1B-4348-AFB4-683037955E46}"/>
              </a:ext>
            </a:extLst>
          </p:cNvPr>
          <p:cNvSpPr txBox="1"/>
          <p:nvPr/>
        </p:nvSpPr>
        <p:spPr>
          <a:xfrm>
            <a:off x="7894612" y="3542670"/>
            <a:ext cx="105567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L1-Norm</a:t>
            </a:r>
            <a:endParaRPr lang="el-GR" dirty="0">
              <a:latin typeface="Garamond" panose="02020404030301010803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C926DA-3F1E-47E9-9DC6-1E5240B0318E}"/>
              </a:ext>
            </a:extLst>
          </p:cNvPr>
          <p:cNvSpPr txBox="1"/>
          <p:nvPr/>
        </p:nvSpPr>
        <p:spPr>
          <a:xfrm>
            <a:off x="7903767" y="5179646"/>
            <a:ext cx="105567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L2-Norm</a:t>
            </a:r>
            <a:endParaRPr lang="el-GR" dirty="0">
              <a:latin typeface="Garamond" panose="02020404030301010803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0D9DF4-71F5-4E2C-9A73-3EB6EEDBDA86}"/>
              </a:ext>
            </a:extLst>
          </p:cNvPr>
          <p:cNvSpPr txBox="1"/>
          <p:nvPr/>
        </p:nvSpPr>
        <p:spPr>
          <a:xfrm>
            <a:off x="8992990" y="5179646"/>
            <a:ext cx="1152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Euclidean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786C11-2C29-4D5B-9ECE-F2E25EA2EB11}"/>
              </a:ext>
            </a:extLst>
          </p:cNvPr>
          <p:cNvSpPr txBox="1"/>
          <p:nvPr/>
        </p:nvSpPr>
        <p:spPr>
          <a:xfrm>
            <a:off x="8982599" y="3542670"/>
            <a:ext cx="12332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Manhattan</a:t>
            </a:r>
            <a:endParaRPr lang="el-G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30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708E3A-6E66-4410-92B1-FA16A2C1ED56}"/>
              </a:ext>
            </a:extLst>
          </p:cNvPr>
          <p:cNvSpPr txBox="1"/>
          <p:nvPr/>
        </p:nvSpPr>
        <p:spPr>
          <a:xfrm>
            <a:off x="1269876" y="1268760"/>
            <a:ext cx="90730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Garamond" panose="02020404030301010803" pitchFamily="18" charset="0"/>
              <a:buChar char="―"/>
            </a:pPr>
            <a:r>
              <a:rPr lang="el-GR" dirty="0">
                <a:latin typeface="Garamond" panose="02020404030301010803" pitchFamily="18" charset="0"/>
              </a:rPr>
              <a:t>Οι «διασυσταδικές» αποστάσεις υπολογίζονται ως εξής.</a:t>
            </a:r>
          </a:p>
          <a:p>
            <a:pPr marL="285750" indent="-285750">
              <a:buFont typeface="Garamond" panose="02020404030301010803" pitchFamily="18" charset="0"/>
              <a:buChar char="―"/>
            </a:pPr>
            <a:endParaRPr lang="en-US" b="1" dirty="0">
              <a:latin typeface="Garamond" panose="02020404030301010803" pitchFamily="18" charset="0"/>
            </a:endParaRPr>
          </a:p>
          <a:p>
            <a:pPr marL="285750" indent="-285750">
              <a:buFont typeface="Garamond" panose="02020404030301010803" pitchFamily="18" charset="0"/>
              <a:buChar char="―"/>
            </a:pPr>
            <a:r>
              <a:rPr lang="el-GR" b="1" dirty="0">
                <a:latin typeface="Garamond" panose="02020404030301010803" pitchFamily="18" charset="0"/>
              </a:rPr>
              <a:t>Μοναδικός σύνδεσμος:</a:t>
            </a:r>
            <a:r>
              <a:rPr lang="el-GR" dirty="0">
                <a:latin typeface="Garamond" panose="02020404030301010803" pitchFamily="18" charset="0"/>
              </a:rPr>
              <a:t> Η ελάχιστη απόσταση ενός σημείου της συστάδας </a:t>
            </a:r>
            <a:r>
              <a:rPr lang="el-GR" i="1" dirty="0">
                <a:latin typeface="Garamond" panose="02020404030301010803" pitchFamily="18" charset="0"/>
              </a:rPr>
              <a:t>C</a:t>
            </a:r>
            <a:r>
              <a:rPr lang="el-GR" i="1" baseline="-25000" dirty="0">
                <a:latin typeface="Garamond" panose="02020404030301010803" pitchFamily="18" charset="0"/>
              </a:rPr>
              <a:t>i</a:t>
            </a:r>
            <a:r>
              <a:rPr lang="el-GR" i="1" dirty="0">
                <a:latin typeface="Garamond" panose="02020404030301010803" pitchFamily="18" charset="0"/>
              </a:rPr>
              <a:t> </a:t>
            </a:r>
            <a:r>
              <a:rPr lang="el-GR" dirty="0">
                <a:latin typeface="Garamond" panose="02020404030301010803" pitchFamily="18" charset="0"/>
              </a:rPr>
              <a:t>από ένα σημείο της συστάδας </a:t>
            </a:r>
            <a:r>
              <a:rPr lang="el-GR" i="1" dirty="0">
                <a:latin typeface="Garamond" panose="02020404030301010803" pitchFamily="18" charset="0"/>
              </a:rPr>
              <a:t>C</a:t>
            </a:r>
            <a:r>
              <a:rPr lang="el-GR" i="1" baseline="-25000" dirty="0">
                <a:latin typeface="Garamond" panose="02020404030301010803" pitchFamily="18" charset="0"/>
              </a:rPr>
              <a:t>j</a:t>
            </a:r>
            <a:endParaRPr lang="el-GR" b="1" dirty="0">
              <a:latin typeface="Garamond" panose="020204040303010108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 = min{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y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 |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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y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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}</a:t>
            </a:r>
          </a:p>
          <a:p>
            <a:pPr marL="285750" indent="-285750">
              <a:buFont typeface="Garamond" panose="02020404030301010803" pitchFamily="18" charset="0"/>
              <a:buChar char="―"/>
            </a:pPr>
            <a:endParaRPr lang="el-GR" b="1" dirty="0">
              <a:latin typeface="Garamond" panose="02020404030301010803" pitchFamily="18" charset="0"/>
            </a:endParaRPr>
          </a:p>
          <a:p>
            <a:pPr marL="285750" indent="-285750">
              <a:buFont typeface="Garamond" panose="02020404030301010803" pitchFamily="18" charset="0"/>
              <a:buChar char="―"/>
            </a:pPr>
            <a:r>
              <a:rPr lang="el-GR" b="1" dirty="0">
                <a:latin typeface="Garamond" panose="02020404030301010803" pitchFamily="18" charset="0"/>
              </a:rPr>
              <a:t>Πλήρης σύνδεσμος:</a:t>
            </a:r>
            <a:r>
              <a:rPr lang="el-GR" dirty="0">
                <a:latin typeface="Garamond" panose="02020404030301010803" pitchFamily="18" charset="0"/>
              </a:rPr>
              <a:t> Η μέγιστη απόσταση μεταξύ ενός σημείου της συστάδας </a:t>
            </a:r>
            <a:r>
              <a:rPr lang="el-GR" i="1" dirty="0">
                <a:latin typeface="Garamond" panose="02020404030301010803" pitchFamily="18" charset="0"/>
              </a:rPr>
              <a:t>C</a:t>
            </a:r>
            <a:r>
              <a:rPr lang="el-GR" i="1" baseline="-25000" dirty="0">
                <a:latin typeface="Garamond" panose="02020404030301010803" pitchFamily="18" charset="0"/>
              </a:rPr>
              <a:t>i</a:t>
            </a:r>
            <a:r>
              <a:rPr lang="el-GR" i="1" dirty="0">
                <a:latin typeface="Garamond" panose="02020404030301010803" pitchFamily="18" charset="0"/>
              </a:rPr>
              <a:t> </a:t>
            </a:r>
            <a:r>
              <a:rPr lang="el-GR" dirty="0">
                <a:latin typeface="Garamond" panose="02020404030301010803" pitchFamily="18" charset="0"/>
              </a:rPr>
              <a:t>και ενός σημείου της συστάδας </a:t>
            </a:r>
            <a:r>
              <a:rPr lang="el-GR" i="1" dirty="0">
                <a:latin typeface="Garamond" panose="02020404030301010803" pitchFamily="18" charset="0"/>
              </a:rPr>
              <a:t>C</a:t>
            </a:r>
            <a:r>
              <a:rPr lang="el-GR" i="1" baseline="-25000" dirty="0">
                <a:latin typeface="Garamond" panose="02020404030301010803" pitchFamily="18" charset="0"/>
              </a:rPr>
              <a:t>j</a:t>
            </a:r>
            <a:endParaRPr lang="el-GR" b="1" dirty="0">
              <a:latin typeface="Garamond" panose="02020404030301010803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 = max{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y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 |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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y </a:t>
            </a:r>
            <a:r>
              <a:rPr lang="el-GR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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i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l-GR" i="1" baseline="-25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r>
              <a:rPr lang="el-GR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}</a:t>
            </a:r>
            <a:endParaRPr lang="el-GR" b="1" dirty="0">
              <a:solidFill>
                <a:schemeClr val="tx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buFont typeface="Garamond" panose="02020404030301010803" pitchFamily="18" charset="0"/>
              <a:buChar char="―"/>
            </a:pPr>
            <a:endParaRPr lang="el-GR" b="1" dirty="0">
              <a:latin typeface="Garamond" panose="02020404030301010803" pitchFamily="18" charset="0"/>
            </a:endParaRPr>
          </a:p>
          <a:p>
            <a:pPr marL="342900" indent="-342900" algn="just">
              <a:buFont typeface="Garamond" panose="02020404030301010803" pitchFamily="18" charset="0"/>
              <a:buChar char="–"/>
            </a:pPr>
            <a:endParaRPr lang="el-GR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98738"/>
            <a:ext cx="957706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Απόσταση μεταξύ συστάδων: Μοναδικός σύνδεσμος, πλήρης σύνδεσμος και μέσος όρος ομάδας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2FECFF-F197-42C5-8D4F-5069ED70E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060" y="4437112"/>
            <a:ext cx="547687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9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h education presentation with Pi  (widescreen).potx" id="{DF132673-7A8C-4FB7-A35E-0123B6C0D98B}" vid="{CCAAB50D-2EF2-4925-80C2-C83131AE58AC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1694</TotalTime>
  <Words>2731</Words>
  <Application>Microsoft Office PowerPoint</Application>
  <PresentationFormat>Custom</PresentationFormat>
  <Paragraphs>1132</Paragraphs>
  <Slides>35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Arial</vt:lpstr>
      <vt:lpstr>Calibri</vt:lpstr>
      <vt:lpstr>Cambria Math</vt:lpstr>
      <vt:lpstr>Euphemia</vt:lpstr>
      <vt:lpstr>Gabriola</vt:lpstr>
      <vt:lpstr>Garamond</vt:lpstr>
      <vt:lpstr>Times New Roman</vt:lpstr>
      <vt:lpstr>Wingdings</vt:lpstr>
      <vt:lpstr>Math 16x9</vt:lpstr>
      <vt:lpstr>VISIO</vt:lpstr>
      <vt:lpstr>PowerPoint Presentation</vt:lpstr>
      <vt:lpstr>PowerPoint Presentation</vt:lpstr>
      <vt:lpstr>PowerPoint Presentation</vt:lpstr>
      <vt:lpstr>PowerPoint Presentation</vt:lpstr>
      <vt:lpstr>Ιεραρχική Συσταδοποίηση: Βασικά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e-mashine</cp:lastModifiedBy>
  <cp:revision>150</cp:revision>
  <dcterms:created xsi:type="dcterms:W3CDTF">2017-11-18T11:50:23Z</dcterms:created>
  <dcterms:modified xsi:type="dcterms:W3CDTF">2025-11-21T11:13:28Z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