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500" r:id="rId2"/>
    <p:sldId id="518" r:id="rId3"/>
    <p:sldId id="532" r:id="rId4"/>
    <p:sldId id="519" r:id="rId5"/>
    <p:sldId id="521" r:id="rId6"/>
    <p:sldId id="529" r:id="rId7"/>
    <p:sldId id="522" r:id="rId8"/>
    <p:sldId id="526" r:id="rId9"/>
    <p:sldId id="523" r:id="rId10"/>
    <p:sldId id="524" r:id="rId11"/>
    <p:sldId id="525" r:id="rId12"/>
    <p:sldId id="527" r:id="rId13"/>
    <p:sldId id="528" r:id="rId14"/>
    <p:sldId id="530" r:id="rId15"/>
    <p:sldId id="540" r:id="rId16"/>
    <p:sldId id="534" r:id="rId17"/>
    <p:sldId id="539" r:id="rId18"/>
    <p:sldId id="535" r:id="rId19"/>
    <p:sldId id="536" r:id="rId20"/>
    <p:sldId id="537" r:id="rId21"/>
    <p:sldId id="533" r:id="rId22"/>
    <p:sldId id="541" r:id="rId2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howGuides="1">
      <p:cViewPr varScale="1">
        <p:scale>
          <a:sx n="68" d="100"/>
          <a:sy n="68" d="100"/>
        </p:scale>
        <p:origin x="72" y="12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11/5/2025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4052" y="3861048"/>
            <a:ext cx="6092825" cy="20467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4200" dirty="0">
                <a:latin typeface="Gabriola" panose="04040605051002020D02" pitchFamily="82" charset="0"/>
              </a:rPr>
              <a:t>Αριστείδης Γ. Βραχάτης</a:t>
            </a:r>
            <a:r>
              <a:rPr lang="en-US" sz="4200" dirty="0">
                <a:latin typeface="Gabriola" panose="04040605051002020D02" pitchFamily="82" charset="0"/>
              </a:rPr>
              <a:t>, </a:t>
            </a:r>
            <a:endParaRPr lang="el-GR" sz="4200" dirty="0">
              <a:latin typeface="Gabriola" panose="04040605051002020D02" pitchFamily="82" charset="0"/>
            </a:endParaRPr>
          </a:p>
          <a:p>
            <a:pPr algn="ctr"/>
            <a:r>
              <a:rPr lang="en-US" sz="3200" dirty="0" err="1">
                <a:latin typeface="Gabriola" panose="04040605051002020D02" pitchFamily="82" charset="0"/>
              </a:rPr>
              <a:t>Dipl</a:t>
            </a:r>
            <a:r>
              <a:rPr lang="en-US" sz="3200" dirty="0">
                <a:latin typeface="Gabriola" panose="04040605051002020D02" pitchFamily="82" charset="0"/>
              </a:rPr>
              <a:t>-Ing, </a:t>
            </a:r>
            <a:r>
              <a:rPr lang="en-US" sz="3200" dirty="0" err="1">
                <a:latin typeface="Gabriola" panose="04040605051002020D02" pitchFamily="82" charset="0"/>
              </a:rPr>
              <a:t>M.Sc</a:t>
            </a:r>
            <a:r>
              <a:rPr lang="en-US" sz="3200" dirty="0">
                <a:latin typeface="Gabriola" panose="04040605051002020D02" pitchFamily="82" charset="0"/>
              </a:rPr>
              <a:t>, PhD</a:t>
            </a:r>
            <a:endParaRPr lang="el-GR" sz="3200" dirty="0">
              <a:latin typeface="Gabriola" panose="04040605051002020D02" pitchFamily="82" charset="0"/>
            </a:endParaRPr>
          </a:p>
          <a:p>
            <a:pPr algn="ctr"/>
            <a:r>
              <a:rPr lang="el-GR" sz="3200" dirty="0">
                <a:latin typeface="Gabriola" panose="04040605051002020D02" pitchFamily="82" charset="0"/>
              </a:rPr>
              <a:t>Επίκουρος Καθηγητής</a:t>
            </a:r>
            <a:endParaRPr lang="en-US" sz="3200" dirty="0">
              <a:latin typeface="Gabriola" panose="04040605051002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68825" y="1916832"/>
            <a:ext cx="5854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3200" dirty="0">
              <a:latin typeface="Garamond" panose="02020404030301010803" pitchFamily="18" charset="0"/>
            </a:endParaRPr>
          </a:p>
          <a:p>
            <a:pPr algn="ctr"/>
            <a:endParaRPr lang="el-GR" sz="3200" dirty="0">
              <a:latin typeface="Garamond" panose="02020404030301010803" pitchFamily="18" charset="0"/>
            </a:endParaRPr>
          </a:p>
          <a:p>
            <a:pPr algn="ctr"/>
            <a:r>
              <a:rPr lang="el-GR" sz="3200" dirty="0">
                <a:latin typeface="Garamond" panose="02020404030301010803" pitchFamily="18" charset="0"/>
              </a:rPr>
              <a:t>Αξιολόγηση Κατηγοριοποίησης</a:t>
            </a:r>
            <a:endParaRPr lang="en-US" sz="3200" dirty="0">
              <a:latin typeface="Garamond" panose="02020404030301010803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A37F41F4-17D8-490F-9E64-E265ADBFF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962" y="28187"/>
            <a:ext cx="549690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3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Πρ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αγματικό  ποσοστό  θετικών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(ευαισθησία)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/>
            <a:r>
              <a:rPr lang="en-US" sz="1999" dirty="0" err="1">
                <a:latin typeface="Cambria" panose="02040503050406030204" pitchFamily="18" charset="0"/>
              </a:rPr>
              <a:t>Πρ</a:t>
            </a:r>
            <a:r>
              <a:rPr lang="en-US" sz="1999" dirty="0">
                <a:latin typeface="Cambria" panose="02040503050406030204" pitchFamily="18" charset="0"/>
              </a:rPr>
              <a:t>αγματικό  ποσοστό  θετικών  (True  positive  rate  or  Recall  or  Sensitivity):  </a:t>
            </a:r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Το  μέτρο </a:t>
            </a:r>
            <a:r>
              <a:rPr lang="el-GR" sz="1999" dirty="0" err="1">
                <a:latin typeface="Cambria" panose="02040503050406030204" pitchFamily="18" charset="0"/>
              </a:rPr>
              <a:t>recall</a:t>
            </a:r>
            <a:r>
              <a:rPr lang="el-GR" sz="1999" dirty="0">
                <a:latin typeface="Cambria" panose="02040503050406030204" pitchFamily="18" charset="0"/>
              </a:rPr>
              <a:t>  μετράει  το  ποσοστό  από  τις  προβλεπόμενες  </a:t>
            </a:r>
            <a:r>
              <a:rPr lang="el-GR" sz="1999" dirty="0" err="1">
                <a:latin typeface="Cambria" panose="02040503050406030204" pitchFamily="18" charset="0"/>
              </a:rPr>
              <a:t>positive</a:t>
            </a:r>
            <a:r>
              <a:rPr lang="el-GR" sz="1999" dirty="0">
                <a:latin typeface="Cambria" panose="02040503050406030204" pitchFamily="18" charset="0"/>
              </a:rPr>
              <a:t>  παρατηρήσεις  που  είναι  πραγματικές </a:t>
            </a:r>
            <a:r>
              <a:rPr lang="el-GR" sz="1999" dirty="0" err="1">
                <a:latin typeface="Cambria" panose="02040503050406030204" pitchFamily="18" charset="0"/>
              </a:rPr>
              <a:t>positive</a:t>
            </a:r>
            <a:r>
              <a:rPr lang="el-GR" sz="1999" dirty="0">
                <a:latin typeface="Cambria" panose="02040503050406030204" pitchFamily="18" charset="0"/>
              </a:rPr>
              <a:t>, δηλαδή:</a:t>
            </a:r>
            <a:endParaRPr lang="en-US" sz="1999" dirty="0">
              <a:latin typeface="Cambria" panose="02040503050406030204" pitchFamily="18" charset="0"/>
            </a:endParaRPr>
          </a:p>
          <a:p>
            <a:pPr algn="just"/>
            <a:endParaRPr lang="en-US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Για μια ασθένεια Α</a:t>
            </a:r>
          </a:p>
          <a:p>
            <a:pPr lvl="1" algn="just"/>
            <a:r>
              <a:rPr lang="el-GR" sz="1800" dirty="0">
                <a:latin typeface="Cambria" panose="02040503050406030204" pitchFamily="18" charset="0"/>
              </a:rPr>
              <a:t>η αναλογία των ατόμων με το 'πρόβλημα' που η μέθοδος αναγνωρίζει ότι πάσχουν</a:t>
            </a:r>
            <a:endParaRPr lang="en-US" sz="1800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4212" y="3591509"/>
            <a:ext cx="4865180" cy="890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4258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Πραγματικό  ποσοστό  αρνητικών (ειδικότητα)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/>
            <a:r>
              <a:rPr lang="en-US" sz="1999" dirty="0">
                <a:latin typeface="Cambria" panose="02040503050406030204" pitchFamily="18" charset="0"/>
              </a:rPr>
              <a:t> </a:t>
            </a:r>
            <a:r>
              <a:rPr lang="el-GR" sz="1999" dirty="0">
                <a:latin typeface="Cambria" panose="02040503050406030204" pitchFamily="18" charset="0"/>
              </a:rPr>
              <a:t>Πραγματικό  ποσοστό  αρνητικών  (</a:t>
            </a:r>
            <a:r>
              <a:rPr lang="el-GR" sz="1999" dirty="0" err="1">
                <a:latin typeface="Cambria" panose="02040503050406030204" pitchFamily="18" charset="0"/>
              </a:rPr>
              <a:t>True</a:t>
            </a:r>
            <a:r>
              <a:rPr lang="el-GR" sz="1999" dirty="0">
                <a:latin typeface="Cambria" panose="02040503050406030204" pitchFamily="18" charset="0"/>
              </a:rPr>
              <a:t>  </a:t>
            </a:r>
            <a:r>
              <a:rPr lang="el-GR" sz="1999" dirty="0" err="1">
                <a:latin typeface="Cambria" panose="02040503050406030204" pitchFamily="18" charset="0"/>
              </a:rPr>
              <a:t>Negative</a:t>
            </a:r>
            <a:r>
              <a:rPr lang="el-GR" sz="1999" dirty="0">
                <a:latin typeface="Cambria" panose="02040503050406030204" pitchFamily="18" charset="0"/>
              </a:rPr>
              <a:t>  </a:t>
            </a:r>
            <a:r>
              <a:rPr lang="el-GR" sz="1999" dirty="0" err="1">
                <a:latin typeface="Cambria" panose="02040503050406030204" pitchFamily="18" charset="0"/>
              </a:rPr>
              <a:t>Rate</a:t>
            </a:r>
            <a:r>
              <a:rPr lang="el-GR" sz="1999" dirty="0">
                <a:latin typeface="Cambria" panose="02040503050406030204" pitchFamily="18" charset="0"/>
              </a:rPr>
              <a:t>  </a:t>
            </a:r>
            <a:r>
              <a:rPr lang="el-GR" sz="1999" dirty="0" err="1">
                <a:latin typeface="Cambria" panose="02040503050406030204" pitchFamily="18" charset="0"/>
              </a:rPr>
              <a:t>or</a:t>
            </a:r>
            <a:r>
              <a:rPr lang="el-GR" sz="1999" dirty="0">
                <a:latin typeface="Cambria" panose="02040503050406030204" pitchFamily="18" charset="0"/>
              </a:rPr>
              <a:t>  </a:t>
            </a:r>
            <a:r>
              <a:rPr lang="el-GR" sz="1999" dirty="0" err="1">
                <a:latin typeface="Cambria" panose="02040503050406030204" pitchFamily="18" charset="0"/>
              </a:rPr>
              <a:t>Specificity</a:t>
            </a:r>
            <a:r>
              <a:rPr lang="el-GR" sz="1999" dirty="0">
                <a:latin typeface="Cambria" panose="02040503050406030204" pitchFamily="18" charset="0"/>
              </a:rPr>
              <a:t>)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Αυτό  το  μέτρο μετράει το ποσοστό των πραγματικών </a:t>
            </a:r>
            <a:r>
              <a:rPr lang="el-GR" sz="1999" dirty="0" err="1">
                <a:latin typeface="Cambria" panose="02040503050406030204" pitchFamily="18" charset="0"/>
              </a:rPr>
              <a:t>negative</a:t>
            </a:r>
            <a:r>
              <a:rPr lang="el-GR" sz="1999" dirty="0">
                <a:latin typeface="Cambria" panose="02040503050406030204" pitchFamily="18" charset="0"/>
              </a:rPr>
              <a:t> παρατηρήσεων που χαρακτηρίστηκαν ως </a:t>
            </a:r>
            <a:r>
              <a:rPr lang="el-GR" sz="1999" dirty="0" err="1">
                <a:latin typeface="Cambria" panose="02040503050406030204" pitchFamily="18" charset="0"/>
              </a:rPr>
              <a:t>negative</a:t>
            </a:r>
            <a:r>
              <a:rPr lang="el-GR" sz="1999" dirty="0">
                <a:latin typeface="Cambria" panose="02040503050406030204" pitchFamily="18" charset="0"/>
              </a:rPr>
              <a:t>: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Για μια ασθένεια Α</a:t>
            </a:r>
          </a:p>
          <a:p>
            <a:pPr lvl="1" algn="just"/>
            <a:r>
              <a:rPr lang="el-GR" sz="1599" dirty="0">
                <a:latin typeface="Cambria" panose="02040503050406030204" pitchFamily="18" charset="0"/>
              </a:rPr>
              <a:t>η αναλογία των ατόμων χωρίς το 'πρόβλημα' που η μέθοδος αναγνωρίζει ότι δεν πάσχουν</a:t>
            </a:r>
            <a:endParaRPr lang="en-US" sz="15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63493" y="3610064"/>
            <a:ext cx="5648884" cy="12994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936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496265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F-measure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ή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F-score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5412265"/>
          </a:xfrm>
        </p:spPr>
        <p:txBody>
          <a:bodyPr>
            <a:normAutofit/>
          </a:bodyPr>
          <a:lstStyle/>
          <a:p>
            <a:pPr algn="just"/>
            <a:r>
              <a:rPr lang="en-US" sz="1999" dirty="0">
                <a:latin typeface="Cambria" panose="02040503050406030204" pitchFamily="18" charset="0"/>
              </a:rPr>
              <a:t> </a:t>
            </a:r>
            <a:r>
              <a:rPr lang="el-GR" sz="1999" dirty="0">
                <a:latin typeface="Cambria" panose="02040503050406030204" pitchFamily="18" charset="0"/>
              </a:rPr>
              <a:t>Το μέτρο F-</a:t>
            </a:r>
            <a:r>
              <a:rPr lang="el-GR" sz="1999" dirty="0" err="1">
                <a:latin typeface="Cambria" panose="02040503050406030204" pitchFamily="18" charset="0"/>
              </a:rPr>
              <a:t>score</a:t>
            </a:r>
            <a:r>
              <a:rPr lang="el-GR" sz="1999" dirty="0">
                <a:latin typeface="Cambria" panose="02040503050406030204" pitchFamily="18" charset="0"/>
              </a:rPr>
              <a:t> αποτελεί τον αρμονικό μέσο των </a:t>
            </a:r>
            <a:r>
              <a:rPr lang="el-GR" sz="1999" dirty="0" err="1">
                <a:latin typeface="Cambria" panose="02040503050406030204" pitchFamily="18" charset="0"/>
              </a:rPr>
              <a:t>Precision</a:t>
            </a:r>
            <a:r>
              <a:rPr lang="el-GR" sz="1999" dirty="0">
                <a:latin typeface="Cambria" panose="02040503050406030204" pitchFamily="18" charset="0"/>
              </a:rPr>
              <a:t> και </a:t>
            </a:r>
            <a:r>
              <a:rPr lang="el-GR" sz="1999" dirty="0" err="1">
                <a:latin typeface="Cambria" panose="02040503050406030204" pitchFamily="18" charset="0"/>
              </a:rPr>
              <a:t>Recall</a:t>
            </a:r>
            <a:r>
              <a:rPr lang="el-GR" sz="1999" dirty="0">
                <a:latin typeface="Cambria" panose="02040503050406030204" pitchFamily="18" charset="0"/>
              </a:rPr>
              <a:t> (ή και των </a:t>
            </a:r>
            <a:r>
              <a:rPr lang="el-GR" sz="1999" dirty="0" err="1">
                <a:latin typeface="Cambria" panose="02040503050406030204" pitchFamily="18" charset="0"/>
              </a:rPr>
              <a:t>Specificity</a:t>
            </a:r>
            <a:r>
              <a:rPr lang="el-GR" sz="1999" dirty="0">
                <a:latin typeface="Cambria" panose="02040503050406030204" pitchFamily="18" charset="0"/>
              </a:rPr>
              <a:t> και </a:t>
            </a:r>
            <a:r>
              <a:rPr lang="el-GR" sz="1999" dirty="0" err="1">
                <a:latin typeface="Cambria" panose="02040503050406030204" pitchFamily="18" charset="0"/>
              </a:rPr>
              <a:t>Recall</a:t>
            </a:r>
            <a:r>
              <a:rPr lang="el-GR" sz="1999" dirty="0">
                <a:latin typeface="Cambria" panose="02040503050406030204" pitchFamily="18" charset="0"/>
              </a:rPr>
              <a:t>) με τιμές ανάμεσα σε 0 και 1 (1 για την τέλεια ακρίβεια και 0 για την χειρότερη). </a:t>
            </a: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Ο τύπος του F-</a:t>
            </a:r>
            <a:r>
              <a:rPr lang="el-GR" sz="1999" dirty="0" err="1">
                <a:latin typeface="Cambria" panose="02040503050406030204" pitchFamily="18" charset="0"/>
              </a:rPr>
              <a:t>score</a:t>
            </a:r>
            <a:r>
              <a:rPr lang="el-GR" sz="1999" dirty="0">
                <a:latin typeface="Cambria" panose="02040503050406030204" pitchFamily="18" charset="0"/>
              </a:rPr>
              <a:t> είναι ο εξής: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Εικόνα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469" y="3109034"/>
            <a:ext cx="5938933" cy="13781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643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F-measure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ή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F-score 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/>
            <a:r>
              <a:rPr lang="en-US" sz="1999" dirty="0">
                <a:latin typeface="Cambria" panose="02040503050406030204" pitchFamily="18" charset="0"/>
              </a:rPr>
              <a:t> 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017845" y="1583954"/>
            <a:ext cx="9740182" cy="5412265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sz="1999" dirty="0">
                <a:latin typeface="Cambria" panose="02040503050406030204" pitchFamily="18" charset="0"/>
              </a:rPr>
              <a:t>Για β=1 έχουμε: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όπου η παράμετρος β ορίζει τι θεωρούμε πιο σημαντικό στις μετρήσεις από τα </a:t>
            </a:r>
            <a:r>
              <a:rPr lang="el-GR" sz="1999" dirty="0" err="1">
                <a:latin typeface="Cambria" panose="02040503050406030204" pitchFamily="18" charset="0"/>
              </a:rPr>
              <a:t>Precision</a:t>
            </a:r>
            <a:r>
              <a:rPr lang="el-GR" sz="1999" dirty="0">
                <a:latin typeface="Cambria" panose="02040503050406030204" pitchFamily="18" charset="0"/>
              </a:rPr>
              <a:t>, </a:t>
            </a:r>
            <a:r>
              <a:rPr lang="el-GR" sz="1999" dirty="0" err="1">
                <a:latin typeface="Cambria" panose="02040503050406030204" pitchFamily="18" charset="0"/>
              </a:rPr>
              <a:t>Recall</a:t>
            </a:r>
            <a:r>
              <a:rPr lang="el-GR" sz="1999" dirty="0"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Εφόσον  θεωρηθούν  εξίσου  σημαντικά,  το  β  ισούται  με  1  και  βρίσκουμε  το F1 -</a:t>
            </a:r>
            <a:r>
              <a:rPr lang="el-GR" sz="1999" dirty="0" err="1">
                <a:latin typeface="Cambria" panose="02040503050406030204" pitchFamily="18" charset="0"/>
              </a:rPr>
              <a:t>score</a:t>
            </a:r>
            <a:r>
              <a:rPr lang="el-GR" sz="1999" dirty="0">
                <a:latin typeface="Cambria" panose="02040503050406030204" pitchFamily="18" charset="0"/>
              </a:rPr>
              <a:t> .  </a:t>
            </a: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Σε  άλλες  περιπτώσεις  μπορεί  να  είναι  προτιμότερο  να  θεωρήσουμε  άλλα  F-</a:t>
            </a:r>
            <a:r>
              <a:rPr lang="el-GR" sz="1999" dirty="0" err="1">
                <a:latin typeface="Cambria" panose="02040503050406030204" pitchFamily="18" charset="0"/>
              </a:rPr>
              <a:t>scores</a:t>
            </a:r>
            <a:r>
              <a:rPr lang="el-GR" sz="1999" dirty="0">
                <a:latin typeface="Cambria" panose="02040503050406030204" pitchFamily="18" charset="0"/>
              </a:rPr>
              <a:t>,  όπως  τα     F2-score ή F0.5-score  , τα  οποία  δίνουν  περισσότερο  βάρος  στα μέτρα </a:t>
            </a:r>
            <a:r>
              <a:rPr lang="el-GR" sz="1999" dirty="0" err="1">
                <a:latin typeface="Cambria" panose="02040503050406030204" pitchFamily="18" charset="0"/>
              </a:rPr>
              <a:t>Precision</a:t>
            </a:r>
            <a:r>
              <a:rPr lang="el-GR" sz="1999" dirty="0">
                <a:latin typeface="Cambria" panose="02040503050406030204" pitchFamily="18" charset="0"/>
              </a:rPr>
              <a:t> και </a:t>
            </a:r>
            <a:r>
              <a:rPr lang="el-GR" sz="1999" dirty="0" err="1">
                <a:latin typeface="Cambria" panose="02040503050406030204" pitchFamily="18" charset="0"/>
              </a:rPr>
              <a:t>Recall</a:t>
            </a:r>
            <a:r>
              <a:rPr lang="el-GR" sz="1999" dirty="0">
                <a:latin typeface="Cambria" panose="02040503050406030204" pitchFamily="18" charset="0"/>
              </a:rPr>
              <a:t> αντίστοιχα.</a:t>
            </a:r>
          </a:p>
        </p:txBody>
      </p:sp>
      <p:pic>
        <p:nvPicPr>
          <p:cNvPr id="5" name="Εικόνα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273" y="2173660"/>
            <a:ext cx="3915550" cy="10770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41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4DCE-353E-4A4F-B538-5E936CBDB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04835-1D1E-4FDA-91E6-5E467EA54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Στον παρακάτω πίνακα είναι τα αποτελέσματα κατά την εφαρμογή του Αλγορίθμου Κατηγοριοποίησης Χ σε νέα πρότυπα.</a:t>
            </a:r>
          </a:p>
          <a:p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Βρείτε τι μετρικές «Ακρίβεια θετικής πρόβλεψης (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Precision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)», «Πραγματικό  ποσοστό  θετικών»  (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True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positive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rate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Recall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or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l-GR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Sensitivity</a:t>
            </a:r>
            <a:r>
              <a:rPr lang="el-GR" sz="2000" dirty="0">
                <a:latin typeface="Cambria" panose="02040503050406030204" pitchFamily="18" charset="0"/>
                <a:ea typeface="Cambria" panose="02040503050406030204" pitchFamily="18" charset="0"/>
              </a:rPr>
              <a:t>) και σχολιάστε τις τιμές τους.</a:t>
            </a:r>
          </a:p>
          <a:p>
            <a:endParaRPr lang="el-G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l-G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BC2E4FC-9B27-4E90-8F33-25D0F0E23DEE}"/>
              </a:ext>
            </a:extLst>
          </p:cNvPr>
          <p:cNvGraphicFramePr>
            <a:graphicFrameLocks noGrp="1"/>
          </p:cNvGraphicFramePr>
          <p:nvPr/>
        </p:nvGraphicFramePr>
        <p:xfrm>
          <a:off x="4330216" y="3140968"/>
          <a:ext cx="3060340" cy="344911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76164">
                  <a:extLst>
                    <a:ext uri="{9D8B030D-6E8A-4147-A177-3AD203B41FA5}">
                      <a16:colId xmlns:a16="http://schemas.microsoft.com/office/drawing/2014/main" val="232697208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322845444"/>
                    </a:ext>
                  </a:extLst>
                </a:gridCol>
              </a:tblGrid>
              <a:tr h="217204">
                <a:tc>
                  <a:txBody>
                    <a:bodyPr/>
                    <a:lstStyle/>
                    <a:p>
                      <a:r>
                        <a:rPr lang="el-GR" sz="900" dirty="0"/>
                        <a:t>Πραγματική Κλάση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900" dirty="0"/>
                        <a:t>Πρόβλεψη Αλγορίθμου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022919"/>
                  </a:ext>
                </a:extLst>
              </a:tr>
              <a:tr h="235305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80120"/>
                  </a:ext>
                </a:extLst>
              </a:tr>
              <a:tr h="235305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350339"/>
                  </a:ext>
                </a:extLst>
              </a:tr>
              <a:tr h="235305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233775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Αρνητικό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081267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Θετικό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Θετικό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51379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Θετικό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641264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141098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160411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660900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69936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104610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200979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169041"/>
                  </a:ext>
                </a:extLst>
              </a:tr>
              <a:tr h="217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Θετικό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6556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Αρνητικό</a:t>
                      </a:r>
                      <a:endParaRPr lang="el-GR" sz="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58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82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A149F31-607E-8E27-1873-C7B758FEB7EA}"/>
              </a:ext>
            </a:extLst>
          </p:cNvPr>
          <p:cNvSpPr txBox="1"/>
          <p:nvPr/>
        </p:nvSpPr>
        <p:spPr>
          <a:xfrm>
            <a:off x="1125860" y="332656"/>
            <a:ext cx="94330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Πίνακας συνάφειας για το σύνολο δεδομένων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Iris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Πλήρης κατηγοριοποιητής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Bayes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AB5B99A8-4A3E-3A07-920C-F13012ED2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982297"/>
              </p:ext>
            </p:extLst>
          </p:nvPr>
        </p:nvGraphicFramePr>
        <p:xfrm>
          <a:off x="2098709" y="1433466"/>
          <a:ext cx="7487349" cy="1296000"/>
        </p:xfrm>
        <a:graphic>
          <a:graphicData uri="http://schemas.openxmlformats.org/drawingml/2006/table">
            <a:tbl>
              <a:tblPr firstRow="1" firstCol="1" bandRow="1"/>
              <a:tblGrid>
                <a:gridCol w="171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1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7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Πραγματική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Προβλεπόμενη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setosa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versicolor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virginica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setosa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el-GR" sz="1600" baseline="-25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versicolor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en-US" sz="1600" baseline="-25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1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iris</a:t>
                      </a:r>
                      <a:r>
                        <a:rPr lang="el-GR" sz="1600" dirty="0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l-GR" sz="1600" dirty="0" err="1"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virginica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l-GR" sz="16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600" baseline="-25000" dirty="0" err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en-US" sz="1600" baseline="-250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l-GR" sz="1600" baseline="-25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1600" baseline="-25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600" i="1" dirty="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1600" baseline="-250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l-GR" sz="16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Θέση περιεχομένου 2">
            <a:extLst>
              <a:ext uri="{FF2B5EF4-FFF2-40B4-BE49-F238E27FC236}">
                <a16:creationId xmlns:a16="http://schemas.microsoft.com/office/drawing/2014/main" id="{9BBD817F-B4BD-E8DD-D856-B173F69D48CF}"/>
              </a:ext>
            </a:extLst>
          </p:cNvPr>
          <p:cNvSpPr txBox="1">
            <a:spLocks/>
          </p:cNvSpPr>
          <p:nvPr/>
        </p:nvSpPr>
        <p:spPr>
          <a:xfrm>
            <a:off x="1513442" y="1112318"/>
            <a:ext cx="8229600" cy="4733841"/>
          </a:xfrm>
          <a:prstGeom prst="rect">
            <a:avLst/>
          </a:prstGeom>
        </p:spPr>
        <p:txBody>
          <a:bodyPr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/>
          </a:p>
          <a:p>
            <a:pPr>
              <a:lnSpc>
                <a:spcPct val="200000"/>
              </a:lnSpc>
            </a:pPr>
            <a:endParaRPr lang="el-GR" sz="1600" dirty="0"/>
          </a:p>
          <a:p>
            <a:endParaRPr lang="el-GR" sz="1600" dirty="0"/>
          </a:p>
          <a:p>
            <a:endParaRPr lang="el-GR" sz="1600" dirty="0"/>
          </a:p>
          <a:p>
            <a:r>
              <a:rPr lang="el-GR" sz="1600" dirty="0"/>
              <a:t>Οι τιμές της ακρίβειας και της ανάκλησης για κάθε κατηγορία ξεχωριστά είναι</a:t>
            </a:r>
          </a:p>
          <a:p>
            <a:endParaRPr lang="el-GR" sz="1600" dirty="0"/>
          </a:p>
          <a:p>
            <a:pPr>
              <a:lnSpc>
                <a:spcPct val="150000"/>
              </a:lnSpc>
            </a:pPr>
            <a:endParaRPr lang="el-GR" sz="1600" dirty="0"/>
          </a:p>
          <a:p>
            <a:pPr>
              <a:lnSpc>
                <a:spcPct val="150000"/>
              </a:lnSpc>
            </a:pPr>
            <a:endParaRPr lang="el-GR" sz="1600" dirty="0"/>
          </a:p>
          <a:p>
            <a:endParaRPr lang="el-GR" sz="1600" dirty="0"/>
          </a:p>
          <a:p>
            <a:r>
              <a:rPr lang="el-GR" sz="1600" dirty="0"/>
              <a:t>Η συνολική ακρίβεια και το συνολικό </a:t>
            </a:r>
            <a:r>
              <a:rPr lang="en-US" sz="1600" dirty="0"/>
              <a:t>F</a:t>
            </a:r>
            <a:r>
              <a:rPr lang="el-GR" sz="1600" dirty="0"/>
              <a:t>-μέτρο είναι</a:t>
            </a:r>
          </a:p>
          <a:p>
            <a:endParaRPr lang="el-GR" sz="1600" dirty="0"/>
          </a:p>
        </p:txBody>
      </p:sp>
      <p:graphicFrame>
        <p:nvGraphicFramePr>
          <p:cNvPr id="8" name="Αντικείμενο 5">
            <a:extLst>
              <a:ext uri="{FF2B5EF4-FFF2-40B4-BE49-F238E27FC236}">
                <a16:creationId xmlns:a16="http://schemas.microsoft.com/office/drawing/2014/main" id="{E6A2185C-4D9B-911B-E77F-32599A318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669279"/>
              </p:ext>
            </p:extLst>
          </p:nvPr>
        </p:nvGraphicFramePr>
        <p:xfrm>
          <a:off x="2827658" y="3282081"/>
          <a:ext cx="2187575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1231560" progId="Equation.DSMT4">
                  <p:embed/>
                </p:oleObj>
              </mc:Choice>
              <mc:Fallback>
                <p:oleObj name="Equation" r:id="rId2" imgW="1562040" imgH="1231560" progId="Equation.DSMT4">
                  <p:embed/>
                  <p:pic>
                    <p:nvPicPr>
                      <p:cNvPr id="6" name="Αντικείμενο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658" y="3282081"/>
                        <a:ext cx="2187575" cy="172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Αντικείμενο 10">
            <a:extLst>
              <a:ext uri="{FF2B5EF4-FFF2-40B4-BE49-F238E27FC236}">
                <a16:creationId xmlns:a16="http://schemas.microsoft.com/office/drawing/2014/main" id="{C9EF066F-54CD-4960-69C6-FCA27F050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7020"/>
              </p:ext>
            </p:extLst>
          </p:nvPr>
        </p:nvGraphicFramePr>
        <p:xfrm>
          <a:off x="3308078" y="5636582"/>
          <a:ext cx="4640328" cy="515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368280" progId="Equation.DSMT4">
                  <p:embed/>
                </p:oleObj>
              </mc:Choice>
              <mc:Fallback>
                <p:oleObj name="Equation" r:id="rId4" imgW="3314520" imgH="368280" progId="Equation.DSMT4">
                  <p:embed/>
                  <p:pic>
                    <p:nvPicPr>
                      <p:cNvPr id="11" name="Αντικείμενο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078" y="5636582"/>
                        <a:ext cx="4640328" cy="5155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Αντικείμενο 3">
            <a:extLst>
              <a:ext uri="{FF2B5EF4-FFF2-40B4-BE49-F238E27FC236}">
                <a16:creationId xmlns:a16="http://schemas.microsoft.com/office/drawing/2014/main" id="{DF3613E0-1115-A0E5-617B-587F1245E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320797"/>
              </p:ext>
            </p:extLst>
          </p:nvPr>
        </p:nvGraphicFramePr>
        <p:xfrm>
          <a:off x="3921446" y="6218839"/>
          <a:ext cx="3413592" cy="515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38280" imgH="368280" progId="Equation.DSMT4">
                  <p:embed/>
                </p:oleObj>
              </mc:Choice>
              <mc:Fallback>
                <p:oleObj name="Equation" r:id="rId6" imgW="2438280" imgH="368280" progId="Equation.DSMT4">
                  <p:embed/>
                  <p:pic>
                    <p:nvPicPr>
                      <p:cNvPr id="4" name="Αντικείμενο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446" y="6218839"/>
                        <a:ext cx="3413592" cy="5155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Αντικείμενο 11">
            <a:extLst>
              <a:ext uri="{FF2B5EF4-FFF2-40B4-BE49-F238E27FC236}">
                <a16:creationId xmlns:a16="http://schemas.microsoft.com/office/drawing/2014/main" id="{4C3EBC76-CE09-B7EA-EB26-9F99CF4CC7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662631"/>
              </p:ext>
            </p:extLst>
          </p:nvPr>
        </p:nvGraphicFramePr>
        <p:xfrm>
          <a:off x="5628242" y="3266522"/>
          <a:ext cx="2097087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1231560" progId="Equation.DSMT4">
                  <p:embed/>
                </p:oleObj>
              </mc:Choice>
              <mc:Fallback>
                <p:oleObj name="Equation" r:id="rId8" imgW="1498320" imgH="1231560" progId="Equation.DSMT4">
                  <p:embed/>
                  <p:pic>
                    <p:nvPicPr>
                      <p:cNvPr id="12" name="Αντικείμενο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242" y="3266522"/>
                        <a:ext cx="2097087" cy="172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981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D1C4A0F-3E41-23CF-27F3-2AAC1B1250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93436" y="1600200"/>
                <a:ext cx="9782801" cy="499715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Μάθηση με επίβλεψη</a:t>
                </a: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Διαθέσιμα δεδομένα: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ζεύγη προτύπων/στόχων:</a:t>
                </a:r>
              </a:p>
              <a:p>
                <a:pPr algn="ctr"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l-GR" sz="1800" i="1" dirty="0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dirty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l-GR" sz="180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l-GR" sz="1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1,</m:t>
                    </m:r>
                    <m:r>
                      <a:rPr lang="el-GR" sz="1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2,</m:t>
                    </m:r>
                    <m:r>
                      <a:rPr lang="el-GR" sz="1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…,</m:t>
                    </m:r>
                    <m:r>
                      <a:rPr lang="el-GR" sz="18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 dirty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Διαμοιρασμός των δεδομένων σε </a:t>
                </a:r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training set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set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Εκπαιδεύουμε το μοντέλο χρησιμοποιώντας μόνο τα δεδομένα του 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train set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ελέγχουμε την επίδοσή του στο 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set.</a:t>
                </a: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Ένα τέτοιο πείραμα καλείται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="1" dirty="0">
                    <a:solidFill>
                      <a:srgbClr val="0E4D9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fold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Επαναλαμβάνουμε την διαδικασία για πολλά 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folds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 διαφορετικούς διαμοιρασμούς των δεδομένων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Αυτό είναι απαραίτητο για να βελτιώσουμε την στατιστική σημασία των αποτελεσμάτων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κάθε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fold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υπολογίζουμε το σφάλμα εκπαίδευσης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𝑡𝑟𝑎𝑖𝑛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bSup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το σφάλμα ελέγχου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𝑡𝑒𝑠𝑡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</m:sSubSup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D1C4A0F-3E41-23CF-27F3-2AAC1B1250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3436" y="1600200"/>
                <a:ext cx="9782801" cy="4997152"/>
              </a:xfrm>
              <a:blipFill>
                <a:blip r:embed="rId2"/>
                <a:stretch>
                  <a:fillRect l="-374" t="-733" r="-9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1845940" y="271446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Η μέθοδος της διασταύρωσης -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Cross-validation</a:t>
            </a:r>
          </a:p>
        </p:txBody>
      </p:sp>
    </p:spTree>
    <p:extLst>
      <p:ext uri="{BB962C8B-B14F-4D97-AF65-F5344CB8AC3E}">
        <p14:creationId xmlns:p14="http://schemas.microsoft.com/office/powerpoint/2010/main" val="126060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D1C4A0F-3E41-23CF-27F3-2AAC1B1250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93436" y="1600200"/>
                <a:ext cx="9782801" cy="499715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Εκτιμούμε ότι η επίδοση του μοντέλου όταν αντιμετωπίσει άγνωστα δεδομένα θα είναι το Μέσο Σφάλμα Ελέγχου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(Average Test Error)</a:t>
                </a: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για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folds:</a:t>
                </a: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480"/>
                  </a:spcBef>
                  <a:buNone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Μ.Σ. Ελέγχου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sSubSup>
                          <m:sSub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𝑡𝑒𝑠𝑡</m:t>
                            </m:r>
                          </m:sub>
                          <m:sup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p>
                        </m:sSubSup>
                      </m:e>
                    </m:nary>
                  </m:oMath>
                </a14:m>
                <a:endParaRPr 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Φυσικά μπορούμε επίσης να υπολογίσουμε το Μέσο Σφάλμα Εκπαίδευσης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Μ.Σ. Εκπαίδευσης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sSubSup>
                          <m:sSub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𝑟𝑎𝑖𝑛</m:t>
                            </m:r>
                          </m:sub>
                          <m:sup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p>
                        </m:sSubSup>
                      </m:e>
                    </m:nary>
                  </m:oMath>
                </a14:m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  <a:spcBef>
                    <a:spcPts val="480"/>
                  </a:spcBef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αλλά αυτό δεν μας βοηθάει στην εκτίμηση της επίδοσης γενίκευσης του μοντέλου σε άγνωστα δεδομένα. Πολύ συχνά το αγνοούμε.</a:t>
                </a:r>
                <a:endParaRPr 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§"/>
                </a:pPr>
                <a:endParaRPr lang="el-G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D1C4A0F-3E41-23CF-27F3-2AAC1B1250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3436" y="1600200"/>
                <a:ext cx="9782801" cy="4997152"/>
              </a:xfrm>
              <a:blipFill>
                <a:blip r:embed="rId2"/>
                <a:stretch>
                  <a:fillRect l="-374" t="-7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1845940" y="271446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Η μέθοδος της διασταύρωσης -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Cross-validation</a:t>
            </a:r>
          </a:p>
        </p:txBody>
      </p:sp>
    </p:spTree>
    <p:extLst>
      <p:ext uri="{BB962C8B-B14F-4D97-AF65-F5344CB8AC3E}">
        <p14:creationId xmlns:p14="http://schemas.microsoft.com/office/powerpoint/2010/main" val="14970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2017845" y="536012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K-Folds Cross-validation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7689EAF-E92A-2477-E272-BAE70710F3A7}"/>
              </a:ext>
            </a:extLst>
          </p:cNvPr>
          <p:cNvSpPr txBox="1">
            <a:spLocks/>
          </p:cNvSpPr>
          <p:nvPr/>
        </p:nvSpPr>
        <p:spPr>
          <a:xfrm>
            <a:off x="8470676" y="2204864"/>
            <a:ext cx="2304256" cy="2807296"/>
          </a:xfrm>
          <a:prstGeom prst="rect">
            <a:avLst/>
          </a:prstGeom>
          <a:ln>
            <a:solidFill>
              <a:srgbClr val="0E4D9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600"/>
              </a:spcBef>
              <a:buClr>
                <a:srgbClr val="0E4D92"/>
              </a:buClr>
              <a:buFont typeface="Courier New" panose="02070309020205020404" pitchFamily="49" charset="0"/>
              <a:buChar char="o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test-sets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των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folds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δεν έχουν κοινά πρότυπα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Clr>
                <a:srgbClr val="0E4D92"/>
              </a:buClr>
              <a:buFont typeface="Courier New" panose="02070309020205020404" pitchFamily="49" charset="0"/>
              <a:buChar char="o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Clr>
                <a:srgbClr val="0E4D92"/>
              </a:buClr>
              <a:buFont typeface="Courier New" panose="02070309020205020404" pitchFamily="49" charset="0"/>
              <a:buChar char="o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Όλα τα πρότυπα εμφανίζονται μια φορά ακριβώς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set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00A34F2B-E8ED-6863-0911-F0547BCE0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2160712"/>
            <a:ext cx="6858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1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0778B0C-7B26-0902-3A0F-2C6667883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6" y="21607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2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BFBA1521-5CF1-FD88-7570-3BF164F7E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76" y="21607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3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7F961EB9-4D39-D29D-5F27-199C215F9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276" y="21607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</a:t>
            </a:r>
            <a:endParaRPr lang="el-GR" baseline="-25000"/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C51AC994-AA40-6625-621C-932C01D8B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276" y="21607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r>
              <a:rPr lang="el-GR" i="1" baseline="-25000" dirty="0"/>
              <a:t>-</a:t>
            </a:r>
            <a:r>
              <a:rPr lang="el-GR" baseline="-25000" dirty="0"/>
              <a:t>1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2AC588CA-79C3-B587-5CE9-3171340FA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21607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endParaRPr lang="el-GR" i="1" baseline="-25000" dirty="0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44C1BCAC-3181-A3F4-8F85-A86AFC9EB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2760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1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79F3BF8-6CA1-05EF-D75B-6A39B3360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6" y="2760787"/>
            <a:ext cx="6858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2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263DE20C-ABCA-29D0-3ECC-A912B8D1C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76" y="2760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3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E4F8530C-A9E2-24CC-9FBE-9E09E6AC8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276" y="2760787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</a:t>
            </a:r>
            <a:endParaRPr lang="el-GR" baseline="-25000"/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F3EB5F1D-1A68-8747-F0D1-56B180C71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276" y="2760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r>
              <a:rPr lang="el-GR" i="1" baseline="-25000" dirty="0"/>
              <a:t>-</a:t>
            </a:r>
            <a:r>
              <a:rPr lang="el-GR" baseline="-25000" dirty="0"/>
              <a:t>1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68B086D5-EC6E-86B0-9446-DCDAA07C0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2760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endParaRPr lang="el-GR" i="1" baseline="-25000" dirty="0"/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E8B1DE83-5573-6623-2019-9EB0E1A48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476" y="2160712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1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BEC0CC70-4704-A537-B963-1F1F8D9EF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476" y="2770312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2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55273016-427D-1270-9937-EBC97BB7E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33799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1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877E4D82-EF0A-8D89-1AA1-597C8D37B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6" y="33799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2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A0BC4537-CF7A-6306-0FCB-C2A8C456E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76" y="3379912"/>
            <a:ext cx="6858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3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1B161DF0-15C4-619D-613E-6F0B86360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276" y="33799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</a:t>
            </a:r>
            <a:endParaRPr lang="el-GR" baseline="-25000"/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6BCE9B76-64A6-380A-8DA9-C4825A7D7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276" y="33799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r>
              <a:rPr lang="el-GR" i="1" baseline="-25000" dirty="0"/>
              <a:t>-</a:t>
            </a:r>
            <a:r>
              <a:rPr lang="el-GR" baseline="-25000" dirty="0"/>
              <a:t>1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A8EBF1DD-4AE2-6D57-0A33-B3FEA7616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3379912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endParaRPr lang="el-GR" i="1" baseline="-25000" dirty="0"/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8D96717D-370D-E48B-E5D6-4B713E142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44371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1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4E863AE3-1922-9B64-524B-CC32B970F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6" y="44371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2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D148E16F-0428-31C7-3BA0-ACDEBF004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76" y="44371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3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CE7B74A9-D2FD-D0AC-5156-ECAEC03F9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276" y="4437187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</a:t>
            </a:r>
            <a:endParaRPr lang="el-GR" baseline="-25000"/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D19390F2-A013-8FE6-4A12-0A0773B43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276" y="4437187"/>
            <a:ext cx="6858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r>
              <a:rPr lang="el-GR" i="1" baseline="-25000" dirty="0"/>
              <a:t>-</a:t>
            </a:r>
            <a:r>
              <a:rPr lang="el-GR" baseline="-25000" dirty="0"/>
              <a:t>1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D8CABDBC-BB60-A590-9F8A-9B602E8AC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44371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endParaRPr lang="el-GR" i="1" baseline="-25000" dirty="0"/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ACF9ECDF-F1D4-E935-637F-743B24430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476" y="3379912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32">
                <a:extLst>
                  <a:ext uri="{FF2B5EF4-FFF2-40B4-BE49-F238E27FC236}">
                    <a16:creationId xmlns:a16="http://schemas.microsoft.com/office/drawing/2014/main" id="{2832DAE2-B531-A5D3-A417-826049F8AF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51476" y="4446712"/>
                <a:ext cx="125314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+mj-lt"/>
                  </a:rPr>
                  <a:t>fold</a:t>
                </a:r>
                <a:r>
                  <a:rPr lang="el-GR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l-GR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l-GR" dirty="0">
                  <a:latin typeface="+mj-lt"/>
                </a:endParaRPr>
              </a:p>
            </p:txBody>
          </p:sp>
        </mc:Choice>
        <mc:Fallback xmlns="">
          <p:sp>
            <p:nvSpPr>
              <p:cNvPr id="33" name="Text Box 32">
                <a:extLst>
                  <a:ext uri="{FF2B5EF4-FFF2-40B4-BE49-F238E27FC236}">
                    <a16:creationId xmlns:a16="http://schemas.microsoft.com/office/drawing/2014/main" id="{2832DAE2-B531-A5D3-A417-826049F8AF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51476" y="4446712"/>
                <a:ext cx="1253144" cy="369332"/>
              </a:xfrm>
              <a:prstGeom prst="rect">
                <a:avLst/>
              </a:prstGeom>
              <a:blipFill>
                <a:blip r:embed="rId2"/>
                <a:stretch>
                  <a:fillRect l="-4390" t="-9836" b="-2295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33">
            <a:extLst>
              <a:ext uri="{FF2B5EF4-FFF2-40B4-BE49-F238E27FC236}">
                <a16:creationId xmlns:a16="http://schemas.microsoft.com/office/drawing/2014/main" id="{EF6A1A8F-7107-BB27-DF46-347E65134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5046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1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35" name="Text Box 34">
            <a:extLst>
              <a:ext uri="{FF2B5EF4-FFF2-40B4-BE49-F238E27FC236}">
                <a16:creationId xmlns:a16="http://schemas.microsoft.com/office/drawing/2014/main" id="{BD7066A9-4812-B9BE-4DBF-3B535D07B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6" y="5046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2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9958FFB9-FC45-ABCA-748F-4B33A11EC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276" y="5046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l-GR" baseline="-25000" dirty="0"/>
              <a:t>3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415AEF54-C9C6-80BB-2D5C-9B8153300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276" y="5046787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</a:t>
            </a:r>
            <a:endParaRPr lang="el-GR" baseline="-25000"/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8EEED4C9-5353-CAD8-B409-197E5850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276" y="5046787"/>
            <a:ext cx="685800" cy="369332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r>
              <a:rPr lang="el-GR" i="1" baseline="-25000" dirty="0"/>
              <a:t>-</a:t>
            </a:r>
            <a:r>
              <a:rPr lang="el-GR" baseline="-25000" dirty="0"/>
              <a:t>1</a:t>
            </a:r>
          </a:p>
        </p:txBody>
      </p:sp>
      <p:sp>
        <p:nvSpPr>
          <p:cNvPr id="39" name="Text Box 38">
            <a:extLst>
              <a:ext uri="{FF2B5EF4-FFF2-40B4-BE49-F238E27FC236}">
                <a16:creationId xmlns:a16="http://schemas.microsoft.com/office/drawing/2014/main" id="{6EDFB235-B901-430B-32A0-6536CAC69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5046787"/>
            <a:ext cx="6858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/>
              <a:t>Δ</a:t>
            </a:r>
            <a:r>
              <a:rPr lang="en-US" i="1" baseline="-25000" dirty="0"/>
              <a:t>K</a:t>
            </a:r>
            <a:endParaRPr lang="el-GR" i="1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 Box 39">
                <a:extLst>
                  <a:ext uri="{FF2B5EF4-FFF2-40B4-BE49-F238E27FC236}">
                    <a16:creationId xmlns:a16="http://schemas.microsoft.com/office/drawing/2014/main" id="{E10DFCC0-D1BD-5CDA-4A01-1752FB110E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51476" y="5056312"/>
                <a:ext cx="125314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+mj-lt"/>
                  </a:rPr>
                  <a:t>fold</a:t>
                </a:r>
                <a:r>
                  <a:rPr lang="el-GR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40" name="Text Box 39">
                <a:extLst>
                  <a:ext uri="{FF2B5EF4-FFF2-40B4-BE49-F238E27FC236}">
                    <a16:creationId xmlns:a16="http://schemas.microsoft.com/office/drawing/2014/main" id="{E10DFCC0-D1BD-5CDA-4A01-1752FB110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51476" y="5056312"/>
                <a:ext cx="1253144" cy="369332"/>
              </a:xfrm>
              <a:prstGeom prst="rect">
                <a:avLst/>
              </a:prstGeom>
              <a:blipFill>
                <a:blip r:embed="rId3"/>
                <a:stretch>
                  <a:fillRect l="-4390" t="-9836" b="-2295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40">
            <a:extLst>
              <a:ext uri="{FF2B5EF4-FFF2-40B4-BE49-F238E27FC236}">
                <a16:creationId xmlns:a16="http://schemas.microsoft.com/office/drawing/2014/main" id="{CDDE5832-EF61-295C-0635-2763BCC36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676" y="3913312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 . . . . . . . . . . . . . . . . . . . . . . . .</a:t>
            </a:r>
            <a:endParaRPr lang="el-GR" baseline="-250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5EEADF4-1F0C-2B63-9751-DF18EC411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5676" y="5862762"/>
            <a:ext cx="685800" cy="152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43" name="Text Box 42">
            <a:extLst>
              <a:ext uri="{FF2B5EF4-FFF2-40B4-BE49-F238E27FC236}">
                <a16:creationId xmlns:a16="http://schemas.microsoft.com/office/drawing/2014/main" id="{2C2C5519-9745-9541-697B-E6D916996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475" y="5770687"/>
            <a:ext cx="20657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έλεγχος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2B82FDB-B896-B639-C6A9-B14757E5F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276" y="5818312"/>
            <a:ext cx="685800" cy="152400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45" name="Text Box 44">
            <a:extLst>
              <a:ext uri="{FF2B5EF4-FFF2-40B4-BE49-F238E27FC236}">
                <a16:creationId xmlns:a16="http://schemas.microsoft.com/office/drawing/2014/main" id="{3DBD541F-D6E9-5CB8-7746-BCD84F672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076" y="5726237"/>
            <a:ext cx="2167544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εκπαίδευση</a:t>
            </a:r>
          </a:p>
        </p:txBody>
      </p:sp>
      <p:cxnSp>
        <p:nvCxnSpPr>
          <p:cNvPr id="46" name="Ευθύγραμμο βέλος σύνδεσης 45">
            <a:extLst>
              <a:ext uri="{FF2B5EF4-FFF2-40B4-BE49-F238E27FC236}">
                <a16:creationId xmlns:a16="http://schemas.microsoft.com/office/drawing/2014/main" id="{7941989C-73F5-27DF-80EC-7F32C3CC1B9B}"/>
              </a:ext>
            </a:extLst>
          </p:cNvPr>
          <p:cNvCxnSpPr>
            <a:cxnSpLocks/>
          </p:cNvCxnSpPr>
          <p:nvPr/>
        </p:nvCxnSpPr>
        <p:spPr>
          <a:xfrm>
            <a:off x="2755676" y="1943944"/>
            <a:ext cx="4267200" cy="0"/>
          </a:xfrm>
          <a:prstGeom prst="straightConnector1">
            <a:avLst/>
          </a:prstGeom>
          <a:ln w="19050">
            <a:prstDash val="dash"/>
            <a:headEnd type="arrow" w="lg" len="lg"/>
            <a:tailEnd type="arrow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 Box 44">
            <a:extLst>
              <a:ext uri="{FF2B5EF4-FFF2-40B4-BE49-F238E27FC236}">
                <a16:creationId xmlns:a16="http://schemas.microsoft.com/office/drawing/2014/main" id="{E659118E-A263-0F99-A749-D19E4B00F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3476" y="1789446"/>
            <a:ext cx="1705744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600" dirty="0">
                <a:latin typeface="+mj-lt"/>
              </a:rPr>
              <a:t>Όλα τα δεδομένα</a:t>
            </a:r>
          </a:p>
        </p:txBody>
      </p:sp>
    </p:spTree>
    <p:extLst>
      <p:ext uri="{BB962C8B-B14F-4D97-AF65-F5344CB8AC3E}">
        <p14:creationId xmlns:p14="http://schemas.microsoft.com/office/powerpoint/2010/main" val="197715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1C4A0F-3E41-23CF-27F3-2AAC1B125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κάθε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 πρότυπα ελέγχου επιλέγονται τυχαία.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των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folds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αυθαίρετο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Κάποια πρότυπα μπορεί να χρησιμοποιηθούν σε πολλά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folds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ως πρότυπα ελέγχου, ενώ άλλα μπορεί να μη χρησιμοποιηθούν σε κανένα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μας ενοχλεί αυτό καθώς τα πρότυπα επιλέγονται τυχαία, συνεπώς δεν υπάρχει προκατάληψη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2017845" y="536012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Τυχαίος διαμοιρασμός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random split)</a:t>
            </a: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6C78F207-D9B1-783A-0A7D-1B2802F87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80884"/>
              </p:ext>
            </p:extLst>
          </p:nvPr>
        </p:nvGraphicFramePr>
        <p:xfrm>
          <a:off x="3452977" y="4071486"/>
          <a:ext cx="513056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660">
                  <a:extLst>
                    <a:ext uri="{9D8B030D-6E8A-4147-A177-3AD203B41FA5}">
                      <a16:colId xmlns:a16="http://schemas.microsoft.com/office/drawing/2014/main" val="2689780965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962678451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80059640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4028657293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432046344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7975211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2777633085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475471978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67267548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349261873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508414269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513260974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85078647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469548367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0200131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96612432"/>
                    </a:ext>
                  </a:extLst>
                </a:gridCol>
              </a:tblGrid>
              <a:tr h="2448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716908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827306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767604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306167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664315"/>
                  </a:ext>
                </a:extLst>
              </a:tr>
            </a:tbl>
          </a:graphicData>
        </a:graphic>
      </p:graphicFrame>
      <p:sp>
        <p:nvSpPr>
          <p:cNvPr id="6" name="Text Box 17">
            <a:extLst>
              <a:ext uri="{FF2B5EF4-FFF2-40B4-BE49-F238E27FC236}">
                <a16:creationId xmlns:a16="http://schemas.microsoft.com/office/drawing/2014/main" id="{B6EA573C-3D35-F8FE-4C2A-B5B73C81E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3176" y="4076135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1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FF385599-221A-33A4-F5BB-F76A88E0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3176" y="4427696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2</a:t>
            </a:r>
          </a:p>
        </p:txBody>
      </p:sp>
      <p:sp>
        <p:nvSpPr>
          <p:cNvPr id="8" name="Text Box 31">
            <a:extLst>
              <a:ext uri="{FF2B5EF4-FFF2-40B4-BE49-F238E27FC236}">
                <a16:creationId xmlns:a16="http://schemas.microsoft.com/office/drawing/2014/main" id="{7B478B19-8C3E-7C25-6965-EBC661BB6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176" y="4801220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3</a:t>
            </a:r>
          </a:p>
        </p:txBody>
      </p:sp>
      <p:sp>
        <p:nvSpPr>
          <p:cNvPr id="9" name="Text Box 32">
            <a:extLst>
              <a:ext uri="{FF2B5EF4-FFF2-40B4-BE49-F238E27FC236}">
                <a16:creationId xmlns:a16="http://schemas.microsoft.com/office/drawing/2014/main" id="{EA1FA841-79B8-45D6-7A0B-820D22413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176" y="5533050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 5</a:t>
            </a:r>
            <a:endParaRPr lang="el-GR" dirty="0">
              <a:latin typeface="+mj-lt"/>
            </a:endParaRPr>
          </a:p>
        </p:txBody>
      </p:sp>
      <p:sp>
        <p:nvSpPr>
          <p:cNvPr id="10" name="Text Box 32">
            <a:extLst>
              <a:ext uri="{FF2B5EF4-FFF2-40B4-BE49-F238E27FC236}">
                <a16:creationId xmlns:a16="http://schemas.microsoft.com/office/drawing/2014/main" id="{28EF9944-188B-71D3-CD70-CA1648CE1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3176" y="5176403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 4</a:t>
            </a:r>
            <a:endParaRPr lang="el-GR" dirty="0">
              <a:latin typeface="+mj-lt"/>
            </a:endParaRPr>
          </a:p>
        </p:txBody>
      </p:sp>
      <p:sp>
        <p:nvSpPr>
          <p:cNvPr id="11" name="Rectangle 41">
            <a:extLst>
              <a:ext uri="{FF2B5EF4-FFF2-40B4-BE49-F238E27FC236}">
                <a16:creationId xmlns:a16="http://schemas.microsoft.com/office/drawing/2014/main" id="{BDCE82F2-B44E-C7F7-E150-CEB2F3D5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116" y="6026203"/>
            <a:ext cx="685800" cy="152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12" name="Text Box 42">
            <a:extLst>
              <a:ext uri="{FF2B5EF4-FFF2-40B4-BE49-F238E27FC236}">
                <a16:creationId xmlns:a16="http://schemas.microsoft.com/office/drawing/2014/main" id="{6723B3B0-A9A7-5189-6BF6-20D73D5DA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915" y="5934128"/>
            <a:ext cx="20657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έλεγχος</a:t>
            </a:r>
          </a:p>
        </p:txBody>
      </p:sp>
      <p:sp>
        <p:nvSpPr>
          <p:cNvPr id="13" name="Rectangle 43">
            <a:extLst>
              <a:ext uri="{FF2B5EF4-FFF2-40B4-BE49-F238E27FC236}">
                <a16:creationId xmlns:a16="http://schemas.microsoft.com/office/drawing/2014/main" id="{97F588AC-F780-A677-41C5-7655AD92D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4716" y="5981753"/>
            <a:ext cx="685800" cy="152400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14" name="Text Box 44">
            <a:extLst>
              <a:ext uri="{FF2B5EF4-FFF2-40B4-BE49-F238E27FC236}">
                <a16:creationId xmlns:a16="http://schemas.microsoft.com/office/drawing/2014/main" id="{BBD7CFE1-36D6-2FC5-6668-09EC2C6C4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0516" y="5889678"/>
            <a:ext cx="2167544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εκπαίδευση</a:t>
            </a:r>
          </a:p>
        </p:txBody>
      </p:sp>
      <p:sp>
        <p:nvSpPr>
          <p:cNvPr id="15" name="Rectangle 41">
            <a:extLst>
              <a:ext uri="{FF2B5EF4-FFF2-40B4-BE49-F238E27FC236}">
                <a16:creationId xmlns:a16="http://schemas.microsoft.com/office/drawing/2014/main" id="{4E80C2ED-AC8A-14B9-7B4C-CF4824F03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114" y="6026203"/>
            <a:ext cx="685800" cy="152400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48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Μέθοδοι Αξιολόγησης Αποτελεσμάτων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1999" dirty="0">
                <a:latin typeface="Cambria" panose="02040503050406030204" pitchFamily="18" charset="0"/>
              </a:rPr>
              <a:t> </a:t>
            </a:r>
            <a:r>
              <a:rPr lang="el-GR" sz="1999" dirty="0">
                <a:latin typeface="Cambria" panose="02040503050406030204" pitchFamily="18" charset="0"/>
              </a:rPr>
              <a:t>Διάφορες τεχνικές αξιολόγησης των αποτελεσμάτων της αναγνώρισης προτύπων έχουν προταθεί με σκοπό να αποδώσουν με κάποιες μετρικές το πόσο αξιόπιστα είναι τα αποτελέσματα μας</a:t>
            </a:r>
            <a:endParaRPr lang="en-US" sz="1999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1999" dirty="0">
              <a:latin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l-GR" sz="1999" dirty="0">
                <a:latin typeface="Cambria" panose="02040503050406030204" pitchFamily="18" charset="0"/>
              </a:rPr>
              <a:t>Υπάρχουν πολλοί  τρόποι αξιολόγησης ενός αλγόριθμου,  ενώ υπάρχουν επίσης πολλές μετρικές </a:t>
            </a:r>
            <a:endParaRPr lang="en-US" sz="1999" dirty="0">
              <a:latin typeface="Cambria" panose="02040503050406030204" pitchFamily="18" charset="0"/>
            </a:endParaRPr>
          </a:p>
          <a:p>
            <a:pPr algn="just"/>
            <a:endParaRPr lang="en-US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06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1C4A0F-3E41-23CF-27F3-2AAC1B125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αφήνουμε ακριβώς ένα πρότυπο για έλεγχο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Μειονέκτημα: υπάρχουν τόσα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folds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όσα και πρότυπα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Πλεονέκτημα: χρησιμοποιούμε όσο το δυνατόν περισσότερα πρότυπα για εκπαίδευση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2017845" y="536012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Leave One Out (LOO)</a:t>
            </a: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41B80ECA-040B-6EBC-4214-030DFEBD8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331168"/>
              </p:ext>
            </p:extLst>
          </p:nvPr>
        </p:nvGraphicFramePr>
        <p:xfrm>
          <a:off x="3214092" y="3414101"/>
          <a:ext cx="5130560" cy="216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660">
                  <a:extLst>
                    <a:ext uri="{9D8B030D-6E8A-4147-A177-3AD203B41FA5}">
                      <a16:colId xmlns:a16="http://schemas.microsoft.com/office/drawing/2014/main" val="2689780965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962678451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80059640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4028657293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432046344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7975211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2777633085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475471978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67267548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349261873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508414269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513260974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85078647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1469548367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3702001316"/>
                    </a:ext>
                  </a:extLst>
                </a:gridCol>
                <a:gridCol w="320660">
                  <a:extLst>
                    <a:ext uri="{9D8B030D-6E8A-4147-A177-3AD203B41FA5}">
                      <a16:colId xmlns:a16="http://schemas.microsoft.com/office/drawing/2014/main" val="96612432"/>
                    </a:ext>
                  </a:extLst>
                </a:gridCol>
              </a:tblGrid>
              <a:tr h="2448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6908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827306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767604"/>
                  </a:ext>
                </a:extLst>
              </a:tr>
              <a:tr h="702920">
                <a:tc gridSpan="16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dirty="0"/>
                        <a:t>. . . . . . . . . . . . . . . . . . . . . . . 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306167"/>
                  </a:ext>
                </a:extLst>
              </a:tr>
              <a:tr h="2448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664315"/>
                  </a:ext>
                </a:extLst>
              </a:tr>
            </a:tbl>
          </a:graphicData>
        </a:graphic>
      </p:graphicFrame>
      <p:sp>
        <p:nvSpPr>
          <p:cNvPr id="6" name="Text Box 17">
            <a:extLst>
              <a:ext uri="{FF2B5EF4-FFF2-40B4-BE49-F238E27FC236}">
                <a16:creationId xmlns:a16="http://schemas.microsoft.com/office/drawing/2014/main" id="{733ED2B1-4C27-A3E6-9506-9B6F31F1A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4291" y="3418750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1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F679C35C-22DE-02FF-7F3C-6D781B2CF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4291" y="3770311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2</a:t>
            </a:r>
          </a:p>
        </p:txBody>
      </p:sp>
      <p:sp>
        <p:nvSpPr>
          <p:cNvPr id="8" name="Text Box 31">
            <a:extLst>
              <a:ext uri="{FF2B5EF4-FFF2-40B4-BE49-F238E27FC236}">
                <a16:creationId xmlns:a16="http://schemas.microsoft.com/office/drawing/2014/main" id="{61C3DFC2-60A7-6D19-C20F-F44799387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3291" y="4143835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</a:t>
            </a:r>
            <a:r>
              <a:rPr lang="el-GR" dirty="0">
                <a:latin typeface="+mj-lt"/>
              </a:rPr>
              <a:t> 3</a:t>
            </a:r>
          </a:p>
        </p:txBody>
      </p:sp>
      <p:sp>
        <p:nvSpPr>
          <p:cNvPr id="9" name="Text Box 32">
            <a:extLst>
              <a:ext uri="{FF2B5EF4-FFF2-40B4-BE49-F238E27FC236}">
                <a16:creationId xmlns:a16="http://schemas.microsoft.com/office/drawing/2014/main" id="{10EDD979-34F6-ED81-F827-BCF64BE5C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3291" y="5205009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fold </a:t>
            </a:r>
            <a:r>
              <a:rPr lang="en-US" i="1" dirty="0">
                <a:latin typeface="+mj-lt"/>
              </a:rPr>
              <a:t>N</a:t>
            </a:r>
            <a:endParaRPr lang="el-GR" i="1" dirty="0">
              <a:latin typeface="+mj-lt"/>
            </a:endParaRPr>
          </a:p>
        </p:txBody>
      </p:sp>
      <p:sp>
        <p:nvSpPr>
          <p:cNvPr id="10" name="Text Box 32">
            <a:extLst>
              <a:ext uri="{FF2B5EF4-FFF2-40B4-BE49-F238E27FC236}">
                <a16:creationId xmlns:a16="http://schemas.microsoft.com/office/drawing/2014/main" id="{BED344C7-34D2-8D32-CBF0-E09B0DDC2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4291" y="4638237"/>
            <a:ext cx="1253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……</a:t>
            </a:r>
            <a:endParaRPr lang="el-GR" dirty="0">
              <a:latin typeface="+mj-lt"/>
            </a:endParaRPr>
          </a:p>
        </p:txBody>
      </p:sp>
      <p:sp>
        <p:nvSpPr>
          <p:cNvPr id="11" name="Rectangle 41">
            <a:extLst>
              <a:ext uri="{FF2B5EF4-FFF2-40B4-BE49-F238E27FC236}">
                <a16:creationId xmlns:a16="http://schemas.microsoft.com/office/drawing/2014/main" id="{16D1C48B-7960-23A6-5F4F-80273912B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230" y="5715460"/>
            <a:ext cx="685800" cy="152400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12" name="Text Box 42">
            <a:extLst>
              <a:ext uri="{FF2B5EF4-FFF2-40B4-BE49-F238E27FC236}">
                <a16:creationId xmlns:a16="http://schemas.microsoft.com/office/drawing/2014/main" id="{43D33139-DD1A-A323-ADB9-F124B8B67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030" y="5622383"/>
            <a:ext cx="20657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έλεγχος</a:t>
            </a:r>
          </a:p>
        </p:txBody>
      </p:sp>
      <p:sp>
        <p:nvSpPr>
          <p:cNvPr id="13" name="Rectangle 43">
            <a:extLst>
              <a:ext uri="{FF2B5EF4-FFF2-40B4-BE49-F238E27FC236}">
                <a16:creationId xmlns:a16="http://schemas.microsoft.com/office/drawing/2014/main" id="{CFEBD5E9-DD4D-8D09-A0A4-6EAD0F276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831" y="5715460"/>
            <a:ext cx="685800" cy="152400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14" name="Text Box 44">
            <a:extLst>
              <a:ext uri="{FF2B5EF4-FFF2-40B4-BE49-F238E27FC236}">
                <a16:creationId xmlns:a16="http://schemas.microsoft.com/office/drawing/2014/main" id="{7C191F70-AA57-7289-6564-B786F2D61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631" y="5597831"/>
            <a:ext cx="2167544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+mj-lt"/>
              </a:rPr>
              <a:t>= εκπαίδευση</a:t>
            </a:r>
          </a:p>
        </p:txBody>
      </p:sp>
    </p:spTree>
    <p:extLst>
      <p:ext uri="{BB962C8B-B14F-4D97-AF65-F5344CB8AC3E}">
        <p14:creationId xmlns:p14="http://schemas.microsoft.com/office/powerpoint/2010/main" val="30104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1C4A0F-3E41-23CF-27F3-2AAC1B125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– Μειονεκτήματα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Καλή εκτίμηση της ικανότητας γενίκευσης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εκτίμησης της βέλτιστης πολυπλοκότητας του μοντέλου για μέγιστη γενίκευση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λειτουργήσει με λίγα ή και με πολλά δεδομένα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Μειονέκτημα: Υπολογιστικό κόστος. Χρειάζεται να εκπαιδεύσουμε το μοντέλο πολλές φορές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Ακραία περίπτωση υπολογιστικού κόστους: η μέθοδος LOO.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Συνήθως προτιμάται είτε η μέθοδος K-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folds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ο τυχαίος διαμοιρασμός (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Split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C7599B-A041-14C1-A91D-AC2C541B2809}"/>
              </a:ext>
            </a:extLst>
          </p:cNvPr>
          <p:cNvSpPr txBox="1">
            <a:spLocks/>
          </p:cNvSpPr>
          <p:nvPr/>
        </p:nvSpPr>
        <p:spPr>
          <a:xfrm>
            <a:off x="2017845" y="536012"/>
            <a:ext cx="9740182" cy="758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Cross-validation</a:t>
            </a:r>
          </a:p>
        </p:txBody>
      </p:sp>
    </p:spTree>
    <p:extLst>
      <p:ext uri="{BB962C8B-B14F-4D97-AF65-F5344CB8AC3E}">
        <p14:creationId xmlns:p14="http://schemas.microsoft.com/office/powerpoint/2010/main" val="234210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33FD4C-A5D3-27AB-F6D8-A16BF51E2C15}"/>
              </a:ext>
            </a:extLst>
          </p:cNvPr>
          <p:cNvSpPr txBox="1">
            <a:spLocks noChangeArrowheads="1"/>
          </p:cNvSpPr>
          <p:nvPr/>
        </p:nvSpPr>
        <p:spPr>
          <a:xfrm>
            <a:off x="2926060" y="188640"/>
            <a:ext cx="7110413" cy="600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rgbClr val="1954A6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 altLang="en-US" dirty="0">
                <a:solidFill>
                  <a:schemeClr val="tx2"/>
                </a:solidFill>
                <a:latin typeface="Calibri" panose="020F0502020204030204" pitchFamily="34" charset="0"/>
              </a:rPr>
              <a:t>Επιλογή πολυπλοκότητας</a:t>
            </a:r>
            <a:endParaRPr lang="en-US" altLang="en-US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Επεξήγηση: Γραμμή χωρίς περίγραμμα 19">
            <a:extLst>
              <a:ext uri="{FF2B5EF4-FFF2-40B4-BE49-F238E27FC236}">
                <a16:creationId xmlns:a16="http://schemas.microsoft.com/office/drawing/2014/main" id="{A276612F-C534-0DEE-7CCD-9F36F5113C37}"/>
              </a:ext>
            </a:extLst>
          </p:cNvPr>
          <p:cNvSpPr/>
          <p:nvPr/>
        </p:nvSpPr>
        <p:spPr>
          <a:xfrm>
            <a:off x="4726260" y="2420888"/>
            <a:ext cx="3126827" cy="1748211"/>
          </a:xfrm>
          <a:prstGeom prst="callout1">
            <a:avLst>
              <a:gd name="adj1" fmla="val 45683"/>
              <a:gd name="adj2" fmla="val 104645"/>
              <a:gd name="adj3" fmla="val 26646"/>
              <a:gd name="adj4" fmla="val 125077"/>
            </a:avLst>
          </a:prstGeom>
          <a:gradFill rotWithShape="1">
            <a:gsLst>
              <a:gs pos="0">
                <a:srgbClr val="A5C249">
                  <a:tint val="70000"/>
                  <a:satMod val="130000"/>
                </a:srgbClr>
              </a:gs>
              <a:gs pos="43000">
                <a:srgbClr val="A5C249">
                  <a:tint val="44000"/>
                  <a:satMod val="165000"/>
                </a:srgbClr>
              </a:gs>
              <a:gs pos="93000">
                <a:srgbClr val="A5C249">
                  <a:tint val="15000"/>
                  <a:satMod val="165000"/>
                </a:srgbClr>
              </a:gs>
              <a:gs pos="100000">
                <a:srgbClr val="A5C249">
                  <a:tint val="5000"/>
                  <a:satMod val="250000"/>
                </a:srgbClr>
              </a:gs>
            </a:gsLst>
            <a:path path="circle">
              <a:fillToRect l="50000" t="130000" r="50000" b="-30000"/>
            </a:path>
          </a:gradFill>
          <a:ln w="9525" cap="flat" cmpd="sng" algn="ctr">
            <a:solidFill>
              <a:srgbClr val="A5C249">
                <a:shade val="50000"/>
                <a:satMod val="103000"/>
              </a:srgbClr>
            </a:solidFill>
            <a:prstDash val="solid"/>
          </a:ln>
          <a:effectLst>
            <a:outerShdw blurRad="57150" dist="38100" dir="5400000" algn="ctr" rotWithShape="0">
              <a:srgbClr val="A5C249">
                <a:shade val="9000"/>
                <a:satMod val="105000"/>
                <a:alpha val="4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4" name="Επεξήγηση: Γραμμή χωρίς περίγραμμα 20">
            <a:extLst>
              <a:ext uri="{FF2B5EF4-FFF2-40B4-BE49-F238E27FC236}">
                <a16:creationId xmlns:a16="http://schemas.microsoft.com/office/drawing/2014/main" id="{256DB44D-2196-3D08-5A6D-DFBF5920FF5C}"/>
              </a:ext>
            </a:extLst>
          </p:cNvPr>
          <p:cNvSpPr/>
          <p:nvPr/>
        </p:nvSpPr>
        <p:spPr>
          <a:xfrm>
            <a:off x="3041150" y="1959299"/>
            <a:ext cx="1093308" cy="1502563"/>
          </a:xfrm>
          <a:prstGeom prst="callout1">
            <a:avLst>
              <a:gd name="adj1" fmla="val 109309"/>
              <a:gd name="adj2" fmla="val 47211"/>
              <a:gd name="adj3" fmla="val 189794"/>
              <a:gd name="adj4" fmla="val -19675"/>
            </a:avLst>
          </a:prstGeom>
          <a:gradFill rotWithShape="1">
            <a:gsLst>
              <a:gs pos="0">
                <a:srgbClr val="A5C249">
                  <a:tint val="70000"/>
                  <a:satMod val="130000"/>
                </a:srgbClr>
              </a:gs>
              <a:gs pos="43000">
                <a:srgbClr val="A5C249">
                  <a:tint val="44000"/>
                  <a:satMod val="165000"/>
                </a:srgbClr>
              </a:gs>
              <a:gs pos="93000">
                <a:srgbClr val="A5C249">
                  <a:tint val="15000"/>
                  <a:satMod val="165000"/>
                </a:srgbClr>
              </a:gs>
              <a:gs pos="100000">
                <a:srgbClr val="A5C249">
                  <a:tint val="5000"/>
                  <a:satMod val="250000"/>
                </a:srgbClr>
              </a:gs>
            </a:gsLst>
            <a:path path="circle">
              <a:fillToRect l="50000" t="130000" r="50000" b="-30000"/>
            </a:path>
          </a:gradFill>
          <a:ln w="9525" cap="flat" cmpd="sng" algn="ctr">
            <a:solidFill>
              <a:srgbClr val="A5C249">
                <a:shade val="50000"/>
                <a:satMod val="103000"/>
              </a:srgbClr>
            </a:solidFill>
            <a:prstDash val="solid"/>
          </a:ln>
          <a:effectLst>
            <a:outerShdw blurRad="57150" dist="38100" dir="5400000" algn="ctr" rotWithShape="0">
              <a:srgbClr val="A5C249">
                <a:shade val="9000"/>
                <a:satMod val="105000"/>
                <a:alpha val="4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F1DFB944-C672-1111-759D-BA5989258817}"/>
              </a:ext>
            </a:extLst>
          </p:cNvPr>
          <p:cNvSpPr>
            <a:spLocks/>
          </p:cNvSpPr>
          <p:nvPr/>
        </p:nvSpPr>
        <p:spPr bwMode="auto">
          <a:xfrm>
            <a:off x="3064189" y="1991049"/>
            <a:ext cx="4862513" cy="14493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3" y="869"/>
              </a:cxn>
              <a:cxn ang="0">
                <a:pos x="3063" y="265"/>
              </a:cxn>
            </a:cxnLst>
            <a:rect l="0" t="0" r="r" b="b"/>
            <a:pathLst>
              <a:path w="3063" h="913">
                <a:moveTo>
                  <a:pt x="0" y="0"/>
                </a:moveTo>
                <a:cubicBezTo>
                  <a:pt x="136" y="145"/>
                  <a:pt x="303" y="825"/>
                  <a:pt x="813" y="869"/>
                </a:cubicBezTo>
                <a:cubicBezTo>
                  <a:pt x="1323" y="913"/>
                  <a:pt x="2594" y="391"/>
                  <a:pt x="3063" y="265"/>
                </a:cubicBezTo>
              </a:path>
            </a:pathLst>
          </a:custGeom>
          <a:noFill/>
          <a:ln w="38100" cap="flat" cmpd="sng" algn="ctr">
            <a:solidFill>
              <a:srgbClr val="0F6FC6"/>
            </a:solidFill>
            <a:prstDash val="solid"/>
            <a:headEnd/>
            <a:tailEnd/>
          </a:ln>
          <a:effectLst>
            <a:outerShdw blurRad="57150" dist="38100" dir="5400000" algn="ctr" rotWithShape="0">
              <a:srgbClr val="0F6FC6">
                <a:shade val="9000"/>
                <a:satMod val="105000"/>
                <a:alpha val="48000"/>
              </a:srgbClr>
            </a:outerShdw>
          </a:effec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27B81FD5-ADA2-591A-7137-722A4BC223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4964" y="1468761"/>
            <a:ext cx="0" cy="30480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54405860-ED5F-83ED-0D1D-4BE1BF0D5C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8764" y="4364361"/>
            <a:ext cx="51054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</a:endParaRP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406C3E4E-8BC7-2658-B14C-946351A275F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814483" y="4364361"/>
            <a:ext cx="1872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Πολυπλοκότητα</a:t>
            </a:r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61329F8E-181D-EB24-5978-E90701EEA2DA}"/>
              </a:ext>
            </a:extLst>
          </p:cNvPr>
          <p:cNvSpPr>
            <a:spLocks/>
          </p:cNvSpPr>
          <p:nvPr/>
        </p:nvSpPr>
        <p:spPr bwMode="auto">
          <a:xfrm>
            <a:off x="3067364" y="2154561"/>
            <a:ext cx="4800600" cy="2014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3" y="869"/>
              </a:cxn>
              <a:cxn ang="0">
                <a:pos x="3024" y="1269"/>
              </a:cxn>
            </a:cxnLst>
            <a:rect l="0" t="0" r="r" b="b"/>
            <a:pathLst>
              <a:path w="3024" h="1269">
                <a:moveTo>
                  <a:pt x="0" y="0"/>
                </a:moveTo>
                <a:cubicBezTo>
                  <a:pt x="136" y="145"/>
                  <a:pt x="309" y="658"/>
                  <a:pt x="813" y="869"/>
                </a:cubicBezTo>
                <a:cubicBezTo>
                  <a:pt x="1317" y="1080"/>
                  <a:pt x="2564" y="1186"/>
                  <a:pt x="3024" y="1269"/>
                </a:cubicBezTo>
              </a:path>
            </a:pathLst>
          </a:custGeom>
          <a:noFill/>
          <a:ln w="38100" cap="flat" cmpd="sng" algn="ctr">
            <a:solidFill>
              <a:srgbClr val="10CF9B"/>
            </a:solidFill>
            <a:prstDash val="solid"/>
            <a:headEnd/>
            <a:tailEnd/>
          </a:ln>
          <a:effectLst>
            <a:outerShdw blurRad="57150" dist="38100" dir="5400000" algn="ctr" rotWithShape="0">
              <a:srgbClr val="10CF9B">
                <a:shade val="9000"/>
                <a:satMod val="105000"/>
                <a:alpha val="48000"/>
              </a:srgbClr>
            </a:outerShdw>
          </a:effec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" name="Text Box 21">
            <a:extLst>
              <a:ext uri="{FF2B5EF4-FFF2-40B4-BE49-F238E27FC236}">
                <a16:creationId xmlns:a16="http://schemas.microsoft.com/office/drawing/2014/main" id="{BD4B2374-D12A-E3C4-A258-D894EC851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311" y="3563792"/>
            <a:ext cx="6179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000" i="1" dirty="0" err="1">
                <a:solidFill>
                  <a:prstClr val="black"/>
                </a:solidFill>
                <a:latin typeface="Constantia"/>
              </a:rPr>
              <a:t>J</a:t>
            </a:r>
            <a:r>
              <a:rPr lang="en-US" sz="2000" i="1" baseline="-25000" dirty="0" err="1">
                <a:solidFill>
                  <a:prstClr val="black"/>
                </a:solidFill>
                <a:latin typeface="Constantia"/>
              </a:rPr>
              <a:t>train</a:t>
            </a:r>
            <a:endParaRPr lang="el-GR" sz="2000" i="1" baseline="-25000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E15FC978-A692-3675-D0DA-C5C14FB24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6796" y="2703311"/>
            <a:ext cx="541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000" i="1" dirty="0" err="1">
                <a:solidFill>
                  <a:prstClr val="black"/>
                </a:solidFill>
                <a:latin typeface="Constantia"/>
              </a:rPr>
              <a:t>J</a:t>
            </a:r>
            <a:r>
              <a:rPr lang="en-US" sz="2000" i="1" baseline="-25000" dirty="0" err="1">
                <a:solidFill>
                  <a:prstClr val="black"/>
                </a:solidFill>
                <a:latin typeface="Constantia"/>
              </a:rPr>
              <a:t>test</a:t>
            </a:r>
            <a:endParaRPr lang="el-GR" sz="2000" i="1" baseline="-25000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2" name="Line 23">
            <a:extLst>
              <a:ext uri="{FF2B5EF4-FFF2-40B4-BE49-F238E27FC236}">
                <a16:creationId xmlns:a16="http://schemas.microsoft.com/office/drawing/2014/main" id="{A87003A1-B78F-90EF-7E10-5BB3A49CE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6212" y="2306961"/>
            <a:ext cx="0" cy="236220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</a:endParaRP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232050A3-361B-0C24-2B69-C348E7B4F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9932" y="4797153"/>
            <a:ext cx="3032380" cy="400110"/>
          </a:xfrm>
          <a:prstGeom prst="rect">
            <a:avLst/>
          </a:prstGeom>
          <a:solidFill>
            <a:srgbClr val="009DD9"/>
          </a:solidFill>
          <a:ln w="25400" cap="flat" cmpd="sng" algn="ctr">
            <a:solidFill>
              <a:srgbClr val="009DD9">
                <a:shade val="50000"/>
              </a:srgbClr>
            </a:solidFill>
            <a:prstDash val="solid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Βέλτιστη πολυπλοκότητα</a:t>
            </a:r>
          </a:p>
        </p:txBody>
      </p:sp>
      <p:cxnSp>
        <p:nvCxnSpPr>
          <p:cNvPr id="14" name="Καμπύλη γραμμή σύνδεσης 2">
            <a:extLst>
              <a:ext uri="{FF2B5EF4-FFF2-40B4-BE49-F238E27FC236}">
                <a16:creationId xmlns:a16="http://schemas.microsoft.com/office/drawing/2014/main" id="{F05C0503-A869-70C1-A4C0-BD3F1EBD46D2}"/>
              </a:ext>
            </a:extLst>
          </p:cNvPr>
          <p:cNvCxnSpPr>
            <a:cxnSpLocks/>
            <a:stCxn id="13" idx="0"/>
          </p:cNvCxnSpPr>
          <p:nvPr/>
        </p:nvCxnSpPr>
        <p:spPr>
          <a:xfrm rot="16200000" flipV="1">
            <a:off x="4818155" y="4129186"/>
            <a:ext cx="360040" cy="975894"/>
          </a:xfrm>
          <a:prstGeom prst="curvedConnector2">
            <a:avLst/>
          </a:prstGeom>
          <a:noFill/>
          <a:ln w="19050" cap="flat" cmpd="sng" algn="ctr">
            <a:solidFill>
              <a:srgbClr val="009DD9">
                <a:shade val="50000"/>
                <a:satMod val="103000"/>
              </a:srgbClr>
            </a:solidFill>
            <a:prstDash val="dash"/>
            <a:tailEnd type="arrow"/>
          </a:ln>
          <a:effectLst/>
        </p:spPr>
      </p:cxnSp>
      <p:sp>
        <p:nvSpPr>
          <p:cNvPr id="15" name="Text Box 15">
            <a:extLst>
              <a:ext uri="{FF2B5EF4-FFF2-40B4-BE49-F238E27FC236}">
                <a16:creationId xmlns:a16="http://schemas.microsoft.com/office/drawing/2014/main" id="{7651404E-D16F-B7BA-C614-BA8143F1D30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455016" y="2420888"/>
            <a:ext cx="461665" cy="1019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vert270"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Σφάλμα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53A0C8-EC5E-163C-E959-13F20FABE433}"/>
              </a:ext>
            </a:extLst>
          </p:cNvPr>
          <p:cNvSpPr txBox="1"/>
          <p:nvPr/>
        </p:nvSpPr>
        <p:spPr>
          <a:xfrm>
            <a:off x="1619564" y="4811064"/>
            <a:ext cx="2131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Υπο-μοντελοποίηση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4AE82B-71D5-FF64-56F5-AED387D79346}"/>
              </a:ext>
            </a:extLst>
          </p:cNvPr>
          <p:cNvSpPr txBox="1"/>
          <p:nvPr/>
        </p:nvSpPr>
        <p:spPr>
          <a:xfrm>
            <a:off x="7922244" y="2543150"/>
            <a:ext cx="2307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Υπερ</a:t>
            </a:r>
            <a:r>
              <a:rPr kumimoji="0" lang="el-G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-Μοντελοποίηση</a:t>
            </a:r>
          </a:p>
        </p:txBody>
      </p:sp>
    </p:spTree>
    <p:extLst>
      <p:ext uri="{BB962C8B-B14F-4D97-AF65-F5344CB8AC3E}">
        <p14:creationId xmlns:p14="http://schemas.microsoft.com/office/powerpoint/2010/main" val="201200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  <p:bldP spid="10" grpId="0"/>
      <p:bldP spid="11" grpId="0"/>
      <p:bldP spid="12" grpId="0" animBg="1"/>
      <p:bldP spid="13" grpId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Αξιολόγηση κατηγοριοποίησης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017845" y="1583954"/>
                <a:ext cx="9740182" cy="4905259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κατηγοριοποιητής είναι ένα μοντέλο ή συνάρτηση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που προβλέπει την ετικέτα κατηγορίας</a:t>
                </a:r>
                <a:r>
                  <a:rPr lang="en-US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sz="1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1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sz="18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sz="18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sz="18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sz="1800" i="1">
                                                          <a:solidFill>
                                                            <a:schemeClr val="tx2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sz="1800" i="1">
                                                                <a:solidFill>
                                                                  <a:schemeClr val="tx2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sz="1800" i="1">
                                                                      <a:solidFill>
                                                                        <a:schemeClr val="tx2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acc>
                                                                      <m:accPr>
                                                                        <m:chr m:val="̂"/>
                                                                        <m:ctrlPr>
                                                                          <a:rPr lang="el-GR" sz="18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accPr>
                                                                      <m:e>
                                                                        <m:r>
                                                                          <a:rPr lang="el-GR" sz="18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  <m:t>𝑦</m:t>
                                                                        </m:r>
                                                                      </m:e>
                                                                    </m:acc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en-US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ένα καθορισμένο παράδειγμα εισόδου </a:t>
                </a:r>
                <a:r>
                  <a:rPr lang="el-GR" sz="18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1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§"/>
                </a:pPr>
                <a:endParaRPr lang="en-US" sz="1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sz="18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l-GR" sz="1800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l-GR" sz="18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m>
                                          <m:mPr>
                                            <m:plcHide m:val="on"/>
                                            <m:mcs>
                                              <m:mc>
                                                <m:mcPr>
                                                  <m:count m:val="1"/>
                                                  <m:mcJc m:val="center"/>
                                                </m:mcPr>
                                              </m:mc>
                                            </m:mcs>
                                            <m:ctrlPr>
                                              <a:rPr lang="el-GR" sz="18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mPr>
                                          <m:mr>
                                            <m:e>
                                              <m:m>
                                                <m:mPr>
                                                  <m:plcHide m:val="on"/>
                                                  <m:mcs>
                                                    <m:mc>
                                                      <m:mcPr>
                                                        <m:count m:val="1"/>
                                                        <m:mcJc m:val="center"/>
                                                      </m:mcPr>
                                                    </m:mc>
                                                  </m:mcs>
                                                  <m:ctrlPr>
                                                    <a:rPr lang="el-GR" sz="1800" i="1">
                                                      <a:solidFill>
                                                        <a:schemeClr val="tx2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mPr>
                                                <m:mr>
                                                  <m:e>
                                                    <m:m>
                                                      <m:mPr>
                                                        <m:plcHide m:val="on"/>
                                                        <m:mcs>
                                                          <m:mc>
                                                            <m:mcPr>
                                                              <m:count m:val="1"/>
                                                              <m:mcJc m:val="center"/>
                                                            </m:mcPr>
                                                          </m:mc>
                                                        </m:mcs>
                                                        <m:ctrlPr>
                                                          <a:rPr lang="el-GR" sz="1800" i="1">
                                                            <a:solidFill>
                                                              <a:schemeClr val="tx2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mPr>
                                                      <m:mr>
                                                        <m:e>
                                                          <m:m>
                                                            <m:mPr>
                                                              <m:plcHide m:val="on"/>
                                                              <m:mcs>
                                                                <m:mc>
                                                                  <m:mcPr>
                                                                    <m:count m:val="1"/>
                                                                    <m:mcJc m:val="center"/>
                                                                  </m:mcPr>
                                                                </m:mc>
                                                              </m:mcs>
                                                              <m:ctrlPr>
                                                                <a:rPr lang="el-GR" sz="1800" i="1">
                                                                  <a:solidFill>
                                                                    <a:schemeClr val="tx2"/>
                                                                  </a:solidFill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mPr>
                                                            <m:mr>
                                                              <m:e>
                                                                <m:m>
                                                                  <m:mPr>
                                                                    <m:plcHide m:val="on"/>
                                                                    <m:mcs>
                                                                      <m:mc>
                                                                        <m:mcPr>
                                                                          <m:count m:val="1"/>
                                                                          <m:mcJc m:val="center"/>
                                                                        </m:mcPr>
                                                                      </m:mc>
                                                                    </m:mcs>
                                                                    <m:ctrlPr>
                                                                      <a:rPr lang="el-GR" sz="18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</m:ctrlPr>
                                                                  </m:mPr>
                                                                  <m:mr>
                                                                    <m:e>
                                                                      <m:m>
                                                                        <m:mPr>
                                                                          <m:plcHide m:val="on"/>
                                                                          <m:mcs>
                                                                            <m:mc>
                                                                              <m:mcPr>
                                                                                <m:count m:val="1"/>
                                                                                <m:mcJc m:val="center"/>
                                                                              </m:mcPr>
                                                                            </m:mc>
                                                                          </m:mcs>
                                                                          <m:ctrlPr>
                                                                            <a:rPr lang="el-GR" sz="18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</m:ctrlPr>
                                                                        </m:mPr>
                                                                        <m:mr>
                                                                          <m:e>
                                                                            <m:acc>
                                                                              <m:accPr>
                                                                                <m:chr m:val="̂"/>
                                                                                <m:ctrlPr>
                                                                                  <a:rPr lang="el-GR" sz="1800" i="1">
                                                                                    <a:solidFill>
                                                                                      <a:schemeClr val="tx2"/>
                                                                                    </a:solidFill>
                                                                                    <a:latin typeface="Cambria Math" panose="02040503050406030204" pitchFamily="18" charset="0"/>
                                                                                  </a:rPr>
                                                                                </m:ctrlPr>
                                                                              </m:accPr>
                                                                              <m:e>
                                                                                <m:r>
                                                                                  <a:rPr lang="el-GR" sz="1800" i="1">
                                                                                    <a:solidFill>
                                                                                      <a:schemeClr val="tx2"/>
                                                                                    </a:solidFill>
                                                                                    <a:latin typeface="Cambria Math" panose="02040503050406030204" pitchFamily="18" charset="0"/>
                                                                                  </a:rPr>
                                                                                  <m:t>𝑦</m:t>
                                                                                </m:r>
                                                                              </m:e>
                                                                            </m:acc>
                                                                            <m:r>
                                                                              <a:rPr lang="el-GR" sz="1800" i="1">
                                                                                <a:solidFill>
                                                                                  <a:schemeClr val="tx2"/>
                                                                                </a:solidFill>
                                                                                <a:latin typeface="Cambria Math" panose="02040503050406030204" pitchFamily="18" charset="0"/>
                                                                              </a:rPr>
                                                                              <m:t>=</m:t>
                                                                            </m:r>
                                                                            <m:r>
                                                                              <a:rPr lang="el-GR" sz="1800" i="1">
                                                                                <a:solidFill>
                                                                                  <a:schemeClr val="tx2"/>
                                                                                </a:solidFill>
                                                                                <a:latin typeface="Cambria Math" panose="02040503050406030204" pitchFamily="18" charset="0"/>
                                                                              </a:rPr>
                                                                              <m:t>𝑀</m:t>
                                                                            </m:r>
                                                                            <m:r>
                                                                              <a:rPr lang="el-GR" sz="1800" i="1">
                                                                                <a:solidFill>
                                                                                  <a:schemeClr val="tx2"/>
                                                                                </a:solidFill>
                                                                                <a:latin typeface="Cambria Math" panose="02040503050406030204" pitchFamily="18" charset="0"/>
                                                                              </a:rPr>
                                                                              <m:t>(</m:t>
                                                                            </m:r>
                                                                            <m:r>
                                                                              <a:rPr lang="el-GR" sz="1800" i="1">
                                                                                <a:solidFill>
                                                                                  <a:schemeClr val="tx2"/>
                                                                                </a:solidFill>
                                                                                <a:latin typeface="Cambria Math" panose="02040503050406030204" pitchFamily="18" charset="0"/>
                                                                              </a:rPr>
                                                                              <m:t>𝐱</m:t>
                                                                            </m:r>
                                                                            <m:r>
                                                                              <a:rPr lang="el-GR" sz="1800" i="1">
                                                                                <a:solidFill>
                                                                                  <a:schemeClr val="tx2"/>
                                                                                </a:solidFill>
                                                                                <a:latin typeface="Cambria Math" panose="02040503050406030204" pitchFamily="18" charset="0"/>
                                                                              </a:rPr>
                                                                              <m:t>)</m:t>
                                                                            </m:r>
                                                                          </m:e>
                                                                        </m:mr>
                                                                      </m:m>
                                                                    </m:e>
                                                                  </m:mr>
                                                                </m:m>
                                                              </m:e>
                                                            </m:mr>
                                                          </m:m>
                                                        </m:e>
                                                      </m:mr>
                                                    </m:m>
                                                  </m:e>
                                                </m:mr>
                                              </m:m>
                                            </m:e>
                                          </m:mr>
                                        </m:m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el-GR" sz="1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buFont typeface="Wingdings" panose="05000000000000000000" pitchFamily="2" charset="2"/>
                  <a:buChar char="§"/>
                </a:pPr>
                <a:endParaRPr lang="en-US" sz="1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όπου </a:t>
                </a:r>
                <a:r>
                  <a:rPr lang="el-GR" sz="18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1800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1800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,…, </a:t>
                </a:r>
                <a:r>
                  <a:rPr lang="el-GR" sz="1800" i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1800" i="1" baseline="-25000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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ℝ</a:t>
                </a:r>
                <a:r>
                  <a:rPr lang="el-GR" sz="1800" i="1" baseline="30000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ένα σημείο στον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-διάστατο χώρο και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sz="1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1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sz="18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sz="18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sz="18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sz="1800" i="1">
                                                          <a:solidFill>
                                                            <a:schemeClr val="tx2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sz="1800" i="1">
                                                                <a:solidFill>
                                                                  <a:schemeClr val="tx2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sz="1800" i="1">
                                                                      <a:solidFill>
                                                                        <a:schemeClr val="tx2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m>
                                                                      <m:mPr>
                                                                        <m:plcHide m:val="on"/>
                                                                        <m:mcs>
                                                                          <m:mc>
                                                                            <m:mcPr>
                                                                              <m:count m:val="1"/>
                                                                              <m:mcJc m:val="center"/>
                                                                            </m:mcPr>
                                                                          </m:mc>
                                                                        </m:mcs>
                                                                        <m:ctrlPr>
                                                                          <a:rPr lang="el-GR" sz="18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mPr>
                                                                      <m:mr>
                                                                        <m:e>
                                                                          <m:acc>
                                                                            <m:accPr>
                                                                              <m:chr m:val="̂"/>
                                                                              <m:ctrlP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accPr>
                                                                            <m:e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𝑦</m:t>
                                                                              </m:r>
                                                                            </m:e>
                                                                          </m:acc>
                                                                          <m:r>
                                                                            <a:rPr lang="el-GR" sz="18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∈{</m:t>
                                                                          </m:r>
                                                                          <m:sSub>
                                                                            <m:sSubPr>
                                                                              <m:ctrlP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sSubPr>
                                                                            <m:e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𝑐</m:t>
                                                                              </m:r>
                                                                            </m:e>
                                                                            <m:sub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1</m:t>
                                                                              </m:r>
                                                                            </m:sub>
                                                                          </m:sSub>
                                                                          <m:r>
                                                                            <a:rPr lang="el-GR" sz="18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,</m:t>
                                                                          </m:r>
                                                                          <m:sSub>
                                                                            <m:sSubPr>
                                                                              <m:ctrlP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sSubPr>
                                                                            <m:e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𝑐</m:t>
                                                                              </m:r>
                                                                            </m:e>
                                                                            <m:sub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2</m:t>
                                                                              </m:r>
                                                                            </m:sub>
                                                                          </m:sSub>
                                                                          <m:r>
                                                                            <a:rPr lang="el-GR" sz="18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,…,</m:t>
                                                                          </m:r>
                                                                          <m:sSub>
                                                                            <m:sSubPr>
                                                                              <m:ctrlP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sSubPr>
                                                                            <m:e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𝑐</m:t>
                                                                              </m:r>
                                                                            </m:e>
                                                                            <m:sub>
                                                                              <m:r>
                                                                                <a:rPr lang="el-GR" sz="18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𝑘</m:t>
                                                                              </m:r>
                                                                            </m:sub>
                                                                          </m:sSub>
                                                                          <m:r>
                                                                            <a:rPr lang="el-GR" sz="18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}</m:t>
                                                                          </m:r>
                                                                        </m:e>
                                                                      </m:mr>
                                                                    </m:m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en-US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η προβλεπόμενη κατηγορία του.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να κατασκευάσουμε το μοντέλο κατηγοριοποίησης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χρειαζόμαστε ένα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σύνολο εκπαίδευσης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που περιλαμβάνει σημεία, και τις γνωστές κατηγορίες τους.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Μόλις ολοκληρωθεί η εκπαίδευση του μοντέλου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αξιολογούμε την απόδοσή του με χρήση ενός ξεχωριστού </a:t>
                </a:r>
                <a:r>
                  <a:rPr lang="el-GR" sz="18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συνόλου δοκιμών</a:t>
                </a: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που περιλαμβάνει σημεία για τα οποία γνωρίζουμε εκ των προτέρων τις πραγματικές κατηγορίες.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l-GR" sz="18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Τέλος, μπορούμε να χρησιμοποιήσουμε το μοντέλο στην πράξη ώστε να προβλέψουμε την κατηγορία για μελλοντικά σημεία των οποίων την κατηγορία συνήθως δεν γνωρίζουμε. </a:t>
                </a:r>
              </a:p>
              <a:p>
                <a:pPr algn="just"/>
                <a:endParaRPr lang="en-US" sz="1999" dirty="0">
                  <a:latin typeface="Cambria" panose="02040503050406030204" pitchFamily="18" charset="0"/>
                </a:endParaRPr>
              </a:p>
              <a:p>
                <a:pPr algn="just"/>
                <a:endParaRPr lang="el-GR" sz="1999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17845" y="1583954"/>
                <a:ext cx="9740182" cy="4905259"/>
              </a:xfrm>
              <a:blipFill>
                <a:blip r:embed="rId2"/>
                <a:stretch>
                  <a:fillRect l="-375" t="-1242" r="-11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961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Πίνακας Συνάφειας -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Confusion Matrix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583954"/>
            <a:ext cx="10272127" cy="5273153"/>
          </a:xfrm>
        </p:spPr>
        <p:txBody>
          <a:bodyPr>
            <a:normAutofit/>
          </a:bodyPr>
          <a:lstStyle/>
          <a:p>
            <a:pPr algn="just"/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Ένας  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confusion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πίνακας,   όπως   φαίνεται   και   παρακάτω,   περιέχει  πληροφορίες  σχετικά  με  πραγματικά  και  προβλέψιμα  αποτελέσματα,  δοσμένα  από  έναν 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ταξινομητή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Αληθώς θετικά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των σημείων τα οποία ο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κατηγοριοποιητής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προβλέπει σωστά ως θετικά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Ψευδώς θετικά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των σημείων που ο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κατηγοριοποιητής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προβλέπει ως θετικά, τα οποία στην πραγματικότητα ανήκουν στην αρνητική κατηγορία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Ψευδώς αρνητικά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FN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των σημείων που ο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κατηγοριοποιητής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προβλέπει ότι θα ανήκουν στην αρνητική κατηγορία, τα οποία στην πραγματικότητα ανήκουν στη θετική κατηγορία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Αληθώς αρνητικά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l-G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πλήθος των σημείων τα οποία ο </a:t>
            </a:r>
            <a:r>
              <a:rPr lang="el-G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κατηγοριοποιητής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προβλέπει σωστά ως αρνητικά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A7C564BF-DFC1-394D-2800-C60DD0EC5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739395"/>
              </p:ext>
            </p:extLst>
          </p:nvPr>
        </p:nvGraphicFramePr>
        <p:xfrm>
          <a:off x="2937216" y="2420888"/>
          <a:ext cx="7369493" cy="1152000"/>
        </p:xfrm>
        <a:graphic>
          <a:graphicData uri="http://schemas.openxmlformats.org/drawingml/2006/table">
            <a:tbl>
              <a:tblPr firstRow="1" firstCol="1" bandRow="1"/>
              <a:tblGrid>
                <a:gridCol w="2721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1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Times New Roman"/>
                          <a:ea typeface="Times New Roman"/>
                        </a:rPr>
                        <a:t>Πραγματική κατηγορία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Times New Roman"/>
                          <a:ea typeface="Times New Roman"/>
                        </a:rPr>
                        <a:t>Προβλεπόμενη κατηγορία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Θετική (</a:t>
                      </a:r>
                      <a:r>
                        <a:rPr lang="el-GR" sz="18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800" baseline="-25000" dirty="0" err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Αρνητική (</a:t>
                      </a:r>
                      <a:r>
                        <a:rPr lang="el-GR" sz="1800" i="1" dirty="0" err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800" baseline="-25000" dirty="0" err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Θετική (</a:t>
                      </a:r>
                      <a:r>
                        <a:rPr lang="el-GR" sz="1800" i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800" baseline="-25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Αληθώς θετικά</a:t>
                      </a:r>
                      <a:r>
                        <a:rPr lang="en-US" sz="180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n-US" sz="1800" i="1">
                          <a:effectLst/>
                          <a:latin typeface="Times New Roman"/>
                          <a:ea typeface="Times New Roman"/>
                        </a:rPr>
                        <a:t>TP</a:t>
                      </a:r>
                      <a:r>
                        <a:rPr lang="en-US" sz="180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l-G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Ψευδώς θετικά (</a:t>
                      </a:r>
                      <a:r>
                        <a:rPr lang="el-GR" sz="1800" i="1" dirty="0">
                          <a:effectLst/>
                          <a:latin typeface="Times New Roman"/>
                          <a:ea typeface="Times New Roman"/>
                        </a:rPr>
                        <a:t>FP</a:t>
                      </a: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Αρνητική (</a:t>
                      </a:r>
                      <a:r>
                        <a:rPr lang="el-GR" sz="1800" i="1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l-GR" sz="1800" baseline="-25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Ψευδώς αρνητικά (</a:t>
                      </a:r>
                      <a:r>
                        <a:rPr lang="el-GR" sz="1800" i="1">
                          <a:effectLst/>
                          <a:latin typeface="Times New Roman"/>
                          <a:ea typeface="Times New Roman"/>
                        </a:rPr>
                        <a:t>FN</a:t>
                      </a:r>
                      <a:r>
                        <a:rPr lang="el-GR" sz="180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Αληθώς αρνητικά (</a:t>
                      </a:r>
                      <a:r>
                        <a:rPr lang="el-GR" sz="1800" i="1" dirty="0">
                          <a:effectLst/>
                          <a:latin typeface="Times New Roman"/>
                          <a:ea typeface="Times New Roman"/>
                        </a:rPr>
                        <a:t>TN</a:t>
                      </a:r>
                      <a:r>
                        <a:rPr lang="el-GR" sz="1800" dirty="0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82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confusion   </a:t>
            </a:r>
            <a:r>
              <a:rPr lang="el-G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πίνακας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999" dirty="0">
                <a:latin typeface="Cambria" panose="02040503050406030204" pitchFamily="18" charset="0"/>
              </a:rPr>
              <a:t> 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916" y="1628800"/>
            <a:ext cx="9382411" cy="447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88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newspaper, table, game&#10;&#10;Description automatically generated">
            <a:extLst>
              <a:ext uri="{FF2B5EF4-FFF2-40B4-BE49-F238E27FC236}">
                <a16:creationId xmlns:a16="http://schemas.microsoft.com/office/drawing/2014/main" id="{873E33C0-75AA-4B02-B043-F8B3889EBA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9916" y="94320"/>
            <a:ext cx="9971822" cy="6669360"/>
          </a:xfrm>
        </p:spPr>
      </p:pic>
    </p:spTree>
    <p:extLst>
      <p:ext uri="{BB962C8B-B14F-4D97-AF65-F5344CB8AC3E}">
        <p14:creationId xmlns:p14="http://schemas.microsoft.com/office/powerpoint/2010/main" val="344612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confusion  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πίνακας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999" dirty="0">
                <a:latin typeface="Cambria" panose="02040503050406030204" pitchFamily="18" charset="0"/>
              </a:rPr>
              <a:t> 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52" y="1583954"/>
            <a:ext cx="11782206" cy="505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90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Συνολική  ακρίβεια 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Accuracy)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/>
            <a:r>
              <a:rPr lang="el-GR" sz="1999" dirty="0">
                <a:latin typeface="Cambria" panose="02040503050406030204" pitchFamily="18" charset="0"/>
              </a:rPr>
              <a:t>Η  συνολική  ακρίβεια  του  μοντέλου  υπολογίζεται  ως  ο λόγος  των  σωστά  προβλεπόμενων  παρατηρήσεων  προς  όλες  τις  παρατηρήσεις.  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Άρα έχουμε για το μέτρο </a:t>
            </a:r>
            <a:r>
              <a:rPr lang="el-GR" sz="1999" dirty="0" err="1">
                <a:latin typeface="Cambria" panose="02040503050406030204" pitchFamily="18" charset="0"/>
              </a:rPr>
              <a:t>accuracy</a:t>
            </a:r>
            <a:r>
              <a:rPr lang="el-GR" sz="1999" dirty="0">
                <a:latin typeface="Cambria" panose="02040503050406030204" pitchFamily="18" charset="0"/>
              </a:rPr>
              <a:t> τον τύπο</a:t>
            </a:r>
            <a:endParaRPr lang="en-US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0116" y="3789040"/>
            <a:ext cx="6497298" cy="13249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0941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845" y="536012"/>
            <a:ext cx="9740182" cy="75808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Ακρίβεια θετικής πρόβλεψης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precision): 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845" y="1583954"/>
            <a:ext cx="9740182" cy="4905259"/>
          </a:xfrm>
        </p:spPr>
        <p:txBody>
          <a:bodyPr>
            <a:normAutofit/>
          </a:bodyPr>
          <a:lstStyle/>
          <a:p>
            <a:pPr algn="just"/>
            <a:r>
              <a:rPr lang="el-GR" sz="1999" dirty="0">
                <a:latin typeface="Cambria" panose="02040503050406030204" pitchFamily="18" charset="0"/>
              </a:rPr>
              <a:t>Ακρίβεια θετικής πρόβλεψης ή θετική διαγνωστική αξία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Στην ανάκτηση πληροφορίας ο όρος </a:t>
            </a:r>
            <a:r>
              <a:rPr lang="el-GR" sz="1999" dirty="0" err="1">
                <a:latin typeface="Cambria" panose="02040503050406030204" pitchFamily="18" charset="0"/>
              </a:rPr>
              <a:t>precision</a:t>
            </a:r>
            <a:r>
              <a:rPr lang="el-GR" sz="1999" dirty="0">
                <a:latin typeface="Cambria" panose="02040503050406030204" pitchFamily="18" charset="0"/>
              </a:rPr>
              <a:t> αναφέρεται στον αριθμό των σωστά προβλεπόμενων </a:t>
            </a:r>
            <a:r>
              <a:rPr lang="el-GR" sz="1999" dirty="0" err="1">
                <a:latin typeface="Cambria" panose="02040503050406030204" pitchFamily="18" charset="0"/>
              </a:rPr>
              <a:t>positive</a:t>
            </a:r>
            <a:r>
              <a:rPr lang="el-GR" sz="1999" dirty="0">
                <a:latin typeface="Cambria" panose="02040503050406030204" pitchFamily="18" charset="0"/>
              </a:rPr>
              <a:t> παρατηρήσεων προς όλες  τις  παρατηρήσεις  που  θεωρήθηκαν  σαν  </a:t>
            </a:r>
            <a:r>
              <a:rPr lang="el-GR" sz="1999" dirty="0" err="1">
                <a:latin typeface="Cambria" panose="02040503050406030204" pitchFamily="18" charset="0"/>
              </a:rPr>
              <a:t>positive</a:t>
            </a:r>
            <a:r>
              <a:rPr lang="el-GR" sz="1999" dirty="0">
                <a:latin typeface="Cambria" panose="02040503050406030204" pitchFamily="18" charset="0"/>
              </a:rPr>
              <a:t>  στα  αποτελέσματα.  </a:t>
            </a: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r>
              <a:rPr lang="el-GR" sz="1999" dirty="0">
                <a:latin typeface="Cambria" panose="02040503050406030204" pitchFamily="18" charset="0"/>
              </a:rPr>
              <a:t>Για μια ασθένεια Α</a:t>
            </a:r>
          </a:p>
          <a:p>
            <a:pPr lvl="1" algn="just"/>
            <a:r>
              <a:rPr lang="el-GR" sz="1800" dirty="0">
                <a:latin typeface="Cambria" panose="02040503050406030204" pitchFamily="18" charset="0"/>
              </a:rPr>
              <a:t>η πιθανότητα ότι το άτομο έχει το 'πρόβλημα' εάν η δοκιμασία είναι θετική</a:t>
            </a:r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  <a:p>
            <a:pPr algn="just"/>
            <a:endParaRPr lang="el-GR" sz="1999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50316" y="5085184"/>
            <a:ext cx="4475239" cy="9504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836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Words>1362</Words>
  <Application>Microsoft Office PowerPoint</Application>
  <PresentationFormat>Custom</PresentationFormat>
  <Paragraphs>270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Constantia</vt:lpstr>
      <vt:lpstr>Courier New</vt:lpstr>
      <vt:lpstr>Euphemia</vt:lpstr>
      <vt:lpstr>Gabriola</vt:lpstr>
      <vt:lpstr>Garamond</vt:lpstr>
      <vt:lpstr>Tahoma</vt:lpstr>
      <vt:lpstr>Times New Roman</vt:lpstr>
      <vt:lpstr>Wingdings</vt:lpstr>
      <vt:lpstr>Math 16x9</vt:lpstr>
      <vt:lpstr>Equation</vt:lpstr>
      <vt:lpstr>PowerPoint Presentation</vt:lpstr>
      <vt:lpstr>Μέθοδοι Αξιολόγησης Αποτελεσμάτων </vt:lpstr>
      <vt:lpstr>Αξιολόγηση κατηγοριοποίησης</vt:lpstr>
      <vt:lpstr>Πίνακας Συνάφειας - Confusion Matrix</vt:lpstr>
      <vt:lpstr>confusion   πίνακας</vt:lpstr>
      <vt:lpstr>PowerPoint Presentation</vt:lpstr>
      <vt:lpstr> confusion   πίνακας</vt:lpstr>
      <vt:lpstr>Συνολική  ακρίβεια  (Accuracy) </vt:lpstr>
      <vt:lpstr>Ακρίβεια θετικής πρόβλεψης (precision):  </vt:lpstr>
      <vt:lpstr>Πραγματικό  ποσοστό  θετικών (ευαισθησία)</vt:lpstr>
      <vt:lpstr>Πραγματικό  ποσοστό  αρνητικών (ειδικότητα)  </vt:lpstr>
      <vt:lpstr>F-measure ή F-score </vt:lpstr>
      <vt:lpstr>F-measure ή F-score  </vt:lpstr>
      <vt:lpstr>Άσκηση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e-mashine</cp:lastModifiedBy>
  <cp:revision>91</cp:revision>
  <dcterms:created xsi:type="dcterms:W3CDTF">2017-11-18T11:50:23Z</dcterms:created>
  <dcterms:modified xsi:type="dcterms:W3CDTF">2025-11-05T08:54:34Z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