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handoutMasterIdLst>
    <p:handoutMasterId r:id="rId97"/>
  </p:handoutMasterIdLst>
  <p:sldIdLst>
    <p:sldId id="805" r:id="rId2"/>
    <p:sldId id="816" r:id="rId3"/>
    <p:sldId id="524" r:id="rId4"/>
    <p:sldId id="817" r:id="rId5"/>
    <p:sldId id="525" r:id="rId6"/>
    <p:sldId id="526" r:id="rId7"/>
    <p:sldId id="818" r:id="rId8"/>
    <p:sldId id="819" r:id="rId9"/>
    <p:sldId id="820" r:id="rId10"/>
    <p:sldId id="821" r:id="rId11"/>
    <p:sldId id="844" r:id="rId12"/>
    <p:sldId id="822" r:id="rId13"/>
    <p:sldId id="823" r:id="rId14"/>
    <p:sldId id="824" r:id="rId15"/>
    <p:sldId id="602" r:id="rId16"/>
    <p:sldId id="825" r:id="rId17"/>
    <p:sldId id="845" r:id="rId18"/>
    <p:sldId id="826" r:id="rId19"/>
    <p:sldId id="827" r:id="rId20"/>
    <p:sldId id="828" r:id="rId21"/>
    <p:sldId id="830" r:id="rId22"/>
    <p:sldId id="831" r:id="rId23"/>
    <p:sldId id="832" r:id="rId24"/>
    <p:sldId id="833" r:id="rId25"/>
    <p:sldId id="834" r:id="rId26"/>
    <p:sldId id="835" r:id="rId27"/>
    <p:sldId id="836" r:id="rId28"/>
    <p:sldId id="837" r:id="rId29"/>
    <p:sldId id="838" r:id="rId30"/>
    <p:sldId id="839" r:id="rId31"/>
    <p:sldId id="840" r:id="rId32"/>
    <p:sldId id="841" r:id="rId33"/>
    <p:sldId id="842" r:id="rId34"/>
    <p:sldId id="843" r:id="rId35"/>
    <p:sldId id="550" r:id="rId36"/>
    <p:sldId id="551" r:id="rId37"/>
    <p:sldId id="552" r:id="rId38"/>
    <p:sldId id="553" r:id="rId39"/>
    <p:sldId id="554" r:id="rId40"/>
    <p:sldId id="555" r:id="rId41"/>
    <p:sldId id="556" r:id="rId42"/>
    <p:sldId id="557" r:id="rId43"/>
    <p:sldId id="558" r:id="rId44"/>
    <p:sldId id="559" r:id="rId45"/>
    <p:sldId id="560" r:id="rId46"/>
    <p:sldId id="561" r:id="rId47"/>
    <p:sldId id="562" r:id="rId48"/>
    <p:sldId id="563" r:id="rId49"/>
    <p:sldId id="564" r:id="rId50"/>
    <p:sldId id="565" r:id="rId51"/>
    <p:sldId id="566" r:id="rId52"/>
    <p:sldId id="567" r:id="rId53"/>
    <p:sldId id="568" r:id="rId54"/>
    <p:sldId id="846" r:id="rId55"/>
    <p:sldId id="505" r:id="rId56"/>
    <p:sldId id="506" r:id="rId57"/>
    <p:sldId id="509" r:id="rId58"/>
    <p:sldId id="515" r:id="rId59"/>
    <p:sldId id="516" r:id="rId60"/>
    <p:sldId id="507" r:id="rId61"/>
    <p:sldId id="847" r:id="rId62"/>
    <p:sldId id="601" r:id="rId63"/>
    <p:sldId id="599" r:id="rId64"/>
    <p:sldId id="575" r:id="rId65"/>
    <p:sldId id="576" r:id="rId66"/>
    <p:sldId id="577" r:id="rId67"/>
    <p:sldId id="578" r:id="rId68"/>
    <p:sldId id="579" r:id="rId69"/>
    <p:sldId id="580" r:id="rId70"/>
    <p:sldId id="598" r:id="rId71"/>
    <p:sldId id="581" r:id="rId72"/>
    <p:sldId id="582" r:id="rId73"/>
    <p:sldId id="513" r:id="rId74"/>
    <p:sldId id="583" r:id="rId75"/>
    <p:sldId id="584" r:id="rId76"/>
    <p:sldId id="585" r:id="rId77"/>
    <p:sldId id="586" r:id="rId78"/>
    <p:sldId id="587" r:id="rId79"/>
    <p:sldId id="588" r:id="rId80"/>
    <p:sldId id="597" r:id="rId81"/>
    <p:sldId id="591" r:id="rId82"/>
    <p:sldId id="596" r:id="rId83"/>
    <p:sldId id="589" r:id="rId84"/>
    <p:sldId id="590" r:id="rId85"/>
    <p:sldId id="528" r:id="rId86"/>
    <p:sldId id="592" r:id="rId87"/>
    <p:sldId id="593" r:id="rId88"/>
    <p:sldId id="594" r:id="rId89"/>
    <p:sldId id="595" r:id="rId90"/>
    <p:sldId id="535" r:id="rId91"/>
    <p:sldId id="603" r:id="rId92"/>
    <p:sldId id="604" r:id="rId93"/>
    <p:sldId id="605" r:id="rId94"/>
    <p:sldId id="606" r:id="rId9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varScale="1">
        <p:scale>
          <a:sx n="159" d="100"/>
          <a:sy n="159" d="100"/>
        </p:scale>
        <p:origin x="384" y="13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10/15/2025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10/15/2025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10/15/2025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10/15/2025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10/15/2025</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10/15/2025</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10/15/2025</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10/15/2025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10/15/2025</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10/15/2025</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10/15/2025</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10/15/2025</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10/15/2025</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10/15/2025</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wmf"/><Relationship Id="rId7"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 Id="rId9" Type="http://schemas.openxmlformats.org/officeDocument/2006/relationships/image" Target="../media/image6.emf"/></Relationships>
</file>

<file path=ppt/slides/_rels/slide12.xml.rels><?xml version="1.0" encoding="UTF-8" standalone="yes"?>
<Relationships xmlns="http://schemas.openxmlformats.org/package/2006/relationships"><Relationship Id="rId13" Type="http://schemas.openxmlformats.org/officeDocument/2006/relationships/image" Target="../media/image6.e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4.bin"/><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NULL"/><Relationship Id="rId5" Type="http://schemas.openxmlformats.org/officeDocument/2006/relationships/image" Target="../media/image4.emf"/><Relationship Id="rId10" Type="http://schemas.openxmlformats.org/officeDocument/2006/relationships/image" Target="NULL"/><Relationship Id="rId4" Type="http://schemas.openxmlformats.org/officeDocument/2006/relationships/oleObject" Target="../embeddings/oleObject2.bin"/><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1.e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1.e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7.xml"/><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5.bin"/><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0.png"/></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77.png"/><Relationship Id="rId5" Type="http://schemas.openxmlformats.org/officeDocument/2006/relationships/image" Target="../media/image57.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9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42.png"/><Relationship Id="rId10" Type="http://schemas.openxmlformats.org/officeDocument/2006/relationships/image" Target="../media/image82.png"/><Relationship Id="rId4" Type="http://schemas.openxmlformats.org/officeDocument/2006/relationships/image" Target="../media/image71.png"/><Relationship Id="rId9" Type="http://schemas.openxmlformats.org/officeDocument/2006/relationships/image" Target="../media/image81.png"/></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71.png"/></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352BF73-4765-4270-9066-FDBB3B60AA4D}"/>
              </a:ext>
            </a:extLst>
          </p:cNvPr>
          <p:cNvPicPr>
            <a:picLocks noChangeAspect="1"/>
          </p:cNvPicPr>
          <p:nvPr/>
        </p:nvPicPr>
        <p:blipFill>
          <a:blip r:embed="rId2"/>
          <a:stretch>
            <a:fillRect/>
          </a:stretch>
        </p:blipFill>
        <p:spPr>
          <a:xfrm>
            <a:off x="2046287" y="176212"/>
            <a:ext cx="8096250" cy="6505575"/>
          </a:xfrm>
          <a:prstGeom prst="rect">
            <a:avLst/>
          </a:prstGeom>
        </p:spPr>
      </p:pic>
      <p:sp>
        <p:nvSpPr>
          <p:cNvPr id="2" name="Ορθογώνιο 1">
            <a:extLst>
              <a:ext uri="{FF2B5EF4-FFF2-40B4-BE49-F238E27FC236}">
                <a16:creationId xmlns:a16="http://schemas.microsoft.com/office/drawing/2014/main" id="{57345561-6C36-46DC-B3F6-197F76D6C577}"/>
              </a:ext>
            </a:extLst>
          </p:cNvPr>
          <p:cNvSpPr/>
          <p:nvPr/>
        </p:nvSpPr>
        <p:spPr>
          <a:xfrm>
            <a:off x="1773932" y="176212"/>
            <a:ext cx="8368605" cy="3756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Ορθογώνιο 3">
            <a:extLst>
              <a:ext uri="{FF2B5EF4-FFF2-40B4-BE49-F238E27FC236}">
                <a16:creationId xmlns:a16="http://schemas.microsoft.com/office/drawing/2014/main" id="{B0304912-C621-499C-B621-C1BAB49ADD96}"/>
              </a:ext>
            </a:extLst>
          </p:cNvPr>
          <p:cNvSpPr/>
          <p:nvPr/>
        </p:nvSpPr>
        <p:spPr>
          <a:xfrm>
            <a:off x="1773932" y="4077072"/>
            <a:ext cx="8368605"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297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5632311"/>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πρώτη προφανής επιλογή μας είναι ένα σημείο διαμερισμού το οποίο παράγει τον καλύτερο διαχωρισμό ή διάκριση των ετικετών για τις διαφορετικές κατηγορίες.</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εντροπία μετρά την ποσότητα της αταξίας ή αβεβαιότητας σε ένα σύστημα.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Μια διαμέριση έχει χαμηλότερη εντροπία (ή αταξία) αν είναι σχετικά «καθαρή», δηλαδή αν τα περισσότερα από τα σημεία έχουν την ίδια ετικέτα. </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Από την άλλη πλευρά, μια διαμέριση έχει υψηλότερη εντροπία (ή αταξία) αν οι ετικέτες των κατηγορίες είναι ανάμεικτες, με αποτέλεσμα να μην προκύπτει πλειοψηφική κατηγορία.</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Η εντροπία ενός συνόλου σημασμένων σημείων D ορίζεται ως εξής: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όπου </a:t>
            </a:r>
            <a:r>
              <a:rPr lang="el-GR" i="1" dirty="0">
                <a:solidFill>
                  <a:schemeClr val="tx2"/>
                </a:solidFill>
                <a:latin typeface="Garamond" panose="02020404030301010803" pitchFamily="18" charset="0"/>
              </a:rPr>
              <a:t>P</a:t>
            </a:r>
            <a:r>
              <a:rPr lang="el-GR" dirty="0">
                <a:solidFill>
                  <a:schemeClr val="tx2"/>
                </a:solidFill>
                <a:latin typeface="Garamond" panose="02020404030301010803" pitchFamily="18" charset="0"/>
              </a:rPr>
              <a:t>(</a:t>
            </a:r>
            <a:r>
              <a:rPr lang="el-GR" i="1" dirty="0">
                <a:solidFill>
                  <a:schemeClr val="tx2"/>
                </a:solidFill>
                <a:latin typeface="Garamond" panose="02020404030301010803" pitchFamily="18" charset="0"/>
              </a:rPr>
              <a:t>c</a:t>
            </a:r>
            <a:r>
              <a:rPr lang="el-GR" i="1" baseline="-25000" dirty="0">
                <a:solidFill>
                  <a:schemeClr val="tx2"/>
                </a:solidFill>
                <a:latin typeface="Garamond" panose="02020404030301010803" pitchFamily="18" charset="0"/>
              </a:rPr>
              <a:t>i</a:t>
            </a:r>
            <a:r>
              <a:rPr lang="el-GR" dirty="0">
                <a:solidFill>
                  <a:schemeClr val="tx2"/>
                </a:solidFill>
                <a:latin typeface="Garamond" panose="02020404030301010803" pitchFamily="18" charset="0"/>
              </a:rPr>
              <a:t>|</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είναι η πιθανότητα της κατηγορίας </a:t>
            </a:r>
            <a:r>
              <a:rPr lang="el-GR" i="1" dirty="0">
                <a:solidFill>
                  <a:schemeClr val="tx2"/>
                </a:solidFill>
                <a:latin typeface="Garamond" panose="02020404030301010803" pitchFamily="18" charset="0"/>
              </a:rPr>
              <a:t>c</a:t>
            </a:r>
            <a:r>
              <a:rPr lang="el-GR" i="1" baseline="-25000" dirty="0">
                <a:solidFill>
                  <a:schemeClr val="tx2"/>
                </a:solidFill>
                <a:latin typeface="Garamond" panose="02020404030301010803" pitchFamily="18" charset="0"/>
              </a:rPr>
              <a:t>i</a:t>
            </a:r>
            <a:r>
              <a:rPr lang="el-GR" i="1"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στο </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και </a:t>
            </a:r>
            <a:r>
              <a:rPr lang="el-GR" i="1" dirty="0">
                <a:solidFill>
                  <a:schemeClr val="tx2"/>
                </a:solidFill>
                <a:latin typeface="Garamond" panose="02020404030301010803" pitchFamily="18" charset="0"/>
              </a:rPr>
              <a:t>k </a:t>
            </a:r>
            <a:r>
              <a:rPr lang="el-GR" dirty="0">
                <a:solidFill>
                  <a:schemeClr val="tx2"/>
                </a:solidFill>
                <a:latin typeface="Garamond" panose="02020404030301010803" pitchFamily="18" charset="0"/>
              </a:rPr>
              <a:t>είναι το πλήθος των κατηγοριών.</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Αν μια περιοχή είναι «καθαρή», δηλαδή περιλαμβάνει σημεία από την ίδια κατηγορία, τότε η εντροπία της είναι μηδενική.</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Εντροπία</a:t>
            </a:r>
          </a:p>
        </p:txBody>
      </p:sp>
      <p:graphicFrame>
        <p:nvGraphicFramePr>
          <p:cNvPr id="8" name="Αντικείμενο 12"/>
          <p:cNvGraphicFramePr>
            <a:graphicFrameLocks noChangeAspect="1"/>
          </p:cNvGraphicFramePr>
          <p:nvPr/>
        </p:nvGraphicFramePr>
        <p:xfrm>
          <a:off x="4006180" y="4581128"/>
          <a:ext cx="3584575" cy="733425"/>
        </p:xfrm>
        <a:graphic>
          <a:graphicData uri="http://schemas.openxmlformats.org/presentationml/2006/ole">
            <mc:AlternateContent xmlns:mc="http://schemas.openxmlformats.org/markup-compatibility/2006">
              <mc:Choice xmlns:v="urn:schemas-microsoft-com:vml" Requires="v">
                <p:oleObj name="Equation" r:id="rId2" imgW="1981080" imgH="406080" progId="Equation.DSMT4">
                  <p:embed/>
                </p:oleObj>
              </mc:Choice>
              <mc:Fallback>
                <p:oleObj name="Equation" r:id="rId2" imgW="1981080" imgH="406080" progId="Equation.DSMT4">
                  <p:embed/>
                  <p:pic>
                    <p:nvPicPr>
                      <p:cNvPr id="8" name="Αντικείμενο 12"/>
                      <p:cNvPicPr>
                        <a:picLocks noChangeAspect="1" noChangeArrowheads="1"/>
                      </p:cNvPicPr>
                      <p:nvPr/>
                    </p:nvPicPr>
                    <p:blipFill>
                      <a:blip r:embed="rId3"/>
                      <a:srcRect/>
                      <a:stretch>
                        <a:fillRect/>
                      </a:stretch>
                    </p:blipFill>
                    <p:spPr bwMode="auto">
                      <a:xfrm>
                        <a:off x="4006180" y="4581128"/>
                        <a:ext cx="35845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6943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Εντροπία</a:t>
            </a:r>
          </a:p>
        </p:txBody>
      </p:sp>
      <p:graphicFrame>
        <p:nvGraphicFramePr>
          <p:cNvPr id="8" name="Αντικείμενο 12"/>
          <p:cNvGraphicFramePr>
            <a:graphicFrameLocks noChangeAspect="1"/>
          </p:cNvGraphicFramePr>
          <p:nvPr/>
        </p:nvGraphicFramePr>
        <p:xfrm>
          <a:off x="3790156" y="1220085"/>
          <a:ext cx="3584575" cy="733425"/>
        </p:xfrm>
        <a:graphic>
          <a:graphicData uri="http://schemas.openxmlformats.org/presentationml/2006/ole">
            <mc:AlternateContent xmlns:mc="http://schemas.openxmlformats.org/markup-compatibility/2006">
              <mc:Choice xmlns:v="urn:schemas-microsoft-com:vml" Requires="v">
                <p:oleObj name="Equation" r:id="rId2" imgW="1981080" imgH="406080" progId="Equation.DSMT4">
                  <p:embed/>
                </p:oleObj>
              </mc:Choice>
              <mc:Fallback>
                <p:oleObj name="Equation" r:id="rId2" imgW="1981080" imgH="406080" progId="Equation.DSMT4">
                  <p:embed/>
                  <p:pic>
                    <p:nvPicPr>
                      <p:cNvPr id="8" name="Αντικείμενο 12"/>
                      <p:cNvPicPr>
                        <a:picLocks noChangeAspect="1" noChangeArrowheads="1"/>
                      </p:cNvPicPr>
                      <p:nvPr/>
                    </p:nvPicPr>
                    <p:blipFill>
                      <a:blip r:embed="rId3"/>
                      <a:srcRect/>
                      <a:stretch>
                        <a:fillRect/>
                      </a:stretch>
                    </p:blipFill>
                    <p:spPr bwMode="auto">
                      <a:xfrm>
                        <a:off x="3790156" y="1220085"/>
                        <a:ext cx="35845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374"/>
          <p:cNvGraphicFramePr>
            <a:graphicFrameLocks noChangeAspect="1"/>
          </p:cNvGraphicFramePr>
          <p:nvPr/>
        </p:nvGraphicFramePr>
        <p:xfrm>
          <a:off x="1635125" y="4433888"/>
          <a:ext cx="1819275" cy="757237"/>
        </p:xfrm>
        <a:graphic>
          <a:graphicData uri="http://schemas.openxmlformats.org/presentationml/2006/ole">
            <mc:AlternateContent xmlns:mc="http://schemas.openxmlformats.org/markup-compatibility/2006">
              <mc:Choice xmlns:v="urn:schemas-microsoft-com:vml" Requires="v">
                <p:oleObj name="Document" r:id="rId4" imgW="3237854" imgH="1358923" progId="Word.Document.8">
                  <p:embed/>
                </p:oleObj>
              </mc:Choice>
              <mc:Fallback>
                <p:oleObj name="Document" r:id="rId4" imgW="3237854" imgH="1358923" progId="Word.Document.8">
                  <p:embed/>
                  <p:pic>
                    <p:nvPicPr>
                      <p:cNvPr id="9" name="Object 374"/>
                      <p:cNvPicPr>
                        <a:picLocks noChangeAspect="1" noChangeArrowheads="1"/>
                      </p:cNvPicPr>
                      <p:nvPr/>
                    </p:nvPicPr>
                    <p:blipFill>
                      <a:blip r:embed="rId5"/>
                      <a:srcRect/>
                      <a:stretch>
                        <a:fillRect/>
                      </a:stretch>
                    </p:blipFill>
                    <p:spPr bwMode="auto">
                      <a:xfrm>
                        <a:off x="1635125" y="4433888"/>
                        <a:ext cx="1819275"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75"/>
          <p:cNvGraphicFramePr>
            <a:graphicFrameLocks noChangeAspect="1"/>
          </p:cNvGraphicFramePr>
          <p:nvPr/>
        </p:nvGraphicFramePr>
        <p:xfrm>
          <a:off x="1629916" y="5541038"/>
          <a:ext cx="1828800" cy="701675"/>
        </p:xfrm>
        <a:graphic>
          <a:graphicData uri="http://schemas.openxmlformats.org/presentationml/2006/ole">
            <mc:AlternateContent xmlns:mc="http://schemas.openxmlformats.org/markup-compatibility/2006">
              <mc:Choice xmlns:v="urn:schemas-microsoft-com:vml" Requires="v">
                <p:oleObj name="Document" r:id="rId6" imgW="3239280" imgH="1357560" progId="Word.Document.8">
                  <p:embed/>
                </p:oleObj>
              </mc:Choice>
              <mc:Fallback>
                <p:oleObj name="Document" r:id="rId6" imgW="3239280" imgH="1357560" progId="Word.Document.8">
                  <p:embed/>
                  <p:pic>
                    <p:nvPicPr>
                      <p:cNvPr id="10" name="Object 3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9916" y="5541038"/>
                        <a:ext cx="1828800" cy="701675"/>
                      </a:xfrm>
                      <a:prstGeom prst="rect">
                        <a:avLst/>
                      </a:prstGeom>
                      <a:noFill/>
                      <a:ln>
                        <a:noFill/>
                      </a:ln>
                      <a:effectLst/>
                    </p:spPr>
                  </p:pic>
                </p:oleObj>
              </mc:Fallback>
            </mc:AlternateContent>
          </a:graphicData>
        </a:graphic>
      </p:graphicFrame>
      <p:sp>
        <p:nvSpPr>
          <p:cNvPr id="2" name="Rectangle 1"/>
          <p:cNvSpPr/>
          <p:nvPr/>
        </p:nvSpPr>
        <p:spPr>
          <a:xfrm>
            <a:off x="1845940" y="2077890"/>
            <a:ext cx="8712968" cy="369332"/>
          </a:xfrm>
          <a:prstGeom prst="rect">
            <a:avLst/>
          </a:prstGeom>
        </p:spPr>
        <p:txBody>
          <a:bodyPr wrap="square">
            <a:spAutoFit/>
          </a:bodyPr>
          <a:lstStyle/>
          <a:p>
            <a:r>
              <a:rPr lang="el-GR" i="1" dirty="0">
                <a:solidFill>
                  <a:schemeClr val="tx2"/>
                </a:solidFill>
                <a:latin typeface="Garamond" panose="02020404030301010803" pitchFamily="18" charset="0"/>
              </a:rPr>
              <a:t>P</a:t>
            </a:r>
            <a:r>
              <a:rPr lang="el-GR" dirty="0">
                <a:solidFill>
                  <a:schemeClr val="tx2"/>
                </a:solidFill>
                <a:latin typeface="Garamond" panose="02020404030301010803" pitchFamily="18" charset="0"/>
              </a:rPr>
              <a:t>(</a:t>
            </a:r>
            <a:r>
              <a:rPr lang="el-GR" i="1" dirty="0">
                <a:solidFill>
                  <a:schemeClr val="tx2"/>
                </a:solidFill>
                <a:latin typeface="Garamond" panose="02020404030301010803" pitchFamily="18" charset="0"/>
              </a:rPr>
              <a:t>c</a:t>
            </a:r>
            <a:r>
              <a:rPr lang="el-GR" i="1" baseline="-25000" dirty="0">
                <a:solidFill>
                  <a:schemeClr val="tx2"/>
                </a:solidFill>
                <a:latin typeface="Garamond" panose="02020404030301010803" pitchFamily="18" charset="0"/>
              </a:rPr>
              <a:t>i</a:t>
            </a:r>
            <a:r>
              <a:rPr lang="el-GR" dirty="0">
                <a:solidFill>
                  <a:schemeClr val="tx2"/>
                </a:solidFill>
                <a:latin typeface="Garamond" panose="02020404030301010803" pitchFamily="18" charset="0"/>
              </a:rPr>
              <a:t>|</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είναι η πιθανότητα της κατηγορίας </a:t>
            </a:r>
            <a:r>
              <a:rPr lang="el-GR" i="1" dirty="0">
                <a:solidFill>
                  <a:schemeClr val="tx2"/>
                </a:solidFill>
                <a:latin typeface="Garamond" panose="02020404030301010803" pitchFamily="18" charset="0"/>
              </a:rPr>
              <a:t>c</a:t>
            </a:r>
            <a:r>
              <a:rPr lang="el-GR" i="1" baseline="-25000" dirty="0">
                <a:solidFill>
                  <a:schemeClr val="tx2"/>
                </a:solidFill>
                <a:latin typeface="Garamond" panose="02020404030301010803" pitchFamily="18" charset="0"/>
              </a:rPr>
              <a:t>i</a:t>
            </a:r>
            <a:r>
              <a:rPr lang="el-GR" i="1"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στο </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και </a:t>
            </a:r>
            <a:r>
              <a:rPr lang="el-GR" i="1" dirty="0">
                <a:solidFill>
                  <a:schemeClr val="tx2"/>
                </a:solidFill>
                <a:latin typeface="Garamond" panose="02020404030301010803" pitchFamily="18" charset="0"/>
              </a:rPr>
              <a:t>k </a:t>
            </a:r>
            <a:r>
              <a:rPr lang="el-GR" dirty="0">
                <a:solidFill>
                  <a:schemeClr val="tx2"/>
                </a:solidFill>
                <a:latin typeface="Garamond" panose="02020404030301010803" pitchFamily="18" charset="0"/>
              </a:rPr>
              <a:t>είναι το πλήθος των κατηγοριών</a:t>
            </a:r>
            <a:endParaRPr lang="el-GR" dirty="0"/>
          </a:p>
        </p:txBody>
      </p:sp>
      <p:sp>
        <p:nvSpPr>
          <p:cNvPr id="3" name="Rectangle 2">
            <a:extLst>
              <a:ext uri="{FF2B5EF4-FFF2-40B4-BE49-F238E27FC236}">
                <a16:creationId xmlns:a16="http://schemas.microsoft.com/office/drawing/2014/main" id="{060EA4B8-A490-4C3E-B392-51D20FA258AC}"/>
              </a:ext>
            </a:extLst>
          </p:cNvPr>
          <p:cNvSpPr/>
          <p:nvPr/>
        </p:nvSpPr>
        <p:spPr>
          <a:xfrm>
            <a:off x="1152358" y="4563289"/>
            <a:ext cx="365806" cy="369332"/>
          </a:xfrm>
          <a:prstGeom prst="rect">
            <a:avLst/>
          </a:prstGeom>
        </p:spPr>
        <p:txBody>
          <a:bodyPr wrap="none">
            <a:spAutoFit/>
          </a:bodyPr>
          <a:lstStyle/>
          <a:p>
            <a:r>
              <a:rPr lang="el-GR" b="1" dirty="0">
                <a:solidFill>
                  <a:schemeClr val="tx2"/>
                </a:solidFill>
                <a:latin typeface="Garamond" panose="02020404030301010803" pitchFamily="18" charset="0"/>
              </a:rPr>
              <a:t>D</a:t>
            </a:r>
            <a:endParaRPr lang="el-GR" dirty="0"/>
          </a:p>
        </p:txBody>
      </p:sp>
      <p:sp>
        <p:nvSpPr>
          <p:cNvPr id="13" name="Rectangle 12">
            <a:extLst>
              <a:ext uri="{FF2B5EF4-FFF2-40B4-BE49-F238E27FC236}">
                <a16:creationId xmlns:a16="http://schemas.microsoft.com/office/drawing/2014/main" id="{30CE6122-A1BA-4174-84CD-50B7D5E350D4}"/>
              </a:ext>
            </a:extLst>
          </p:cNvPr>
          <p:cNvSpPr/>
          <p:nvPr/>
        </p:nvSpPr>
        <p:spPr>
          <a:xfrm>
            <a:off x="1152358" y="5643245"/>
            <a:ext cx="365806" cy="369332"/>
          </a:xfrm>
          <a:prstGeom prst="rect">
            <a:avLst/>
          </a:prstGeom>
        </p:spPr>
        <p:txBody>
          <a:bodyPr wrap="none">
            <a:spAutoFit/>
          </a:bodyPr>
          <a:lstStyle/>
          <a:p>
            <a:r>
              <a:rPr lang="el-GR" b="1" dirty="0">
                <a:solidFill>
                  <a:schemeClr val="tx2"/>
                </a:solidFill>
                <a:latin typeface="Garamond" panose="02020404030301010803" pitchFamily="18" charset="0"/>
              </a:rPr>
              <a:t>D</a:t>
            </a:r>
            <a:endParaRPr lang="el-GR" dirty="0"/>
          </a:p>
        </p:txBody>
      </p:sp>
      <p:graphicFrame>
        <p:nvGraphicFramePr>
          <p:cNvPr id="14" name="Object 374">
            <a:extLst>
              <a:ext uri="{FF2B5EF4-FFF2-40B4-BE49-F238E27FC236}">
                <a16:creationId xmlns:a16="http://schemas.microsoft.com/office/drawing/2014/main" id="{2CB64F56-1264-4D4D-A19C-91F82889717A}"/>
              </a:ext>
            </a:extLst>
          </p:cNvPr>
          <p:cNvGraphicFramePr>
            <a:graphicFrameLocks noChangeAspect="1"/>
          </p:cNvGraphicFramePr>
          <p:nvPr/>
        </p:nvGraphicFramePr>
        <p:xfrm>
          <a:off x="1608449" y="3016756"/>
          <a:ext cx="1845951" cy="749300"/>
        </p:xfrm>
        <a:graphic>
          <a:graphicData uri="http://schemas.openxmlformats.org/presentationml/2006/ole">
            <mc:AlternateContent xmlns:mc="http://schemas.openxmlformats.org/markup-compatibility/2006">
              <mc:Choice xmlns:v="urn:schemas-microsoft-com:vml" Requires="v">
                <p:oleObj name="Document" r:id="rId8" imgW="3237854" imgH="1360364" progId="Word.Document.8">
                  <p:embed/>
                </p:oleObj>
              </mc:Choice>
              <mc:Fallback>
                <p:oleObj name="Document" r:id="rId8" imgW="3237854" imgH="1360364" progId="Word.Document.8">
                  <p:embed/>
                  <p:pic>
                    <p:nvPicPr>
                      <p:cNvPr id="14" name="Object 374">
                        <a:extLst>
                          <a:ext uri="{FF2B5EF4-FFF2-40B4-BE49-F238E27FC236}">
                            <a16:creationId xmlns:a16="http://schemas.microsoft.com/office/drawing/2014/main" id="{2CB64F56-1264-4D4D-A19C-91F82889717A}"/>
                          </a:ext>
                        </a:extLst>
                      </p:cNvPr>
                      <p:cNvPicPr>
                        <a:picLocks noChangeAspect="1" noChangeArrowheads="1"/>
                      </p:cNvPicPr>
                      <p:nvPr/>
                    </p:nvPicPr>
                    <p:blipFill>
                      <a:blip r:embed="rId9"/>
                      <a:srcRect/>
                      <a:stretch>
                        <a:fillRect/>
                      </a:stretch>
                    </p:blipFill>
                    <p:spPr bwMode="auto">
                      <a:xfrm>
                        <a:off x="1608449" y="3016756"/>
                        <a:ext cx="1845951" cy="749300"/>
                      </a:xfrm>
                      <a:prstGeom prst="rect">
                        <a:avLst/>
                      </a:prstGeom>
                      <a:noFill/>
                      <a:ln>
                        <a:noFill/>
                      </a:ln>
                      <a:effectLst/>
                    </p:spPr>
                  </p:pic>
                </p:oleObj>
              </mc:Fallback>
            </mc:AlternateContent>
          </a:graphicData>
        </a:graphic>
      </p:graphicFrame>
      <p:sp>
        <p:nvSpPr>
          <p:cNvPr id="15" name="Rectangle 14">
            <a:extLst>
              <a:ext uri="{FF2B5EF4-FFF2-40B4-BE49-F238E27FC236}">
                <a16:creationId xmlns:a16="http://schemas.microsoft.com/office/drawing/2014/main" id="{C00C760A-B94A-4ECB-92BA-A96A9EBC7A6A}"/>
              </a:ext>
            </a:extLst>
          </p:cNvPr>
          <p:cNvSpPr/>
          <p:nvPr/>
        </p:nvSpPr>
        <p:spPr>
          <a:xfrm>
            <a:off x="1149349" y="3098854"/>
            <a:ext cx="365806" cy="369332"/>
          </a:xfrm>
          <a:prstGeom prst="rect">
            <a:avLst/>
          </a:prstGeom>
        </p:spPr>
        <p:txBody>
          <a:bodyPr wrap="none">
            <a:spAutoFit/>
          </a:bodyPr>
          <a:lstStyle/>
          <a:p>
            <a:r>
              <a:rPr lang="el-GR" b="1" dirty="0">
                <a:solidFill>
                  <a:schemeClr val="tx2"/>
                </a:solidFill>
                <a:latin typeface="Garamond" panose="02020404030301010803" pitchFamily="18" charset="0"/>
              </a:rPr>
              <a:t>D</a:t>
            </a:r>
            <a:endParaRPr lang="el-GR" dirty="0"/>
          </a:p>
        </p:txBody>
      </p:sp>
    </p:spTree>
    <p:extLst>
      <p:ext uri="{BB962C8B-B14F-4D97-AF65-F5344CB8AC3E}">
        <p14:creationId xmlns:p14="http://schemas.microsoft.com/office/powerpoint/2010/main" val="130386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Εντροπία</a:t>
            </a:r>
          </a:p>
        </p:txBody>
      </p:sp>
      <p:graphicFrame>
        <p:nvGraphicFramePr>
          <p:cNvPr id="8" name="Αντικείμενο 12"/>
          <p:cNvGraphicFramePr>
            <a:graphicFrameLocks noChangeAspect="1"/>
          </p:cNvGraphicFramePr>
          <p:nvPr/>
        </p:nvGraphicFramePr>
        <p:xfrm>
          <a:off x="3790156" y="1220085"/>
          <a:ext cx="3584575" cy="733425"/>
        </p:xfrm>
        <a:graphic>
          <a:graphicData uri="http://schemas.openxmlformats.org/presentationml/2006/ole">
            <mc:AlternateContent xmlns:mc="http://schemas.openxmlformats.org/markup-compatibility/2006">
              <mc:Choice xmlns:v="urn:schemas-microsoft-com:vml" Requires="v">
                <p:oleObj name="Equation" r:id="rId2" imgW="1981080" imgH="406080" progId="Equation.DSMT4">
                  <p:embed/>
                </p:oleObj>
              </mc:Choice>
              <mc:Fallback>
                <p:oleObj name="Equation" r:id="rId2" imgW="1981080" imgH="406080" progId="Equation.DSMT4">
                  <p:embed/>
                  <p:pic>
                    <p:nvPicPr>
                      <p:cNvPr id="8" name="Αντικείμενο 12"/>
                      <p:cNvPicPr>
                        <a:picLocks noChangeAspect="1" noChangeArrowheads="1"/>
                      </p:cNvPicPr>
                      <p:nvPr/>
                    </p:nvPicPr>
                    <p:blipFill>
                      <a:blip r:embed="rId3"/>
                      <a:srcRect/>
                      <a:stretch>
                        <a:fillRect/>
                      </a:stretch>
                    </p:blipFill>
                    <p:spPr bwMode="auto">
                      <a:xfrm>
                        <a:off x="3790156" y="1220085"/>
                        <a:ext cx="35845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374"/>
          <p:cNvGraphicFramePr>
            <a:graphicFrameLocks noChangeAspect="1"/>
          </p:cNvGraphicFramePr>
          <p:nvPr/>
        </p:nvGraphicFramePr>
        <p:xfrm>
          <a:off x="1635125" y="4433888"/>
          <a:ext cx="1819275" cy="757237"/>
        </p:xfrm>
        <a:graphic>
          <a:graphicData uri="http://schemas.openxmlformats.org/presentationml/2006/ole">
            <mc:AlternateContent xmlns:mc="http://schemas.openxmlformats.org/markup-compatibility/2006">
              <mc:Choice xmlns:v="urn:schemas-microsoft-com:vml" Requires="v">
                <p:oleObj name="Document" r:id="rId4" imgW="3237854" imgH="1358923" progId="Word.Document.8">
                  <p:embed/>
                </p:oleObj>
              </mc:Choice>
              <mc:Fallback>
                <p:oleObj name="Document" r:id="rId4" imgW="3237854" imgH="1358923" progId="Word.Document.8">
                  <p:embed/>
                  <p:pic>
                    <p:nvPicPr>
                      <p:cNvPr id="9" name="Object 374"/>
                      <p:cNvPicPr>
                        <a:picLocks noChangeAspect="1" noChangeArrowheads="1"/>
                      </p:cNvPicPr>
                      <p:nvPr/>
                    </p:nvPicPr>
                    <p:blipFill>
                      <a:blip r:embed="rId5"/>
                      <a:srcRect/>
                      <a:stretch>
                        <a:fillRect/>
                      </a:stretch>
                    </p:blipFill>
                    <p:spPr bwMode="auto">
                      <a:xfrm>
                        <a:off x="1635125" y="4433888"/>
                        <a:ext cx="1819275"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75"/>
          <p:cNvGraphicFramePr>
            <a:graphicFrameLocks noChangeAspect="1"/>
          </p:cNvGraphicFramePr>
          <p:nvPr/>
        </p:nvGraphicFramePr>
        <p:xfrm>
          <a:off x="1629916" y="5541038"/>
          <a:ext cx="1828800" cy="701675"/>
        </p:xfrm>
        <a:graphic>
          <a:graphicData uri="http://schemas.openxmlformats.org/presentationml/2006/ole">
            <mc:AlternateContent xmlns:mc="http://schemas.openxmlformats.org/markup-compatibility/2006">
              <mc:Choice xmlns:v="urn:schemas-microsoft-com:vml" Requires="v">
                <p:oleObj name="Document" r:id="rId6" imgW="3239280" imgH="1357560" progId="Word.Document.8">
                  <p:embed/>
                </p:oleObj>
              </mc:Choice>
              <mc:Fallback>
                <p:oleObj name="Document" r:id="rId6" imgW="3239280" imgH="1357560" progId="Word.Document.8">
                  <p:embed/>
                  <p:pic>
                    <p:nvPicPr>
                      <p:cNvPr id="10" name="Object 3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9916" y="5541038"/>
                        <a:ext cx="1828800" cy="70167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1" name="Text Box 376"/>
              <p:cNvSpPr txBox="1">
                <a:spLocks noChangeArrowheads="1"/>
              </p:cNvSpPr>
              <p:nvPr/>
            </p:nvSpPr>
            <p:spPr bwMode="auto">
              <a:xfrm>
                <a:off x="3574132" y="4432484"/>
                <a:ext cx="4189481" cy="630942"/>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l-GR" sz="1400" dirty="0">
                    <a:latin typeface="Cambria Math" panose="02040503050406030204" pitchFamily="18" charset="0"/>
                    <a:ea typeface="Cambria Math" panose="02040503050406030204" pitchFamily="18" charset="0"/>
                  </a:rPr>
                  <a:t>P(C1|D) = 0/6 = 0     P(C2|D) = 6/6 = 1</a:t>
                </a:r>
              </a:p>
              <a:p>
                <a:pPr eaLnBrk="0" hangingPunct="0">
                  <a:spcBef>
                    <a:spcPct val="50000"/>
                  </a:spcBef>
                </a:pPr>
                <a:r>
                  <a:rPr lang="en-US" altLang="el-GR" sz="1400" dirty="0">
                    <a:latin typeface="Cambria Math" panose="02040503050406030204" pitchFamily="18" charset="0"/>
                    <a:ea typeface="Cambria Math" panose="02040503050406030204" pitchFamily="18" charset="0"/>
                  </a:rPr>
                  <a:t>H(D) = – [ (0*</a:t>
                </a:r>
                <a14:m>
                  <m:oMath xmlns:m="http://schemas.openxmlformats.org/officeDocument/2006/math">
                    <m:func>
                      <m:funcPr>
                        <m:ctrlPr>
                          <a:rPr lang="en-US" altLang="el-GR" sz="1400" i="1" dirty="0">
                            <a:latin typeface="Cambria Math" panose="02040503050406030204" pitchFamily="18" charset="0"/>
                            <a:ea typeface="Cambria Math" panose="02040503050406030204" pitchFamily="18" charset="0"/>
                          </a:rPr>
                        </m:ctrlPr>
                      </m:funcPr>
                      <m:fName>
                        <m:sSub>
                          <m:sSubPr>
                            <m:ctrlPr>
                              <a:rPr lang="en-US" altLang="el-GR" sz="1400" i="1" dirty="0">
                                <a:latin typeface="Cambria Math" panose="02040503050406030204" pitchFamily="18" charset="0"/>
                                <a:ea typeface="Cambria Math" panose="02040503050406030204" pitchFamily="18" charset="0"/>
                              </a:rPr>
                            </m:ctrlPr>
                          </m:sSubPr>
                          <m:e>
                            <m:r>
                              <m:rPr>
                                <m:sty m:val="p"/>
                              </m:rPr>
                              <a:rPr lang="en-US" altLang="el-GR" sz="1400" dirty="0">
                                <a:latin typeface="Cambria Math" panose="02040503050406030204" pitchFamily="18" charset="0"/>
                                <a:ea typeface="Cambria Math" panose="02040503050406030204" pitchFamily="18" charset="0"/>
                              </a:rPr>
                              <m:t>log</m:t>
                            </m:r>
                          </m:e>
                          <m:sub>
                            <m:r>
                              <a:rPr lang="en-US" altLang="el-GR" sz="1400" i="1" dirty="0">
                                <a:latin typeface="Cambria Math" panose="02040503050406030204" pitchFamily="18" charset="0"/>
                                <a:ea typeface="Cambria Math" panose="02040503050406030204" pitchFamily="18" charset="0"/>
                              </a:rPr>
                              <m:t>2</m:t>
                            </m:r>
                          </m:sub>
                        </m:sSub>
                      </m:fName>
                      <m:e>
                        <m:r>
                          <m:rPr>
                            <m:nor/>
                          </m:rPr>
                          <a:rPr lang="en-US" altLang="el-GR" sz="1400" b="0" i="0" dirty="0" smtClean="0">
                            <a:latin typeface="Cambria Math" panose="02040503050406030204" pitchFamily="18" charset="0"/>
                            <a:ea typeface="Cambria Math" panose="02040503050406030204" pitchFamily="18" charset="0"/>
                          </a:rPr>
                          <m:t>0)</m:t>
                        </m:r>
                      </m:e>
                    </m:func>
                  </m:oMath>
                </a14:m>
                <a:r>
                  <a:rPr lang="en-US" altLang="el-GR" sz="1400" baseline="30000" dirty="0">
                    <a:latin typeface="Cambria Math" panose="02040503050406030204" pitchFamily="18" charset="0"/>
                    <a:ea typeface="Cambria Math" panose="02040503050406030204" pitchFamily="18" charset="0"/>
                  </a:rPr>
                  <a:t> </a:t>
                </a:r>
                <a:r>
                  <a:rPr lang="en-US" altLang="el-GR" sz="1400" dirty="0">
                    <a:latin typeface="Cambria Math" panose="02040503050406030204" pitchFamily="18" charset="0"/>
                    <a:ea typeface="Cambria Math" panose="02040503050406030204" pitchFamily="18" charset="0"/>
                  </a:rPr>
                  <a:t>+ (1*</a:t>
                </a:r>
                <a14:m>
                  <m:oMath xmlns:m="http://schemas.openxmlformats.org/officeDocument/2006/math">
                    <m:func>
                      <m:funcPr>
                        <m:ctrlPr>
                          <a:rPr lang="en-US" altLang="el-GR" sz="1400" i="1" dirty="0">
                            <a:latin typeface="Cambria Math" panose="02040503050406030204" pitchFamily="18" charset="0"/>
                            <a:ea typeface="Cambria Math" panose="02040503050406030204" pitchFamily="18" charset="0"/>
                          </a:rPr>
                        </m:ctrlPr>
                      </m:funcPr>
                      <m:fName>
                        <m:sSub>
                          <m:sSubPr>
                            <m:ctrlPr>
                              <a:rPr lang="en-US" altLang="el-GR" sz="1400" i="1" dirty="0">
                                <a:latin typeface="Cambria Math" panose="02040503050406030204" pitchFamily="18" charset="0"/>
                                <a:ea typeface="Cambria Math" panose="02040503050406030204" pitchFamily="18" charset="0"/>
                              </a:rPr>
                            </m:ctrlPr>
                          </m:sSubPr>
                          <m:e>
                            <m:r>
                              <m:rPr>
                                <m:sty m:val="p"/>
                              </m:rPr>
                              <a:rPr lang="en-US" altLang="el-GR" sz="1400" dirty="0">
                                <a:latin typeface="Cambria Math" panose="02040503050406030204" pitchFamily="18" charset="0"/>
                                <a:ea typeface="Cambria Math" panose="02040503050406030204" pitchFamily="18" charset="0"/>
                              </a:rPr>
                              <m:t>log</m:t>
                            </m:r>
                          </m:e>
                          <m:sub>
                            <m:r>
                              <a:rPr lang="en-US" altLang="el-GR" sz="1400" i="1" dirty="0">
                                <a:latin typeface="Cambria Math" panose="02040503050406030204" pitchFamily="18" charset="0"/>
                                <a:ea typeface="Cambria Math" panose="02040503050406030204" pitchFamily="18" charset="0"/>
                              </a:rPr>
                              <m:t>2</m:t>
                            </m:r>
                          </m:sub>
                        </m:sSub>
                      </m:fName>
                      <m:e>
                        <m:r>
                          <m:rPr>
                            <m:nor/>
                          </m:rPr>
                          <a:rPr lang="en-US" altLang="el-GR" sz="1400" b="0" i="0" dirty="0" smtClean="0">
                            <a:latin typeface="Cambria Math" panose="02040503050406030204" pitchFamily="18" charset="0"/>
                            <a:ea typeface="Cambria Math" panose="02040503050406030204" pitchFamily="18" charset="0"/>
                          </a:rPr>
                          <m:t>1</m:t>
                        </m:r>
                      </m:e>
                    </m:func>
                    <m:r>
                      <a:rPr lang="en-US" altLang="el-GR" sz="1400" b="0" i="1" dirty="0" smtClean="0">
                        <a:latin typeface="Cambria Math" panose="02040503050406030204" pitchFamily="18" charset="0"/>
                        <a:ea typeface="Cambria Math" panose="02040503050406030204" pitchFamily="18" charset="0"/>
                      </a:rPr>
                      <m:t>)</m:t>
                    </m:r>
                  </m:oMath>
                </a14:m>
                <a:r>
                  <a:rPr lang="en-US" altLang="el-GR" sz="1400" dirty="0">
                    <a:latin typeface="Cambria Math" panose="02040503050406030204" pitchFamily="18" charset="0"/>
                    <a:ea typeface="Cambria Math" panose="02040503050406030204" pitchFamily="18" charset="0"/>
                  </a:rPr>
                  <a:t> = – (0+0) = 0 </a:t>
                </a:r>
              </a:p>
            </p:txBody>
          </p:sp>
        </mc:Choice>
        <mc:Fallback xmlns="">
          <p:sp>
            <p:nvSpPr>
              <p:cNvPr id="11" name="Text Box 376"/>
              <p:cNvSpPr txBox="1">
                <a:spLocks noRot="1" noChangeAspect="1" noMove="1" noResize="1" noEditPoints="1" noAdjustHandles="1" noChangeArrowheads="1" noChangeShapeType="1" noTextEdit="1"/>
              </p:cNvSpPr>
              <p:nvPr/>
            </p:nvSpPr>
            <p:spPr bwMode="auto">
              <a:xfrm>
                <a:off x="3574132" y="4432484"/>
                <a:ext cx="4189481" cy="630942"/>
              </a:xfrm>
              <a:prstGeom prst="rect">
                <a:avLst/>
              </a:prstGeom>
              <a:blipFill>
                <a:blip r:embed="rId9"/>
                <a:stretch>
                  <a:fillRect l="-436" t="-2885" b="-86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 Box 377"/>
              <p:cNvSpPr txBox="1">
                <a:spLocks noChangeArrowheads="1"/>
              </p:cNvSpPr>
              <p:nvPr/>
            </p:nvSpPr>
            <p:spPr bwMode="auto">
              <a:xfrm>
                <a:off x="3575641" y="5509014"/>
                <a:ext cx="7330750" cy="765722"/>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l-GR" sz="1400" dirty="0">
                    <a:latin typeface="Cambria Math" panose="02040503050406030204" pitchFamily="18" charset="0"/>
                    <a:ea typeface="Cambria Math" panose="02040503050406030204" pitchFamily="18" charset="0"/>
                  </a:rPr>
                  <a:t>P(C1) = 1/6          P(C2) = 5/6</a:t>
                </a:r>
              </a:p>
              <a:p>
                <a:pPr eaLnBrk="0" hangingPunct="0">
                  <a:spcBef>
                    <a:spcPts val="600"/>
                  </a:spcBef>
                </a:pPr>
                <a:r>
                  <a:rPr lang="en-US" altLang="el-GR" sz="1400" dirty="0">
                    <a:latin typeface="Cambria Math" panose="02040503050406030204" pitchFamily="18" charset="0"/>
                    <a:ea typeface="Cambria Math" panose="02040503050406030204" pitchFamily="18" charset="0"/>
                  </a:rPr>
                  <a:t>H(D) = – [ (</a:t>
                </a:r>
                <a14:m>
                  <m:oMath xmlns:m="http://schemas.openxmlformats.org/officeDocument/2006/math">
                    <m:f>
                      <m:fPr>
                        <m:ctrlPr>
                          <a:rPr lang="en-US" altLang="el-GR" sz="1400" i="1" smtClean="0">
                            <a:latin typeface="Cambria Math" panose="02040503050406030204" pitchFamily="18" charset="0"/>
                            <a:ea typeface="Cambria Math" panose="02040503050406030204" pitchFamily="18" charset="0"/>
                          </a:rPr>
                        </m:ctrlPr>
                      </m:fPr>
                      <m:num>
                        <m:r>
                          <a:rPr lang="en-US" altLang="el-GR" sz="1400" b="0" i="1" smtClean="0">
                            <a:latin typeface="Cambria Math" panose="02040503050406030204" pitchFamily="18" charset="0"/>
                            <a:ea typeface="Cambria Math" panose="02040503050406030204" pitchFamily="18" charset="0"/>
                          </a:rPr>
                          <m:t>1</m:t>
                        </m:r>
                      </m:num>
                      <m:den>
                        <m:r>
                          <a:rPr lang="en-US" altLang="el-GR" sz="1400" b="0" i="1" smtClean="0">
                            <a:latin typeface="Cambria Math" panose="02040503050406030204" pitchFamily="18" charset="0"/>
                            <a:ea typeface="Cambria Math" panose="02040503050406030204" pitchFamily="18" charset="0"/>
                          </a:rPr>
                          <m:t>6</m:t>
                        </m:r>
                      </m:den>
                    </m:f>
                  </m:oMath>
                </a14:m>
                <a:r>
                  <a:rPr lang="en-US" altLang="el-GR" sz="1400" dirty="0">
                    <a:latin typeface="Cambria Math" panose="02040503050406030204" pitchFamily="18" charset="0"/>
                    <a:ea typeface="Cambria Math" panose="02040503050406030204" pitchFamily="18" charset="0"/>
                  </a:rPr>
                  <a:t>*</a:t>
                </a:r>
                <a14:m>
                  <m:oMath xmlns:m="http://schemas.openxmlformats.org/officeDocument/2006/math">
                    <m:func>
                      <m:funcPr>
                        <m:ctrlPr>
                          <a:rPr lang="en-US" altLang="el-GR" sz="1400" i="1" dirty="0">
                            <a:latin typeface="Cambria Math" panose="02040503050406030204" pitchFamily="18" charset="0"/>
                            <a:ea typeface="Cambria Math" panose="02040503050406030204" pitchFamily="18" charset="0"/>
                          </a:rPr>
                        </m:ctrlPr>
                      </m:funcPr>
                      <m:fName>
                        <m:sSub>
                          <m:sSubPr>
                            <m:ctrlPr>
                              <a:rPr lang="en-US" altLang="el-GR" sz="1400" i="1" dirty="0">
                                <a:latin typeface="Cambria Math" panose="02040503050406030204" pitchFamily="18" charset="0"/>
                                <a:ea typeface="Cambria Math" panose="02040503050406030204" pitchFamily="18" charset="0"/>
                              </a:rPr>
                            </m:ctrlPr>
                          </m:sSubPr>
                          <m:e>
                            <m:r>
                              <m:rPr>
                                <m:sty m:val="p"/>
                              </m:rPr>
                              <a:rPr lang="en-US" altLang="el-GR" sz="1400" dirty="0">
                                <a:latin typeface="Cambria Math" panose="02040503050406030204" pitchFamily="18" charset="0"/>
                                <a:ea typeface="Cambria Math" panose="02040503050406030204" pitchFamily="18" charset="0"/>
                              </a:rPr>
                              <m:t>log</m:t>
                            </m:r>
                          </m:e>
                          <m:sub>
                            <m:r>
                              <a:rPr lang="en-US" altLang="el-GR" sz="1400" i="1" dirty="0">
                                <a:latin typeface="Cambria Math" panose="02040503050406030204" pitchFamily="18" charset="0"/>
                                <a:ea typeface="Cambria Math" panose="02040503050406030204" pitchFamily="18" charset="0"/>
                              </a:rPr>
                              <m:t>2</m:t>
                            </m:r>
                          </m:sub>
                        </m:sSub>
                        <m:f>
                          <m:fPr>
                            <m:ctrlPr>
                              <a:rPr lang="en-US" altLang="el-GR" sz="1400" i="1">
                                <a:latin typeface="Cambria Math" panose="02040503050406030204" pitchFamily="18" charset="0"/>
                                <a:ea typeface="Cambria Math" panose="02040503050406030204" pitchFamily="18" charset="0"/>
                              </a:rPr>
                            </m:ctrlPr>
                          </m:fPr>
                          <m:num>
                            <m:r>
                              <a:rPr lang="en-US" altLang="el-GR" sz="1400" i="1">
                                <a:latin typeface="Cambria Math" panose="02040503050406030204" pitchFamily="18" charset="0"/>
                                <a:ea typeface="Cambria Math" panose="02040503050406030204" pitchFamily="18" charset="0"/>
                              </a:rPr>
                              <m:t>1</m:t>
                            </m:r>
                          </m:num>
                          <m:den>
                            <m:r>
                              <a:rPr lang="en-US" altLang="el-GR" sz="1400" i="1">
                                <a:latin typeface="Cambria Math" panose="02040503050406030204" pitchFamily="18" charset="0"/>
                                <a:ea typeface="Cambria Math" panose="02040503050406030204" pitchFamily="18" charset="0"/>
                              </a:rPr>
                              <m:t>6</m:t>
                            </m:r>
                          </m:den>
                        </m:f>
                      </m:fName>
                      <m:e>
                        <m:r>
                          <m:rPr>
                            <m:nor/>
                          </m:rPr>
                          <a:rPr lang="en-US" altLang="el-GR" sz="1400" dirty="0">
                            <a:latin typeface="Cambria Math" panose="02040503050406030204" pitchFamily="18" charset="0"/>
                            <a:ea typeface="Cambria Math" panose="02040503050406030204" pitchFamily="18" charset="0"/>
                          </a:rPr>
                          <m:t>)</m:t>
                        </m:r>
                      </m:e>
                    </m:func>
                  </m:oMath>
                </a14:m>
                <a:r>
                  <a:rPr lang="en-US" altLang="el-GR" sz="1400" baseline="30000" dirty="0">
                    <a:latin typeface="Cambria Math" panose="02040503050406030204" pitchFamily="18" charset="0"/>
                    <a:ea typeface="Cambria Math" panose="02040503050406030204" pitchFamily="18" charset="0"/>
                  </a:rPr>
                  <a:t> </a:t>
                </a:r>
                <a:r>
                  <a:rPr lang="en-US" altLang="el-GR" sz="1400" dirty="0">
                    <a:latin typeface="Cambria Math" panose="02040503050406030204" pitchFamily="18" charset="0"/>
                    <a:ea typeface="Cambria Math" panose="02040503050406030204" pitchFamily="18" charset="0"/>
                  </a:rPr>
                  <a:t>+ (</a:t>
                </a:r>
                <a14:m>
                  <m:oMath xmlns:m="http://schemas.openxmlformats.org/officeDocument/2006/math">
                    <m:f>
                      <m:fPr>
                        <m:ctrlPr>
                          <a:rPr lang="en-US" altLang="el-GR" sz="1400" i="1">
                            <a:latin typeface="Cambria Math" panose="02040503050406030204" pitchFamily="18" charset="0"/>
                            <a:ea typeface="Cambria Math" panose="02040503050406030204" pitchFamily="18" charset="0"/>
                          </a:rPr>
                        </m:ctrlPr>
                      </m:fPr>
                      <m:num>
                        <m:r>
                          <a:rPr lang="en-US" altLang="el-GR" sz="1400" b="0" i="1" smtClean="0">
                            <a:latin typeface="Cambria Math" panose="02040503050406030204" pitchFamily="18" charset="0"/>
                            <a:ea typeface="Cambria Math" panose="02040503050406030204" pitchFamily="18" charset="0"/>
                          </a:rPr>
                          <m:t>5</m:t>
                        </m:r>
                      </m:num>
                      <m:den>
                        <m:r>
                          <a:rPr lang="en-US" altLang="el-GR" sz="1400" i="1">
                            <a:latin typeface="Cambria Math" panose="02040503050406030204" pitchFamily="18" charset="0"/>
                            <a:ea typeface="Cambria Math" panose="02040503050406030204" pitchFamily="18" charset="0"/>
                          </a:rPr>
                          <m:t>6</m:t>
                        </m:r>
                      </m:den>
                    </m:f>
                    <m:r>
                      <a:rPr lang="en-US" altLang="el-GR" sz="1400" i="1">
                        <a:latin typeface="Cambria Math" panose="02040503050406030204" pitchFamily="18" charset="0"/>
                        <a:ea typeface="Cambria Math" panose="02040503050406030204" pitchFamily="18" charset="0"/>
                      </a:rPr>
                      <m:t> </m:t>
                    </m:r>
                  </m:oMath>
                </a14:m>
                <a:r>
                  <a:rPr lang="en-US" altLang="el-GR" sz="1400" dirty="0">
                    <a:latin typeface="Cambria Math" panose="02040503050406030204" pitchFamily="18" charset="0"/>
                    <a:ea typeface="Cambria Math" panose="02040503050406030204" pitchFamily="18" charset="0"/>
                  </a:rPr>
                  <a:t>*</a:t>
                </a:r>
                <a14:m>
                  <m:oMath xmlns:m="http://schemas.openxmlformats.org/officeDocument/2006/math">
                    <m:func>
                      <m:funcPr>
                        <m:ctrlPr>
                          <a:rPr lang="en-US" altLang="el-GR" sz="1400" i="1" dirty="0">
                            <a:latin typeface="Cambria Math" panose="02040503050406030204" pitchFamily="18" charset="0"/>
                            <a:ea typeface="Cambria Math" panose="02040503050406030204" pitchFamily="18" charset="0"/>
                          </a:rPr>
                        </m:ctrlPr>
                      </m:funcPr>
                      <m:fName>
                        <m:sSub>
                          <m:sSubPr>
                            <m:ctrlPr>
                              <a:rPr lang="en-US" altLang="el-GR" sz="1400" i="1" dirty="0">
                                <a:latin typeface="Cambria Math" panose="02040503050406030204" pitchFamily="18" charset="0"/>
                                <a:ea typeface="Cambria Math" panose="02040503050406030204" pitchFamily="18" charset="0"/>
                              </a:rPr>
                            </m:ctrlPr>
                          </m:sSubPr>
                          <m:e>
                            <m:r>
                              <m:rPr>
                                <m:sty m:val="p"/>
                              </m:rPr>
                              <a:rPr lang="en-US" altLang="el-GR" sz="1400" dirty="0">
                                <a:latin typeface="Cambria Math" panose="02040503050406030204" pitchFamily="18" charset="0"/>
                                <a:ea typeface="Cambria Math" panose="02040503050406030204" pitchFamily="18" charset="0"/>
                              </a:rPr>
                              <m:t>log</m:t>
                            </m:r>
                          </m:e>
                          <m:sub>
                            <m:r>
                              <a:rPr lang="en-US" altLang="el-GR" sz="1400" i="1" dirty="0">
                                <a:latin typeface="Cambria Math" panose="02040503050406030204" pitchFamily="18" charset="0"/>
                                <a:ea typeface="Cambria Math" panose="02040503050406030204" pitchFamily="18" charset="0"/>
                              </a:rPr>
                              <m:t>2</m:t>
                            </m:r>
                          </m:sub>
                        </m:sSub>
                      </m:fName>
                      <m:e>
                        <m:f>
                          <m:fPr>
                            <m:ctrlPr>
                              <a:rPr lang="en-US" altLang="el-GR" sz="1400" i="1">
                                <a:latin typeface="Cambria Math" panose="02040503050406030204" pitchFamily="18" charset="0"/>
                                <a:ea typeface="Cambria Math" panose="02040503050406030204" pitchFamily="18" charset="0"/>
                              </a:rPr>
                            </m:ctrlPr>
                          </m:fPr>
                          <m:num>
                            <m:r>
                              <a:rPr lang="en-US" altLang="el-GR" sz="1400" b="0" i="1" smtClean="0">
                                <a:latin typeface="Cambria Math" panose="02040503050406030204" pitchFamily="18" charset="0"/>
                                <a:ea typeface="Cambria Math" panose="02040503050406030204" pitchFamily="18" charset="0"/>
                              </a:rPr>
                              <m:t>5</m:t>
                            </m:r>
                          </m:num>
                          <m:den>
                            <m:r>
                              <a:rPr lang="en-US" altLang="el-GR" sz="1400" i="1">
                                <a:latin typeface="Cambria Math" panose="02040503050406030204" pitchFamily="18" charset="0"/>
                                <a:ea typeface="Cambria Math" panose="02040503050406030204" pitchFamily="18" charset="0"/>
                              </a:rPr>
                              <m:t>6</m:t>
                            </m:r>
                          </m:den>
                        </m:f>
                      </m:e>
                    </m:func>
                    <m:r>
                      <a:rPr lang="en-US" altLang="el-GR" sz="1400" i="1" dirty="0">
                        <a:latin typeface="Cambria Math" panose="02040503050406030204" pitchFamily="18" charset="0"/>
                        <a:ea typeface="Cambria Math" panose="02040503050406030204" pitchFamily="18" charset="0"/>
                      </a:rPr>
                      <m:t>)</m:t>
                    </m:r>
                  </m:oMath>
                </a14:m>
                <a:r>
                  <a:rPr lang="en-US" altLang="el-GR" sz="1400" dirty="0">
                    <a:latin typeface="Cambria Math" panose="02040503050406030204" pitchFamily="18" charset="0"/>
                    <a:ea typeface="Cambria Math" panose="02040503050406030204" pitchFamily="18" charset="0"/>
                  </a:rPr>
                  <a:t> ] = - [</a:t>
                </a:r>
                <a14:m>
                  <m:oMath xmlns:m="http://schemas.openxmlformats.org/officeDocument/2006/math">
                    <m:d>
                      <m:dPr>
                        <m:ctrlPr>
                          <a:rPr lang="en-US" altLang="el-GR" sz="1400" b="0" i="1" smtClean="0">
                            <a:latin typeface="Cambria Math" panose="02040503050406030204" pitchFamily="18" charset="0"/>
                            <a:ea typeface="Cambria Math" panose="02040503050406030204" pitchFamily="18" charset="0"/>
                          </a:rPr>
                        </m:ctrlPr>
                      </m:dPr>
                      <m:e>
                        <m:r>
                          <a:rPr lang="en-US" altLang="el-GR" sz="1400" b="0" i="0" smtClean="0">
                            <a:latin typeface="Cambria Math" panose="02040503050406030204" pitchFamily="18" charset="0"/>
                            <a:ea typeface="Cambria Math" panose="02040503050406030204" pitchFamily="18" charset="0"/>
                          </a:rPr>
                          <m:t> </m:t>
                        </m:r>
                        <m:f>
                          <m:fPr>
                            <m:ctrlPr>
                              <a:rPr lang="en-US" altLang="el-GR" sz="1400" i="1">
                                <a:latin typeface="Cambria Math" panose="02040503050406030204" pitchFamily="18" charset="0"/>
                                <a:ea typeface="Cambria Math" panose="02040503050406030204" pitchFamily="18" charset="0"/>
                              </a:rPr>
                            </m:ctrlPr>
                          </m:fPr>
                          <m:num>
                            <m:r>
                              <a:rPr lang="en-US" altLang="el-GR" sz="1400" i="1">
                                <a:latin typeface="Cambria Math" panose="02040503050406030204" pitchFamily="18" charset="0"/>
                                <a:ea typeface="Cambria Math" panose="02040503050406030204" pitchFamily="18" charset="0"/>
                              </a:rPr>
                              <m:t>1</m:t>
                            </m:r>
                          </m:num>
                          <m:den>
                            <m:r>
                              <a:rPr lang="en-US" altLang="el-GR" sz="1400" i="1">
                                <a:latin typeface="Cambria Math" panose="02040503050406030204" pitchFamily="18" charset="0"/>
                                <a:ea typeface="Cambria Math" panose="02040503050406030204" pitchFamily="18" charset="0"/>
                              </a:rPr>
                              <m:t>6</m:t>
                            </m:r>
                          </m:den>
                        </m:f>
                        <m:r>
                          <a:rPr lang="en-US" altLang="el-GR" sz="1400" b="0" i="1" smtClean="0">
                            <a:latin typeface="Cambria Math" panose="02040503050406030204" pitchFamily="18" charset="0"/>
                            <a:ea typeface="Cambria Math" panose="02040503050406030204" pitchFamily="18" charset="0"/>
                          </a:rPr>
                          <m:t>∗</m:t>
                        </m:r>
                        <m:d>
                          <m:dPr>
                            <m:ctrlPr>
                              <a:rPr lang="en-US" altLang="el-GR" sz="1400" b="0" i="1" smtClean="0">
                                <a:latin typeface="Cambria Math" panose="02040503050406030204" pitchFamily="18" charset="0"/>
                                <a:ea typeface="Cambria Math" panose="02040503050406030204" pitchFamily="18" charset="0"/>
                              </a:rPr>
                            </m:ctrlPr>
                          </m:dPr>
                          <m:e>
                            <m:r>
                              <a:rPr lang="en-US" altLang="el-GR" sz="1400" b="0" i="1" smtClean="0">
                                <a:latin typeface="Cambria Math" panose="02040503050406030204" pitchFamily="18" charset="0"/>
                                <a:ea typeface="Cambria Math" panose="02040503050406030204" pitchFamily="18" charset="0"/>
                              </a:rPr>
                              <m:t>−2.585</m:t>
                            </m:r>
                          </m:e>
                        </m:d>
                      </m:e>
                    </m:d>
                    <m:r>
                      <a:rPr lang="en-US" altLang="el-GR" sz="1400" b="0" i="0" smtClean="0">
                        <a:latin typeface="Cambria Math" panose="02040503050406030204" pitchFamily="18" charset="0"/>
                        <a:ea typeface="Cambria Math" panose="02040503050406030204" pitchFamily="18" charset="0"/>
                      </a:rPr>
                      <m:t>+</m:t>
                    </m:r>
                    <m:d>
                      <m:dPr>
                        <m:ctrlPr>
                          <a:rPr lang="en-US" altLang="el-GR" sz="1400" i="1">
                            <a:latin typeface="Cambria Math" panose="02040503050406030204" pitchFamily="18" charset="0"/>
                            <a:ea typeface="Cambria Math" panose="02040503050406030204" pitchFamily="18" charset="0"/>
                          </a:rPr>
                        </m:ctrlPr>
                      </m:dPr>
                      <m:e>
                        <m:r>
                          <a:rPr lang="en-US" altLang="el-GR" sz="1400">
                            <a:latin typeface="Cambria Math" panose="02040503050406030204" pitchFamily="18" charset="0"/>
                            <a:ea typeface="Cambria Math" panose="02040503050406030204" pitchFamily="18" charset="0"/>
                          </a:rPr>
                          <m:t> </m:t>
                        </m:r>
                        <m:f>
                          <m:fPr>
                            <m:ctrlPr>
                              <a:rPr lang="en-US" altLang="el-GR" sz="1400" i="1">
                                <a:latin typeface="Cambria Math" panose="02040503050406030204" pitchFamily="18" charset="0"/>
                                <a:ea typeface="Cambria Math" panose="02040503050406030204" pitchFamily="18" charset="0"/>
                              </a:rPr>
                            </m:ctrlPr>
                          </m:fPr>
                          <m:num>
                            <m:r>
                              <a:rPr lang="en-US" altLang="el-GR" sz="1400" b="0" i="1" smtClean="0">
                                <a:latin typeface="Cambria Math" panose="02040503050406030204" pitchFamily="18" charset="0"/>
                                <a:ea typeface="Cambria Math" panose="02040503050406030204" pitchFamily="18" charset="0"/>
                              </a:rPr>
                              <m:t>5</m:t>
                            </m:r>
                          </m:num>
                          <m:den>
                            <m:r>
                              <a:rPr lang="en-US" altLang="el-GR" sz="1400" i="1">
                                <a:latin typeface="Cambria Math" panose="02040503050406030204" pitchFamily="18" charset="0"/>
                                <a:ea typeface="Cambria Math" panose="02040503050406030204" pitchFamily="18" charset="0"/>
                              </a:rPr>
                              <m:t>6</m:t>
                            </m:r>
                          </m:den>
                        </m:f>
                        <m:r>
                          <a:rPr lang="en-US" altLang="el-GR" sz="1400" i="1">
                            <a:latin typeface="Cambria Math" panose="02040503050406030204" pitchFamily="18" charset="0"/>
                            <a:ea typeface="Cambria Math" panose="02040503050406030204" pitchFamily="18" charset="0"/>
                          </a:rPr>
                          <m:t>∗</m:t>
                        </m:r>
                        <m:d>
                          <m:dPr>
                            <m:ctrlPr>
                              <a:rPr lang="en-US" altLang="el-GR" sz="1400" i="1">
                                <a:latin typeface="Cambria Math" panose="02040503050406030204" pitchFamily="18" charset="0"/>
                                <a:ea typeface="Cambria Math" panose="02040503050406030204" pitchFamily="18" charset="0"/>
                              </a:rPr>
                            </m:ctrlPr>
                          </m:dPr>
                          <m:e>
                            <m:r>
                              <a:rPr lang="en-US" altLang="el-GR" sz="1400" i="1">
                                <a:latin typeface="Cambria Math" panose="02040503050406030204" pitchFamily="18" charset="0"/>
                                <a:ea typeface="Cambria Math" panose="02040503050406030204" pitchFamily="18" charset="0"/>
                              </a:rPr>
                              <m:t>−</m:t>
                            </m:r>
                            <m:r>
                              <a:rPr lang="en-US" altLang="el-GR" sz="1400" b="0" i="1" smtClean="0">
                                <a:latin typeface="Cambria Math" panose="02040503050406030204" pitchFamily="18" charset="0"/>
                                <a:ea typeface="Cambria Math" panose="02040503050406030204" pitchFamily="18" charset="0"/>
                              </a:rPr>
                              <m:t>0</m:t>
                            </m:r>
                            <m:r>
                              <a:rPr lang="en-US" altLang="el-GR" sz="1400" i="1">
                                <a:latin typeface="Cambria Math" panose="02040503050406030204" pitchFamily="18" charset="0"/>
                                <a:ea typeface="Cambria Math" panose="02040503050406030204" pitchFamily="18" charset="0"/>
                              </a:rPr>
                              <m:t>.</m:t>
                            </m:r>
                            <m:r>
                              <a:rPr lang="en-US" altLang="el-GR" sz="1400" b="0" i="1" smtClean="0">
                                <a:latin typeface="Cambria Math" panose="02040503050406030204" pitchFamily="18" charset="0"/>
                                <a:ea typeface="Cambria Math" panose="02040503050406030204" pitchFamily="18" charset="0"/>
                              </a:rPr>
                              <m:t>263</m:t>
                            </m:r>
                          </m:e>
                        </m:d>
                      </m:e>
                    </m:d>
                    <m:r>
                      <a:rPr lang="en-US" altLang="el-GR" sz="1400" b="0" i="1" smtClean="0">
                        <a:latin typeface="Cambria Math" panose="02040503050406030204" pitchFamily="18" charset="0"/>
                        <a:ea typeface="Cambria Math" panose="02040503050406030204" pitchFamily="18" charset="0"/>
                      </a:rPr>
                      <m:t>]=−</m:t>
                    </m:r>
                    <m:d>
                      <m:dPr>
                        <m:ctrlPr>
                          <a:rPr lang="en-US" altLang="el-GR" sz="1400" b="0" i="1" smtClean="0">
                            <a:latin typeface="Cambria Math" panose="02040503050406030204" pitchFamily="18" charset="0"/>
                            <a:ea typeface="Cambria Math" panose="02040503050406030204" pitchFamily="18" charset="0"/>
                          </a:rPr>
                        </m:ctrlPr>
                      </m:dPr>
                      <m:e>
                        <m:r>
                          <a:rPr lang="en-US" altLang="el-GR" sz="1400" b="0" i="1" smtClean="0">
                            <a:latin typeface="Cambria Math" panose="02040503050406030204" pitchFamily="18" charset="0"/>
                            <a:ea typeface="Cambria Math" panose="02040503050406030204" pitchFamily="18" charset="0"/>
                          </a:rPr>
                          <m:t>0.65</m:t>
                        </m:r>
                      </m:e>
                    </m:d>
                    <m:r>
                      <a:rPr lang="en-US" altLang="el-GR" sz="1400" b="0" i="1" smtClean="0">
                        <a:latin typeface="Cambria Math" panose="02040503050406030204" pitchFamily="18" charset="0"/>
                        <a:ea typeface="Cambria Math" panose="02040503050406030204" pitchFamily="18" charset="0"/>
                      </a:rPr>
                      <m:t>=0.65</m:t>
                    </m:r>
                  </m:oMath>
                </a14:m>
                <a:r>
                  <a:rPr lang="en-US" altLang="el-GR" sz="1400" dirty="0">
                    <a:latin typeface="Cambria Math" panose="02040503050406030204" pitchFamily="18" charset="0"/>
                    <a:ea typeface="Cambria Math" panose="02040503050406030204" pitchFamily="18" charset="0"/>
                  </a:rPr>
                  <a:t> </a:t>
                </a:r>
              </a:p>
            </p:txBody>
          </p:sp>
        </mc:Choice>
        <mc:Fallback xmlns="">
          <p:sp>
            <p:nvSpPr>
              <p:cNvPr id="12" name="Text Box 377"/>
              <p:cNvSpPr txBox="1">
                <a:spLocks noRot="1" noChangeAspect="1" noMove="1" noResize="1" noEditPoints="1" noAdjustHandles="1" noChangeArrowheads="1" noChangeShapeType="1" noTextEdit="1"/>
              </p:cNvSpPr>
              <p:nvPr/>
            </p:nvSpPr>
            <p:spPr bwMode="auto">
              <a:xfrm>
                <a:off x="3575641" y="5509014"/>
                <a:ext cx="7330750" cy="765722"/>
              </a:xfrm>
              <a:prstGeom prst="rect">
                <a:avLst/>
              </a:prstGeom>
              <a:blipFill>
                <a:blip r:embed="rId10"/>
                <a:stretch>
                  <a:fillRect l="-250" t="-24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2" name="Rectangle 1"/>
          <p:cNvSpPr/>
          <p:nvPr/>
        </p:nvSpPr>
        <p:spPr>
          <a:xfrm>
            <a:off x="1845940" y="2077890"/>
            <a:ext cx="8712968" cy="369332"/>
          </a:xfrm>
          <a:prstGeom prst="rect">
            <a:avLst/>
          </a:prstGeom>
        </p:spPr>
        <p:txBody>
          <a:bodyPr wrap="square">
            <a:spAutoFit/>
          </a:bodyPr>
          <a:lstStyle/>
          <a:p>
            <a:r>
              <a:rPr lang="el-GR" i="1" dirty="0">
                <a:solidFill>
                  <a:schemeClr val="tx2"/>
                </a:solidFill>
                <a:latin typeface="Garamond" panose="02020404030301010803" pitchFamily="18" charset="0"/>
              </a:rPr>
              <a:t>P</a:t>
            </a:r>
            <a:r>
              <a:rPr lang="el-GR" dirty="0">
                <a:solidFill>
                  <a:schemeClr val="tx2"/>
                </a:solidFill>
                <a:latin typeface="Garamond" panose="02020404030301010803" pitchFamily="18" charset="0"/>
              </a:rPr>
              <a:t>(</a:t>
            </a:r>
            <a:r>
              <a:rPr lang="el-GR" i="1" dirty="0">
                <a:solidFill>
                  <a:schemeClr val="tx2"/>
                </a:solidFill>
                <a:latin typeface="Garamond" panose="02020404030301010803" pitchFamily="18" charset="0"/>
              </a:rPr>
              <a:t>c</a:t>
            </a:r>
            <a:r>
              <a:rPr lang="el-GR" i="1" baseline="-25000" dirty="0">
                <a:solidFill>
                  <a:schemeClr val="tx2"/>
                </a:solidFill>
                <a:latin typeface="Garamond" panose="02020404030301010803" pitchFamily="18" charset="0"/>
              </a:rPr>
              <a:t>i</a:t>
            </a:r>
            <a:r>
              <a:rPr lang="el-GR" dirty="0">
                <a:solidFill>
                  <a:schemeClr val="tx2"/>
                </a:solidFill>
                <a:latin typeface="Garamond" panose="02020404030301010803" pitchFamily="18" charset="0"/>
              </a:rPr>
              <a:t>|</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είναι η πιθανότητα της κατηγορίας </a:t>
            </a:r>
            <a:r>
              <a:rPr lang="el-GR" i="1" dirty="0">
                <a:solidFill>
                  <a:schemeClr val="tx2"/>
                </a:solidFill>
                <a:latin typeface="Garamond" panose="02020404030301010803" pitchFamily="18" charset="0"/>
              </a:rPr>
              <a:t>c</a:t>
            </a:r>
            <a:r>
              <a:rPr lang="el-GR" i="1" baseline="-25000" dirty="0">
                <a:solidFill>
                  <a:schemeClr val="tx2"/>
                </a:solidFill>
                <a:latin typeface="Garamond" panose="02020404030301010803" pitchFamily="18" charset="0"/>
              </a:rPr>
              <a:t>i</a:t>
            </a:r>
            <a:r>
              <a:rPr lang="el-GR" i="1"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στο </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και </a:t>
            </a:r>
            <a:r>
              <a:rPr lang="el-GR" i="1" dirty="0">
                <a:solidFill>
                  <a:schemeClr val="tx2"/>
                </a:solidFill>
                <a:latin typeface="Garamond" panose="02020404030301010803" pitchFamily="18" charset="0"/>
              </a:rPr>
              <a:t>k </a:t>
            </a:r>
            <a:r>
              <a:rPr lang="el-GR" dirty="0">
                <a:solidFill>
                  <a:schemeClr val="tx2"/>
                </a:solidFill>
                <a:latin typeface="Garamond" panose="02020404030301010803" pitchFamily="18" charset="0"/>
              </a:rPr>
              <a:t>είναι το πλήθος των κατηγοριών</a:t>
            </a:r>
            <a:endParaRPr lang="el-GR" dirty="0"/>
          </a:p>
        </p:txBody>
      </p:sp>
      <p:sp>
        <p:nvSpPr>
          <p:cNvPr id="3" name="Rectangle 2">
            <a:extLst>
              <a:ext uri="{FF2B5EF4-FFF2-40B4-BE49-F238E27FC236}">
                <a16:creationId xmlns:a16="http://schemas.microsoft.com/office/drawing/2014/main" id="{060EA4B8-A490-4C3E-B392-51D20FA258AC}"/>
              </a:ext>
            </a:extLst>
          </p:cNvPr>
          <p:cNvSpPr/>
          <p:nvPr/>
        </p:nvSpPr>
        <p:spPr>
          <a:xfrm>
            <a:off x="1152358" y="4563289"/>
            <a:ext cx="365806" cy="369332"/>
          </a:xfrm>
          <a:prstGeom prst="rect">
            <a:avLst/>
          </a:prstGeom>
        </p:spPr>
        <p:txBody>
          <a:bodyPr wrap="none">
            <a:spAutoFit/>
          </a:bodyPr>
          <a:lstStyle/>
          <a:p>
            <a:r>
              <a:rPr lang="el-GR" b="1" dirty="0">
                <a:solidFill>
                  <a:schemeClr val="tx2"/>
                </a:solidFill>
                <a:latin typeface="Garamond" panose="02020404030301010803" pitchFamily="18" charset="0"/>
              </a:rPr>
              <a:t>D</a:t>
            </a:r>
            <a:endParaRPr lang="el-GR" dirty="0"/>
          </a:p>
        </p:txBody>
      </p:sp>
      <p:sp>
        <p:nvSpPr>
          <p:cNvPr id="13" name="Rectangle 12">
            <a:extLst>
              <a:ext uri="{FF2B5EF4-FFF2-40B4-BE49-F238E27FC236}">
                <a16:creationId xmlns:a16="http://schemas.microsoft.com/office/drawing/2014/main" id="{30CE6122-A1BA-4174-84CD-50B7D5E350D4}"/>
              </a:ext>
            </a:extLst>
          </p:cNvPr>
          <p:cNvSpPr/>
          <p:nvPr/>
        </p:nvSpPr>
        <p:spPr>
          <a:xfrm>
            <a:off x="1152358" y="5643245"/>
            <a:ext cx="365806" cy="369332"/>
          </a:xfrm>
          <a:prstGeom prst="rect">
            <a:avLst/>
          </a:prstGeom>
        </p:spPr>
        <p:txBody>
          <a:bodyPr wrap="none">
            <a:spAutoFit/>
          </a:bodyPr>
          <a:lstStyle/>
          <a:p>
            <a:r>
              <a:rPr lang="el-GR" b="1" dirty="0">
                <a:solidFill>
                  <a:schemeClr val="tx2"/>
                </a:solidFill>
                <a:latin typeface="Garamond" panose="02020404030301010803" pitchFamily="18" charset="0"/>
              </a:rPr>
              <a:t>D</a:t>
            </a:r>
            <a:endParaRPr lang="el-GR"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194FBC-7EAD-4A38-A1AE-5501F59C0E27}"/>
                  </a:ext>
                </a:extLst>
              </p:cNvPr>
              <p:cNvSpPr txBox="1"/>
              <p:nvPr/>
            </p:nvSpPr>
            <p:spPr>
              <a:xfrm>
                <a:off x="3575018" y="3220752"/>
                <a:ext cx="564532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𝐻</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𝐷</m:t>
                          </m:r>
                        </m:e>
                      </m:d>
                      <m:r>
                        <a:rPr lang="en-US" sz="1600" b="0" i="1" smtClean="0">
                          <a:latin typeface="Cambria Math" panose="02040503050406030204" pitchFamily="18" charset="0"/>
                          <a:ea typeface="Cambria Math" panose="02040503050406030204" pitchFamily="18" charset="0"/>
                        </a:rPr>
                        <m:t>=−</m:t>
                      </m:r>
                      <m:d>
                        <m:dPr>
                          <m:begChr m:val="["/>
                          <m:ctrlPr>
                            <a:rPr lang="en-US" sz="1600" b="0" i="1" smtClean="0">
                              <a:latin typeface="Cambria Math" panose="02040503050406030204" pitchFamily="18" charset="0"/>
                              <a:ea typeface="Cambria Math" panose="02040503050406030204" pitchFamily="18" charset="0"/>
                            </a:rPr>
                          </m:ctrlPr>
                        </m:dPr>
                        <m:e>
                          <m:r>
                            <m:rPr>
                              <m:nor/>
                            </m:rPr>
                            <a:rPr lang="en-US" sz="1600" b="0" i="0" smtClean="0">
                              <a:latin typeface="Cambria Math" panose="02040503050406030204" pitchFamily="18" charset="0"/>
                              <a:ea typeface="Cambria Math" panose="02040503050406030204" pitchFamily="18" charset="0"/>
                            </a:rPr>
                            <m:t>(</m:t>
                          </m:r>
                          <m:r>
                            <m:rPr>
                              <m:nor/>
                            </m:rPr>
                            <a:rPr lang="en-US" altLang="el-GR" sz="1600" dirty="0">
                              <a:latin typeface="Cambria Math" panose="02040503050406030204" pitchFamily="18" charset="0"/>
                              <a:ea typeface="Cambria Math" panose="02040503050406030204" pitchFamily="18" charset="0"/>
                            </a:rPr>
                            <m:t>P</m:t>
                          </m:r>
                          <m:r>
                            <m:rPr>
                              <m:nor/>
                            </m:rPr>
                            <a:rPr lang="en-US" altLang="el-GR" sz="1600" dirty="0">
                              <a:latin typeface="Cambria Math" panose="02040503050406030204" pitchFamily="18" charset="0"/>
                              <a:ea typeface="Cambria Math" panose="02040503050406030204" pitchFamily="18" charset="0"/>
                            </a:rPr>
                            <m:t>(</m:t>
                          </m:r>
                          <m:r>
                            <m:rPr>
                              <m:nor/>
                            </m:rPr>
                            <a:rPr lang="en-US" altLang="el-GR" sz="1600" dirty="0" smtClean="0">
                              <a:latin typeface="Cambria Math" panose="02040503050406030204" pitchFamily="18" charset="0"/>
                              <a:ea typeface="Cambria Math" panose="02040503050406030204" pitchFamily="18" charset="0"/>
                            </a:rPr>
                            <m:t>C</m:t>
                          </m:r>
                          <m:r>
                            <m:rPr>
                              <m:nor/>
                            </m:rPr>
                            <a:rPr lang="en-US" altLang="el-GR" sz="1600" dirty="0" smtClean="0">
                              <a:latin typeface="Cambria Math" panose="02040503050406030204" pitchFamily="18" charset="0"/>
                              <a:ea typeface="Cambria Math" panose="02040503050406030204" pitchFamily="18" charset="0"/>
                            </a:rPr>
                            <m:t>1|</m:t>
                          </m:r>
                          <m:r>
                            <m:rPr>
                              <m:nor/>
                            </m:rPr>
                            <a:rPr lang="en-US" altLang="el-GR" sz="1600" dirty="0">
                              <a:latin typeface="Cambria Math" panose="02040503050406030204" pitchFamily="18" charset="0"/>
                              <a:ea typeface="Cambria Math" panose="02040503050406030204" pitchFamily="18" charset="0"/>
                            </a:rPr>
                            <m:t>D</m:t>
                          </m:r>
                          <m:r>
                            <m:rPr>
                              <m:nor/>
                            </m:rPr>
                            <a:rPr lang="en-US" altLang="el-GR" sz="1600" dirty="0">
                              <a:latin typeface="Cambria Math" panose="02040503050406030204" pitchFamily="18" charset="0"/>
                              <a:ea typeface="Cambria Math" panose="02040503050406030204" pitchFamily="18" charset="0"/>
                            </a:rPr>
                            <m:t>)</m:t>
                          </m:r>
                          <m:r>
                            <a:rPr lang="en-US" altLang="el-GR" sz="1600" b="0" i="1" dirty="0" smtClean="0">
                              <a:latin typeface="Cambria Math" panose="02040503050406030204" pitchFamily="18" charset="0"/>
                              <a:ea typeface="Cambria Math" panose="02040503050406030204" pitchFamily="18" charset="0"/>
                            </a:rPr>
                            <m:t>∗</m:t>
                          </m:r>
                          <m:func>
                            <m:funcPr>
                              <m:ctrlPr>
                                <a:rPr lang="en-US" altLang="el-GR" sz="1600" b="0" i="1" dirty="0" smtClean="0">
                                  <a:latin typeface="Cambria Math" panose="02040503050406030204" pitchFamily="18" charset="0"/>
                                  <a:ea typeface="Cambria Math" panose="02040503050406030204" pitchFamily="18" charset="0"/>
                                </a:rPr>
                              </m:ctrlPr>
                            </m:funcPr>
                            <m:fName>
                              <m:sSub>
                                <m:sSubPr>
                                  <m:ctrlPr>
                                    <a:rPr lang="en-US" altLang="el-GR" sz="1600" b="0" i="1" dirty="0" smtClean="0">
                                      <a:latin typeface="Cambria Math" panose="02040503050406030204" pitchFamily="18" charset="0"/>
                                      <a:ea typeface="Cambria Math" panose="02040503050406030204" pitchFamily="18" charset="0"/>
                                    </a:rPr>
                                  </m:ctrlPr>
                                </m:sSubPr>
                                <m:e>
                                  <m:r>
                                    <m:rPr>
                                      <m:sty m:val="p"/>
                                    </m:rPr>
                                    <a:rPr lang="en-US" altLang="el-GR" sz="1600" b="0" i="0" dirty="0" smtClean="0">
                                      <a:latin typeface="Cambria Math" panose="02040503050406030204" pitchFamily="18" charset="0"/>
                                      <a:ea typeface="Cambria Math" panose="02040503050406030204" pitchFamily="18" charset="0"/>
                                    </a:rPr>
                                    <m:t>log</m:t>
                                  </m:r>
                                </m:e>
                                <m:sub>
                                  <m:r>
                                    <a:rPr lang="en-US" altLang="el-GR" sz="1600" b="0" i="1" dirty="0" smtClean="0">
                                      <a:latin typeface="Cambria Math" panose="02040503050406030204" pitchFamily="18" charset="0"/>
                                      <a:ea typeface="Cambria Math" panose="02040503050406030204" pitchFamily="18" charset="0"/>
                                    </a:rPr>
                                    <m:t>2</m:t>
                                  </m:r>
                                </m:sub>
                              </m:sSub>
                            </m:fName>
                            <m:e>
                              <m:r>
                                <m:rPr>
                                  <m:nor/>
                                </m:rPr>
                                <a:rPr lang="en-US" altLang="el-GR" sz="1600" dirty="0">
                                  <a:latin typeface="Cambria Math" panose="02040503050406030204" pitchFamily="18" charset="0"/>
                                  <a:ea typeface="Cambria Math" panose="02040503050406030204" pitchFamily="18" charset="0"/>
                                </a:rPr>
                                <m:t>P</m:t>
                              </m:r>
                              <m:r>
                                <m:rPr>
                                  <m:nor/>
                                </m:rPr>
                                <a:rPr lang="en-US" altLang="el-GR" sz="1600" dirty="0">
                                  <a:latin typeface="Cambria Math" panose="02040503050406030204" pitchFamily="18" charset="0"/>
                                  <a:ea typeface="Cambria Math" panose="02040503050406030204" pitchFamily="18" charset="0"/>
                                </a:rPr>
                                <m:t>(</m:t>
                              </m:r>
                              <m:r>
                                <m:rPr>
                                  <m:nor/>
                                </m:rPr>
                                <a:rPr lang="en-US" altLang="el-GR" sz="1600" dirty="0" smtClean="0">
                                  <a:latin typeface="Cambria Math" panose="02040503050406030204" pitchFamily="18" charset="0"/>
                                  <a:ea typeface="Cambria Math" panose="02040503050406030204" pitchFamily="18" charset="0"/>
                                </a:rPr>
                                <m:t>C</m:t>
                              </m:r>
                              <m:r>
                                <m:rPr>
                                  <m:nor/>
                                </m:rPr>
                                <a:rPr lang="en-US" altLang="el-GR" sz="1600" dirty="0" smtClean="0">
                                  <a:latin typeface="Cambria Math" panose="02040503050406030204" pitchFamily="18" charset="0"/>
                                  <a:ea typeface="Cambria Math" panose="02040503050406030204" pitchFamily="18" charset="0"/>
                                </a:rPr>
                                <m:t>1|</m:t>
                              </m:r>
                              <m:r>
                                <m:rPr>
                                  <m:nor/>
                                </m:rPr>
                                <a:rPr lang="en-US" altLang="el-GR" sz="1600" dirty="0">
                                  <a:latin typeface="Cambria Math" panose="02040503050406030204" pitchFamily="18" charset="0"/>
                                  <a:ea typeface="Cambria Math" panose="02040503050406030204" pitchFamily="18" charset="0"/>
                                </a:rPr>
                                <m:t>D</m:t>
                              </m:r>
                              <m:r>
                                <m:rPr>
                                  <m:nor/>
                                </m:rPr>
                                <a:rPr lang="en-US" altLang="el-GR" sz="1600" dirty="0">
                                  <a:latin typeface="Cambria Math" panose="02040503050406030204" pitchFamily="18" charset="0"/>
                                  <a:ea typeface="Cambria Math" panose="02040503050406030204" pitchFamily="18" charset="0"/>
                                </a:rPr>
                                <m:t>)</m:t>
                              </m:r>
                            </m:e>
                          </m:func>
                        </m:e>
                      </m:d>
                      <m:r>
                        <a:rPr lang="en-US" altLang="el-GR" sz="1600" b="0" i="1" dirty="0" smtClean="0">
                          <a:latin typeface="Cambria Math" panose="02040503050406030204" pitchFamily="18" charset="0"/>
                          <a:ea typeface="Cambria Math" panose="02040503050406030204" pitchFamily="18" charset="0"/>
                        </a:rPr>
                        <m:t>+</m:t>
                      </m:r>
                      <m:r>
                        <m:rPr>
                          <m:nor/>
                        </m:rPr>
                        <a:rPr lang="en-US" sz="1600">
                          <a:latin typeface="Cambria Math" panose="02040503050406030204" pitchFamily="18" charset="0"/>
                          <a:ea typeface="Cambria Math" panose="02040503050406030204" pitchFamily="18" charset="0"/>
                        </a:rPr>
                        <m:t>(</m:t>
                      </m:r>
                      <m:r>
                        <m:rPr>
                          <m:nor/>
                        </m:rPr>
                        <a:rPr lang="en-US" altLang="el-GR" sz="1600" dirty="0">
                          <a:latin typeface="Cambria Math" panose="02040503050406030204" pitchFamily="18" charset="0"/>
                          <a:ea typeface="Cambria Math" panose="02040503050406030204" pitchFamily="18" charset="0"/>
                        </a:rPr>
                        <m:t>P</m:t>
                      </m:r>
                      <m:r>
                        <m:rPr>
                          <m:nor/>
                        </m:rPr>
                        <a:rPr lang="en-US" altLang="el-GR" sz="1600" dirty="0">
                          <a:latin typeface="Cambria Math" panose="02040503050406030204" pitchFamily="18" charset="0"/>
                          <a:ea typeface="Cambria Math" panose="02040503050406030204" pitchFamily="18" charset="0"/>
                        </a:rPr>
                        <m:t>(</m:t>
                      </m:r>
                      <m:r>
                        <m:rPr>
                          <m:nor/>
                        </m:rPr>
                        <a:rPr lang="en-US" altLang="el-GR" sz="1600" dirty="0">
                          <a:latin typeface="Cambria Math" panose="02040503050406030204" pitchFamily="18" charset="0"/>
                          <a:ea typeface="Cambria Math" panose="02040503050406030204" pitchFamily="18" charset="0"/>
                        </a:rPr>
                        <m:t>C</m:t>
                      </m:r>
                      <m:r>
                        <m:rPr>
                          <m:nor/>
                        </m:rPr>
                        <a:rPr lang="en-US" altLang="el-GR" sz="1600" b="0" i="0" dirty="0" smtClean="0">
                          <a:latin typeface="Cambria Math" panose="02040503050406030204" pitchFamily="18" charset="0"/>
                          <a:ea typeface="Cambria Math" panose="02040503050406030204" pitchFamily="18" charset="0"/>
                        </a:rPr>
                        <m:t>2</m:t>
                      </m:r>
                      <m:r>
                        <m:rPr>
                          <m:nor/>
                        </m:rPr>
                        <a:rPr lang="en-US" altLang="el-GR" sz="1600" dirty="0">
                          <a:latin typeface="Cambria Math" panose="02040503050406030204" pitchFamily="18" charset="0"/>
                          <a:ea typeface="Cambria Math" panose="02040503050406030204" pitchFamily="18" charset="0"/>
                        </a:rPr>
                        <m:t>|</m:t>
                      </m:r>
                      <m:r>
                        <m:rPr>
                          <m:nor/>
                        </m:rPr>
                        <a:rPr lang="en-US" altLang="el-GR" sz="1600" dirty="0">
                          <a:latin typeface="Cambria Math" panose="02040503050406030204" pitchFamily="18" charset="0"/>
                          <a:ea typeface="Cambria Math" panose="02040503050406030204" pitchFamily="18" charset="0"/>
                        </a:rPr>
                        <m:t>D</m:t>
                      </m:r>
                      <m:r>
                        <m:rPr>
                          <m:nor/>
                        </m:rPr>
                        <a:rPr lang="en-US" altLang="el-GR" sz="1600" dirty="0">
                          <a:latin typeface="Cambria Math" panose="02040503050406030204" pitchFamily="18" charset="0"/>
                          <a:ea typeface="Cambria Math" panose="02040503050406030204" pitchFamily="18" charset="0"/>
                        </a:rPr>
                        <m:t>)</m:t>
                      </m:r>
                      <m:r>
                        <a:rPr lang="en-US" altLang="el-GR" sz="1600" i="1" dirty="0">
                          <a:latin typeface="Cambria Math" panose="02040503050406030204" pitchFamily="18" charset="0"/>
                          <a:ea typeface="Cambria Math" panose="02040503050406030204" pitchFamily="18" charset="0"/>
                        </a:rPr>
                        <m:t>∗</m:t>
                      </m:r>
                      <m:func>
                        <m:funcPr>
                          <m:ctrlPr>
                            <a:rPr lang="en-US" altLang="el-GR" sz="1600" i="1" dirty="0">
                              <a:latin typeface="Cambria Math" panose="02040503050406030204" pitchFamily="18" charset="0"/>
                              <a:ea typeface="Cambria Math" panose="02040503050406030204" pitchFamily="18" charset="0"/>
                            </a:rPr>
                          </m:ctrlPr>
                        </m:funcPr>
                        <m:fName>
                          <m:sSub>
                            <m:sSubPr>
                              <m:ctrlPr>
                                <a:rPr lang="en-US" altLang="el-GR" sz="1600" i="1" dirty="0">
                                  <a:latin typeface="Cambria Math" panose="02040503050406030204" pitchFamily="18" charset="0"/>
                                  <a:ea typeface="Cambria Math" panose="02040503050406030204" pitchFamily="18" charset="0"/>
                                </a:rPr>
                              </m:ctrlPr>
                            </m:sSubPr>
                            <m:e>
                              <m:r>
                                <m:rPr>
                                  <m:sty m:val="p"/>
                                </m:rPr>
                                <a:rPr lang="en-US" altLang="el-GR" sz="1600" dirty="0">
                                  <a:latin typeface="Cambria Math" panose="02040503050406030204" pitchFamily="18" charset="0"/>
                                  <a:ea typeface="Cambria Math" panose="02040503050406030204" pitchFamily="18" charset="0"/>
                                </a:rPr>
                                <m:t>log</m:t>
                              </m:r>
                            </m:e>
                            <m:sub>
                              <m:r>
                                <a:rPr lang="en-US" altLang="el-GR" sz="1600" i="1" dirty="0">
                                  <a:latin typeface="Cambria Math" panose="02040503050406030204" pitchFamily="18" charset="0"/>
                                  <a:ea typeface="Cambria Math" panose="02040503050406030204" pitchFamily="18" charset="0"/>
                                </a:rPr>
                                <m:t>2</m:t>
                              </m:r>
                            </m:sub>
                          </m:sSub>
                        </m:fName>
                        <m:e>
                          <m:r>
                            <m:rPr>
                              <m:nor/>
                            </m:rPr>
                            <a:rPr lang="en-US" altLang="el-GR" sz="1600" dirty="0">
                              <a:latin typeface="Cambria Math" panose="02040503050406030204" pitchFamily="18" charset="0"/>
                              <a:ea typeface="Cambria Math" panose="02040503050406030204" pitchFamily="18" charset="0"/>
                            </a:rPr>
                            <m:t>P</m:t>
                          </m:r>
                          <m:r>
                            <m:rPr>
                              <m:nor/>
                            </m:rPr>
                            <a:rPr lang="en-US" altLang="el-GR" sz="1600" dirty="0">
                              <a:latin typeface="Cambria Math" panose="02040503050406030204" pitchFamily="18" charset="0"/>
                              <a:ea typeface="Cambria Math" panose="02040503050406030204" pitchFamily="18" charset="0"/>
                            </a:rPr>
                            <m:t>(</m:t>
                          </m:r>
                          <m:r>
                            <m:rPr>
                              <m:nor/>
                            </m:rPr>
                            <a:rPr lang="en-US" altLang="el-GR" sz="1600" dirty="0">
                              <a:latin typeface="Cambria Math" panose="02040503050406030204" pitchFamily="18" charset="0"/>
                              <a:ea typeface="Cambria Math" panose="02040503050406030204" pitchFamily="18" charset="0"/>
                            </a:rPr>
                            <m:t>C</m:t>
                          </m:r>
                          <m:r>
                            <m:rPr>
                              <m:nor/>
                            </m:rPr>
                            <a:rPr lang="en-US" altLang="el-GR" sz="1600" b="0" i="0" dirty="0" smtClean="0">
                              <a:latin typeface="Cambria Math" panose="02040503050406030204" pitchFamily="18" charset="0"/>
                              <a:ea typeface="Cambria Math" panose="02040503050406030204" pitchFamily="18" charset="0"/>
                            </a:rPr>
                            <m:t>2</m:t>
                          </m:r>
                          <m:r>
                            <m:rPr>
                              <m:nor/>
                            </m:rPr>
                            <a:rPr lang="en-US" altLang="el-GR" sz="1600" dirty="0">
                              <a:latin typeface="Cambria Math" panose="02040503050406030204" pitchFamily="18" charset="0"/>
                              <a:ea typeface="Cambria Math" panose="02040503050406030204" pitchFamily="18" charset="0"/>
                            </a:rPr>
                            <m:t>|</m:t>
                          </m:r>
                          <m:r>
                            <m:rPr>
                              <m:nor/>
                            </m:rPr>
                            <a:rPr lang="en-US" altLang="el-GR" sz="1600" dirty="0">
                              <a:latin typeface="Cambria Math" panose="02040503050406030204" pitchFamily="18" charset="0"/>
                              <a:ea typeface="Cambria Math" panose="02040503050406030204" pitchFamily="18" charset="0"/>
                            </a:rPr>
                            <m:t>D</m:t>
                          </m:r>
                          <m:r>
                            <m:rPr>
                              <m:nor/>
                            </m:rPr>
                            <a:rPr lang="en-US" altLang="el-GR" sz="1600" dirty="0">
                              <a:latin typeface="Cambria Math" panose="02040503050406030204" pitchFamily="18" charset="0"/>
                              <a:ea typeface="Cambria Math" panose="02040503050406030204" pitchFamily="18" charset="0"/>
                            </a:rPr>
                            <m:t>)</m:t>
                          </m:r>
                        </m:e>
                      </m:func>
                      <m:r>
                        <a:rPr lang="en-US" sz="1600" b="0" i="1" smtClean="0">
                          <a:latin typeface="Cambria Math" panose="02040503050406030204" pitchFamily="18" charset="0"/>
                          <a:ea typeface="Cambria Math" panose="02040503050406030204" pitchFamily="18" charset="0"/>
                        </a:rPr>
                        <m:t>]</m:t>
                      </m:r>
                    </m:oMath>
                  </m:oMathPara>
                </a14:m>
                <a:endParaRPr lang="el-GR" sz="1600" dirty="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2F194FBC-7EAD-4A38-A1AE-5501F59C0E27}"/>
                  </a:ext>
                </a:extLst>
              </p:cNvPr>
              <p:cNvSpPr txBox="1">
                <a:spLocks noRot="1" noChangeAspect="1" noMove="1" noResize="1" noEditPoints="1" noAdjustHandles="1" noChangeArrowheads="1" noChangeShapeType="1" noTextEdit="1"/>
              </p:cNvSpPr>
              <p:nvPr/>
            </p:nvSpPr>
            <p:spPr>
              <a:xfrm>
                <a:off x="3575018" y="3220752"/>
                <a:ext cx="5645328" cy="246221"/>
              </a:xfrm>
              <a:prstGeom prst="rect">
                <a:avLst/>
              </a:prstGeom>
              <a:blipFill>
                <a:blip r:embed="rId11"/>
                <a:stretch>
                  <a:fillRect l="-324" r="-755" b="-34146"/>
                </a:stretch>
              </a:blipFill>
            </p:spPr>
            <p:txBody>
              <a:bodyPr/>
              <a:lstStyle/>
              <a:p>
                <a:r>
                  <a:rPr lang="el-GR">
                    <a:noFill/>
                  </a:rPr>
                  <a:t> </a:t>
                </a:r>
              </a:p>
            </p:txBody>
          </p:sp>
        </mc:Fallback>
      </mc:AlternateContent>
      <p:graphicFrame>
        <p:nvGraphicFramePr>
          <p:cNvPr id="14" name="Object 374">
            <a:extLst>
              <a:ext uri="{FF2B5EF4-FFF2-40B4-BE49-F238E27FC236}">
                <a16:creationId xmlns:a16="http://schemas.microsoft.com/office/drawing/2014/main" id="{2CB64F56-1264-4D4D-A19C-91F82889717A}"/>
              </a:ext>
            </a:extLst>
          </p:cNvPr>
          <p:cNvGraphicFramePr>
            <a:graphicFrameLocks noChangeAspect="1"/>
          </p:cNvGraphicFramePr>
          <p:nvPr/>
        </p:nvGraphicFramePr>
        <p:xfrm>
          <a:off x="1608449" y="3016756"/>
          <a:ext cx="1845951" cy="749300"/>
        </p:xfrm>
        <a:graphic>
          <a:graphicData uri="http://schemas.openxmlformats.org/presentationml/2006/ole">
            <mc:AlternateContent xmlns:mc="http://schemas.openxmlformats.org/markup-compatibility/2006">
              <mc:Choice xmlns:v="urn:schemas-microsoft-com:vml" Requires="v">
                <p:oleObj name="Document" r:id="rId12" imgW="3237854" imgH="1360364" progId="Word.Document.8">
                  <p:embed/>
                </p:oleObj>
              </mc:Choice>
              <mc:Fallback>
                <p:oleObj name="Document" r:id="rId12" imgW="3237854" imgH="1360364" progId="Word.Document.8">
                  <p:embed/>
                  <p:pic>
                    <p:nvPicPr>
                      <p:cNvPr id="14" name="Object 374">
                        <a:extLst>
                          <a:ext uri="{FF2B5EF4-FFF2-40B4-BE49-F238E27FC236}">
                            <a16:creationId xmlns:a16="http://schemas.microsoft.com/office/drawing/2014/main" id="{2CB64F56-1264-4D4D-A19C-91F82889717A}"/>
                          </a:ext>
                        </a:extLst>
                      </p:cNvPr>
                      <p:cNvPicPr>
                        <a:picLocks noChangeAspect="1" noChangeArrowheads="1"/>
                      </p:cNvPicPr>
                      <p:nvPr/>
                    </p:nvPicPr>
                    <p:blipFill>
                      <a:blip r:embed="rId13"/>
                      <a:srcRect/>
                      <a:stretch>
                        <a:fillRect/>
                      </a:stretch>
                    </p:blipFill>
                    <p:spPr bwMode="auto">
                      <a:xfrm>
                        <a:off x="1608449" y="3016756"/>
                        <a:ext cx="1845951" cy="749300"/>
                      </a:xfrm>
                      <a:prstGeom prst="rect">
                        <a:avLst/>
                      </a:prstGeom>
                      <a:noFill/>
                      <a:ln>
                        <a:noFill/>
                      </a:ln>
                      <a:effectLst/>
                    </p:spPr>
                  </p:pic>
                </p:oleObj>
              </mc:Fallback>
            </mc:AlternateContent>
          </a:graphicData>
        </a:graphic>
      </p:graphicFrame>
      <p:sp>
        <p:nvSpPr>
          <p:cNvPr id="15" name="Rectangle 14">
            <a:extLst>
              <a:ext uri="{FF2B5EF4-FFF2-40B4-BE49-F238E27FC236}">
                <a16:creationId xmlns:a16="http://schemas.microsoft.com/office/drawing/2014/main" id="{C00C760A-B94A-4ECB-92BA-A96A9EBC7A6A}"/>
              </a:ext>
            </a:extLst>
          </p:cNvPr>
          <p:cNvSpPr/>
          <p:nvPr/>
        </p:nvSpPr>
        <p:spPr>
          <a:xfrm>
            <a:off x="1149349" y="3098854"/>
            <a:ext cx="365806" cy="369332"/>
          </a:xfrm>
          <a:prstGeom prst="rect">
            <a:avLst/>
          </a:prstGeom>
        </p:spPr>
        <p:txBody>
          <a:bodyPr wrap="none">
            <a:spAutoFit/>
          </a:bodyPr>
          <a:lstStyle/>
          <a:p>
            <a:r>
              <a:rPr lang="el-GR" b="1" dirty="0">
                <a:solidFill>
                  <a:schemeClr val="tx2"/>
                </a:solidFill>
                <a:latin typeface="Garamond" panose="02020404030301010803" pitchFamily="18" charset="0"/>
              </a:rPr>
              <a:t>D</a:t>
            </a:r>
            <a:endParaRPr lang="el-GR" dirty="0"/>
          </a:p>
        </p:txBody>
      </p:sp>
    </p:spTree>
    <p:extLst>
      <p:ext uri="{BB962C8B-B14F-4D97-AF65-F5344CB8AC3E}">
        <p14:creationId xmlns:p14="http://schemas.microsoft.com/office/powerpoint/2010/main" val="1235220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6186309"/>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Ορίζουμε την εντροπία διαμερισμού ως τη σταθμισμένη εντροπία καθεμίας από τις διαμερίσεις που προκύπτουν:</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όπου </a:t>
            </a:r>
            <a:r>
              <a:rPr lang="el-GR" i="1" dirty="0">
                <a:solidFill>
                  <a:schemeClr val="tx2"/>
                </a:solidFill>
                <a:latin typeface="Garamond" panose="02020404030301010803" pitchFamily="18" charset="0"/>
              </a:rPr>
              <a:t>n </a:t>
            </a:r>
            <a:r>
              <a:rPr lang="el-GR" dirty="0">
                <a:solidFill>
                  <a:schemeClr val="tx2"/>
                </a:solidFill>
                <a:latin typeface="Garamond" panose="02020404030301010803" pitchFamily="18" charset="0"/>
              </a:rPr>
              <a:t>= |</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είναι το πλήθος των σημείων του </a:t>
            </a:r>
            <a:r>
              <a:rPr lang="el-GR" b="1" dirty="0">
                <a:solidFill>
                  <a:schemeClr val="tx2"/>
                </a:solidFill>
                <a:latin typeface="Garamond" panose="02020404030301010803" pitchFamily="18" charset="0"/>
              </a:rPr>
              <a:t>D</a:t>
            </a:r>
            <a:r>
              <a:rPr lang="el-GR" dirty="0">
                <a:solidFill>
                  <a:schemeClr val="tx2"/>
                </a:solidFill>
                <a:latin typeface="Garamond" panose="02020404030301010803" pitchFamily="18" charset="0"/>
              </a:rPr>
              <a:t>, ενώ </a:t>
            </a:r>
            <a:r>
              <a:rPr lang="el-GR" i="1" dirty="0">
                <a:solidFill>
                  <a:schemeClr val="tx2"/>
                </a:solidFill>
                <a:latin typeface="Garamond" panose="02020404030301010803" pitchFamily="18" charset="0"/>
              </a:rPr>
              <a:t>n</a:t>
            </a:r>
            <a:r>
              <a:rPr lang="el-GR" i="1" baseline="-25000" dirty="0">
                <a:solidFill>
                  <a:schemeClr val="tx2"/>
                </a:solidFill>
                <a:latin typeface="Garamond" panose="02020404030301010803" pitchFamily="18" charset="0"/>
              </a:rPr>
              <a:t>Y</a:t>
            </a:r>
            <a:r>
              <a:rPr lang="el-GR" i="1"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 |</a:t>
            </a:r>
            <a:r>
              <a:rPr lang="el-GR" b="1" dirty="0">
                <a:solidFill>
                  <a:schemeClr val="tx2"/>
                </a:solidFill>
                <a:latin typeface="Garamond" panose="02020404030301010803" pitchFamily="18" charset="0"/>
              </a:rPr>
              <a:t>D</a:t>
            </a:r>
            <a:r>
              <a:rPr lang="el-GR" i="1" baseline="-25000" dirty="0">
                <a:solidFill>
                  <a:schemeClr val="tx2"/>
                </a:solidFill>
                <a:latin typeface="Garamond" panose="02020404030301010803" pitchFamily="18" charset="0"/>
              </a:rPr>
              <a:t>Y</a:t>
            </a:r>
            <a:r>
              <a:rPr lang="el-GR" dirty="0">
                <a:solidFill>
                  <a:schemeClr val="tx2"/>
                </a:solidFill>
                <a:latin typeface="Garamond" panose="02020404030301010803" pitchFamily="18" charset="0"/>
              </a:rPr>
              <a:t>| και </a:t>
            </a:r>
            <a:r>
              <a:rPr lang="el-GR" i="1" dirty="0">
                <a:solidFill>
                  <a:schemeClr val="tx2"/>
                </a:solidFill>
                <a:latin typeface="Garamond" panose="02020404030301010803" pitchFamily="18" charset="0"/>
              </a:rPr>
              <a:t>n</a:t>
            </a:r>
            <a:r>
              <a:rPr lang="el-GR" i="1" baseline="-25000" dirty="0">
                <a:solidFill>
                  <a:schemeClr val="tx2"/>
                </a:solidFill>
                <a:latin typeface="Garamond" panose="02020404030301010803" pitchFamily="18" charset="0"/>
              </a:rPr>
              <a:t>N</a:t>
            </a:r>
            <a:r>
              <a:rPr lang="el-GR" i="1"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 |</a:t>
            </a:r>
            <a:r>
              <a:rPr lang="el-GR" b="1" dirty="0">
                <a:solidFill>
                  <a:schemeClr val="tx2"/>
                </a:solidFill>
                <a:latin typeface="Garamond" panose="02020404030301010803" pitchFamily="18" charset="0"/>
              </a:rPr>
              <a:t>D</a:t>
            </a:r>
            <a:r>
              <a:rPr lang="el-GR" i="1" baseline="-25000" dirty="0">
                <a:solidFill>
                  <a:schemeClr val="tx2"/>
                </a:solidFill>
                <a:latin typeface="Garamond" panose="02020404030301010803" pitchFamily="18" charset="0"/>
              </a:rPr>
              <a:t>N</a:t>
            </a:r>
            <a:r>
              <a:rPr lang="el-GR" dirty="0">
                <a:solidFill>
                  <a:schemeClr val="tx2"/>
                </a:solidFill>
                <a:latin typeface="Garamond" panose="02020404030301010803" pitchFamily="18" charset="0"/>
              </a:rPr>
              <a:t>| είναι το πλήθος των σημείων για τα </a:t>
            </a:r>
            <a:r>
              <a:rPr lang="el-GR" b="1" dirty="0">
                <a:solidFill>
                  <a:schemeClr val="tx2"/>
                </a:solidFill>
                <a:latin typeface="Garamond" panose="02020404030301010803" pitchFamily="18" charset="0"/>
              </a:rPr>
              <a:t>D</a:t>
            </a:r>
            <a:r>
              <a:rPr lang="el-GR" i="1" baseline="-25000" dirty="0">
                <a:solidFill>
                  <a:schemeClr val="tx2"/>
                </a:solidFill>
                <a:latin typeface="Garamond" panose="02020404030301010803" pitchFamily="18" charset="0"/>
              </a:rPr>
              <a:t>Y</a:t>
            </a:r>
            <a:r>
              <a:rPr lang="el-GR" i="1" dirty="0">
                <a:solidFill>
                  <a:schemeClr val="tx2"/>
                </a:solidFill>
                <a:latin typeface="Garamond" panose="02020404030301010803" pitchFamily="18" charset="0"/>
              </a:rPr>
              <a:t> </a:t>
            </a:r>
            <a:r>
              <a:rPr lang="el-GR" dirty="0">
                <a:solidFill>
                  <a:schemeClr val="tx2"/>
                </a:solidFill>
                <a:latin typeface="Garamond" panose="02020404030301010803" pitchFamily="18" charset="0"/>
              </a:rPr>
              <a:t>και </a:t>
            </a:r>
            <a:r>
              <a:rPr lang="el-GR" b="1" dirty="0">
                <a:solidFill>
                  <a:schemeClr val="tx2"/>
                </a:solidFill>
                <a:latin typeface="Garamond" panose="02020404030301010803" pitchFamily="18" charset="0"/>
              </a:rPr>
              <a:t>D</a:t>
            </a:r>
            <a:r>
              <a:rPr lang="el-GR" i="1" baseline="-25000" dirty="0">
                <a:solidFill>
                  <a:schemeClr val="tx2"/>
                </a:solidFill>
                <a:latin typeface="Garamond" panose="02020404030301010803" pitchFamily="18" charset="0"/>
              </a:rPr>
              <a:t>N</a:t>
            </a:r>
            <a:r>
              <a:rPr lang="el-GR" dirty="0">
                <a:solidFill>
                  <a:schemeClr val="tx2"/>
                </a:solidFill>
                <a:latin typeface="Garamond" panose="02020404030301010803" pitchFamily="18" charset="0"/>
              </a:rPr>
              <a:t>, αντίστοιχα.</a:t>
            </a: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Ορίζουμε το κέρδος πληροφορίας για ένα καθορισμένο σημείο διαμερισμού όπως φαίνεται παρακάτω:</a:t>
            </a:r>
          </a:p>
          <a:p>
            <a:pPr algn="ctr">
              <a:lnSpc>
                <a:spcPct val="150000"/>
              </a:lnSpc>
            </a:pPr>
            <a:endParaRPr lang="en-US" sz="1000" i="1" dirty="0">
              <a:latin typeface="Garamond" panose="02020404030301010803" pitchFamily="18" charset="0"/>
            </a:endParaRPr>
          </a:p>
          <a:p>
            <a:pPr algn="ctr">
              <a:lnSpc>
                <a:spcPct val="150000"/>
              </a:lnSpc>
            </a:pPr>
            <a:r>
              <a:rPr lang="el-GR" i="1" dirty="0">
                <a:latin typeface="Garamond" panose="02020404030301010803" pitchFamily="18" charset="0"/>
              </a:rPr>
              <a:t>Gain</a:t>
            </a:r>
            <a:r>
              <a:rPr lang="el-GR" dirty="0">
                <a:latin typeface="Garamond" panose="02020404030301010803" pitchFamily="18" charset="0"/>
              </a:rPr>
              <a:t>(</a:t>
            </a:r>
            <a:r>
              <a:rPr lang="el-GR" b="1" dirty="0">
                <a:latin typeface="Garamond" panose="02020404030301010803" pitchFamily="18" charset="0"/>
              </a:rPr>
              <a:t>D</a:t>
            </a:r>
            <a:r>
              <a:rPr lang="el-GR" dirty="0">
                <a:latin typeface="Garamond" panose="02020404030301010803" pitchFamily="18" charset="0"/>
              </a:rPr>
              <a:t>, </a:t>
            </a:r>
            <a:r>
              <a:rPr lang="el-GR" b="1" dirty="0">
                <a:latin typeface="Garamond" panose="02020404030301010803" pitchFamily="18" charset="0"/>
              </a:rPr>
              <a:t>D</a:t>
            </a:r>
            <a:r>
              <a:rPr lang="el-GR" i="1" baseline="-25000" dirty="0">
                <a:latin typeface="Garamond" panose="02020404030301010803" pitchFamily="18" charset="0"/>
              </a:rPr>
              <a:t>Y</a:t>
            </a:r>
            <a:r>
              <a:rPr lang="el-GR" dirty="0">
                <a:latin typeface="Garamond" panose="02020404030301010803" pitchFamily="18" charset="0"/>
              </a:rPr>
              <a:t>, </a:t>
            </a:r>
            <a:r>
              <a:rPr lang="el-GR" b="1" dirty="0">
                <a:latin typeface="Garamond" panose="02020404030301010803" pitchFamily="18" charset="0"/>
              </a:rPr>
              <a:t>D</a:t>
            </a:r>
            <a:r>
              <a:rPr lang="el-GR" i="1" baseline="-25000" dirty="0">
                <a:latin typeface="Garamond" panose="02020404030301010803" pitchFamily="18" charset="0"/>
              </a:rPr>
              <a:t>N</a:t>
            </a:r>
            <a:r>
              <a:rPr lang="el-GR" dirty="0">
                <a:latin typeface="Garamond" panose="02020404030301010803" pitchFamily="18" charset="0"/>
              </a:rPr>
              <a:t>) = </a:t>
            </a:r>
            <a:r>
              <a:rPr lang="el-GR" i="1" dirty="0">
                <a:latin typeface="Garamond" panose="02020404030301010803" pitchFamily="18" charset="0"/>
              </a:rPr>
              <a:t>H</a:t>
            </a:r>
            <a:r>
              <a:rPr lang="el-GR" dirty="0">
                <a:latin typeface="Garamond" panose="02020404030301010803" pitchFamily="18" charset="0"/>
              </a:rPr>
              <a:t>(</a:t>
            </a:r>
            <a:r>
              <a:rPr lang="el-GR" b="1" dirty="0">
                <a:latin typeface="Garamond" panose="02020404030301010803" pitchFamily="18" charset="0"/>
              </a:rPr>
              <a:t>D</a:t>
            </a:r>
            <a:r>
              <a:rPr lang="el-GR" dirty="0">
                <a:latin typeface="Garamond" panose="02020404030301010803" pitchFamily="18" charset="0"/>
              </a:rPr>
              <a:t>) − </a:t>
            </a:r>
            <a:r>
              <a:rPr lang="el-GR" i="1" dirty="0">
                <a:latin typeface="Garamond" panose="02020404030301010803" pitchFamily="18" charset="0"/>
              </a:rPr>
              <a:t>H</a:t>
            </a:r>
            <a:r>
              <a:rPr lang="el-GR" dirty="0">
                <a:latin typeface="Garamond" panose="02020404030301010803" pitchFamily="18" charset="0"/>
              </a:rPr>
              <a:t>(</a:t>
            </a:r>
            <a:r>
              <a:rPr lang="el-GR" b="1" dirty="0">
                <a:latin typeface="Garamond" panose="02020404030301010803" pitchFamily="18" charset="0"/>
              </a:rPr>
              <a:t>D</a:t>
            </a:r>
            <a:r>
              <a:rPr lang="el-GR" i="1" baseline="-25000" dirty="0">
                <a:latin typeface="Garamond" panose="02020404030301010803" pitchFamily="18" charset="0"/>
              </a:rPr>
              <a:t>Y</a:t>
            </a:r>
            <a:r>
              <a:rPr lang="el-GR" dirty="0">
                <a:latin typeface="Garamond" panose="02020404030301010803" pitchFamily="18" charset="0"/>
              </a:rPr>
              <a:t>, </a:t>
            </a:r>
            <a:r>
              <a:rPr lang="el-GR" b="1" dirty="0">
                <a:latin typeface="Garamond" panose="02020404030301010803" pitchFamily="18" charset="0"/>
              </a:rPr>
              <a:t>D</a:t>
            </a:r>
            <a:r>
              <a:rPr lang="el-GR" i="1" baseline="-25000" dirty="0">
                <a:latin typeface="Garamond" panose="02020404030301010803" pitchFamily="18" charset="0"/>
              </a:rPr>
              <a:t>N</a:t>
            </a:r>
            <a:r>
              <a:rPr lang="el-GR" dirty="0">
                <a:latin typeface="Garamond" panose="02020404030301010803" pitchFamily="18" charset="0"/>
              </a:rPr>
              <a:t>)</a:t>
            </a:r>
          </a:p>
          <a:p>
            <a:endParaRPr lang="el-GR" dirty="0">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Όσο υψηλότερη είναι η τιμή του κέρδους πληροφορίας, τόσο μεγαλύτερη είναι η μείωση της εντροπίας, και άρα τόσο καλύτερο είναι το σημείο διαμερισμού.</a:t>
            </a:r>
          </a:p>
          <a:p>
            <a:pPr marL="342900"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Μπορούμε να βαθμολογήσουμε κάθε σημείο διαμερισμού και να επιλέξουμε εκείνο το οποίο παράγει το υψηλότερο πληροφοριακό κέρδος.</a:t>
            </a:r>
          </a:p>
          <a:p>
            <a:pPr marL="342900" indent="-342900" algn="just">
              <a:buFont typeface="Garamond" panose="02020404030301010803" pitchFamily="18" charset="0"/>
              <a:buChar char="–"/>
            </a:pPr>
            <a:endParaRPr lang="el-GR"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Εντροπία</a:t>
            </a:r>
          </a:p>
        </p:txBody>
      </p:sp>
      <p:graphicFrame>
        <p:nvGraphicFramePr>
          <p:cNvPr id="9" name="Αντικείμενο 12"/>
          <p:cNvGraphicFramePr>
            <a:graphicFrameLocks noChangeAspect="1"/>
          </p:cNvGraphicFramePr>
          <p:nvPr/>
        </p:nvGraphicFramePr>
        <p:xfrm>
          <a:off x="3502124" y="1767379"/>
          <a:ext cx="3814762" cy="665163"/>
        </p:xfrm>
        <a:graphic>
          <a:graphicData uri="http://schemas.openxmlformats.org/presentationml/2006/ole">
            <mc:AlternateContent xmlns:mc="http://schemas.openxmlformats.org/markup-compatibility/2006">
              <mc:Choice xmlns:v="urn:schemas-microsoft-com:vml" Requires="v">
                <p:oleObj name="Equation" r:id="rId2" imgW="2108160" imgH="368280" progId="Equation.DSMT4">
                  <p:embed/>
                </p:oleObj>
              </mc:Choice>
              <mc:Fallback>
                <p:oleObj name="Equation" r:id="rId2" imgW="2108160" imgH="368280" progId="Equation.DSMT4">
                  <p:embed/>
                  <p:pic>
                    <p:nvPicPr>
                      <p:cNvPr id="9" name="Αντικείμενο 12"/>
                      <p:cNvPicPr>
                        <a:picLocks noChangeAspect="1" noChangeArrowheads="1"/>
                      </p:cNvPicPr>
                      <p:nvPr/>
                    </p:nvPicPr>
                    <p:blipFill>
                      <a:blip r:embed="rId3"/>
                      <a:srcRect/>
                      <a:stretch>
                        <a:fillRect/>
                      </a:stretch>
                    </p:blipFill>
                    <p:spPr bwMode="auto">
                      <a:xfrm>
                        <a:off x="3502124" y="1767379"/>
                        <a:ext cx="38147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085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n-US" sz="3600" dirty="0">
                <a:effectLst>
                  <a:outerShdw blurRad="38100" dist="38100" dir="2700000" algn="tl">
                    <a:srgbClr val="000000">
                      <a:alpha val="43137"/>
                    </a:srgbClr>
                  </a:outerShdw>
                </a:effectLst>
                <a:latin typeface="Garamond" panose="02020404030301010803" pitchFamily="18" charset="0"/>
              </a:rPr>
              <a:t>Gain - </a:t>
            </a:r>
            <a:r>
              <a:rPr lang="el-GR" sz="3600" dirty="0">
                <a:effectLst>
                  <a:outerShdw blurRad="38100" dist="38100" dir="2700000" algn="tl">
                    <a:srgbClr val="000000">
                      <a:alpha val="43137"/>
                    </a:srgbClr>
                  </a:outerShdw>
                </a:effectLst>
                <a:latin typeface="Garamond" panose="02020404030301010803" pitchFamily="18" charset="0"/>
              </a:rPr>
              <a:t>Παράδειγμα</a:t>
            </a:r>
          </a:p>
        </p:txBody>
      </p:sp>
      <p:sp>
        <p:nvSpPr>
          <p:cNvPr id="19" name="Rectangle 18">
            <a:extLst>
              <a:ext uri="{FF2B5EF4-FFF2-40B4-BE49-F238E27FC236}">
                <a16:creationId xmlns:a16="http://schemas.microsoft.com/office/drawing/2014/main" id="{B3E03ACE-D397-4769-A199-2D934A331493}"/>
              </a:ext>
            </a:extLst>
          </p:cNvPr>
          <p:cNvSpPr/>
          <p:nvPr/>
        </p:nvSpPr>
        <p:spPr>
          <a:xfrm>
            <a:off x="6382444" y="2194448"/>
            <a:ext cx="1898277" cy="584775"/>
          </a:xfrm>
          <a:prstGeom prst="rect">
            <a:avLst/>
          </a:prstGeom>
        </p:spPr>
        <p:txBody>
          <a:bodyPr wrap="none">
            <a:spAutoFit/>
          </a:bodyPr>
          <a:lstStyle/>
          <a:p>
            <a:r>
              <a:rPr lang="en-US" sz="3200" dirty="0">
                <a:effectLst>
                  <a:outerShdw blurRad="38100" dist="38100" dir="2700000" algn="tl">
                    <a:srgbClr val="000000">
                      <a:alpha val="43137"/>
                    </a:srgbClr>
                  </a:outerShdw>
                </a:effectLst>
                <a:latin typeface="Garamond" panose="02020404030301010803" pitchFamily="18" charset="0"/>
              </a:rPr>
              <a:t>Gain = ???</a:t>
            </a:r>
            <a:endParaRPr lang="el-GR" sz="3200" dirty="0"/>
          </a:p>
        </p:txBody>
      </p:sp>
      <p:graphicFrame>
        <p:nvGraphicFramePr>
          <p:cNvPr id="18" name="Αντικείμενο 12">
            <a:extLst>
              <a:ext uri="{FF2B5EF4-FFF2-40B4-BE49-F238E27FC236}">
                <a16:creationId xmlns:a16="http://schemas.microsoft.com/office/drawing/2014/main" id="{DDC76519-D863-41FF-83CB-01251F666A20}"/>
              </a:ext>
            </a:extLst>
          </p:cNvPr>
          <p:cNvGraphicFramePr>
            <a:graphicFrameLocks noChangeAspect="1"/>
          </p:cNvGraphicFramePr>
          <p:nvPr>
            <p:extLst>
              <p:ext uri="{D42A27DB-BD31-4B8C-83A1-F6EECF244321}">
                <p14:modId xmlns:p14="http://schemas.microsoft.com/office/powerpoint/2010/main" val="2867155422"/>
              </p:ext>
            </p:extLst>
          </p:nvPr>
        </p:nvGraphicFramePr>
        <p:xfrm>
          <a:off x="6094412" y="4753485"/>
          <a:ext cx="3814762" cy="665163"/>
        </p:xfrm>
        <a:graphic>
          <a:graphicData uri="http://schemas.openxmlformats.org/presentationml/2006/ole">
            <mc:AlternateContent xmlns:mc="http://schemas.openxmlformats.org/markup-compatibility/2006">
              <mc:Choice xmlns:v="urn:schemas-microsoft-com:vml" Requires="v">
                <p:oleObj name="Equation" r:id="rId2" imgW="2108160" imgH="368280" progId="Equation.DSMT4">
                  <p:embed/>
                </p:oleObj>
              </mc:Choice>
              <mc:Fallback>
                <p:oleObj name="Equation" r:id="rId2" imgW="2108160" imgH="368280" progId="Equation.DSMT4">
                  <p:embed/>
                  <p:pic>
                    <p:nvPicPr>
                      <p:cNvPr id="18" name="Αντικείμενο 12">
                        <a:extLst>
                          <a:ext uri="{FF2B5EF4-FFF2-40B4-BE49-F238E27FC236}">
                            <a16:creationId xmlns:a16="http://schemas.microsoft.com/office/drawing/2014/main" id="{DDC76519-D863-41FF-83CB-01251F666A20}"/>
                          </a:ext>
                        </a:extLst>
                      </p:cNvPr>
                      <p:cNvPicPr>
                        <a:picLocks noChangeAspect="1" noChangeArrowheads="1"/>
                      </p:cNvPicPr>
                      <p:nvPr/>
                    </p:nvPicPr>
                    <p:blipFill>
                      <a:blip r:embed="rId3"/>
                      <a:srcRect/>
                      <a:stretch>
                        <a:fillRect/>
                      </a:stretch>
                    </p:blipFill>
                    <p:spPr bwMode="auto">
                      <a:xfrm>
                        <a:off x="6094412" y="4753485"/>
                        <a:ext cx="381476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E98C434-51E2-4E68-9016-6A355122945C}"/>
              </a:ext>
            </a:extLst>
          </p:cNvPr>
          <p:cNvPicPr>
            <a:picLocks noChangeAspect="1"/>
          </p:cNvPicPr>
          <p:nvPr/>
        </p:nvPicPr>
        <p:blipFill>
          <a:blip r:embed="rId4"/>
          <a:stretch>
            <a:fillRect/>
          </a:stretch>
        </p:blipFill>
        <p:spPr>
          <a:xfrm>
            <a:off x="1716965" y="4700305"/>
            <a:ext cx="3867150" cy="771525"/>
          </a:xfrm>
          <a:prstGeom prst="rect">
            <a:avLst/>
          </a:prstGeom>
        </p:spPr>
      </p:pic>
      <p:pic>
        <p:nvPicPr>
          <p:cNvPr id="20" name="Picture 19">
            <a:extLst>
              <a:ext uri="{FF2B5EF4-FFF2-40B4-BE49-F238E27FC236}">
                <a16:creationId xmlns:a16="http://schemas.microsoft.com/office/drawing/2014/main" id="{AADD3A58-F069-49CB-A493-F1591A7A73CB}"/>
              </a:ext>
            </a:extLst>
          </p:cNvPr>
          <p:cNvPicPr>
            <a:picLocks noChangeAspect="1"/>
          </p:cNvPicPr>
          <p:nvPr/>
        </p:nvPicPr>
        <p:blipFill>
          <a:blip r:embed="rId5"/>
          <a:stretch>
            <a:fillRect/>
          </a:stretch>
        </p:blipFill>
        <p:spPr>
          <a:xfrm>
            <a:off x="3769654" y="3715848"/>
            <a:ext cx="4171950" cy="666750"/>
          </a:xfrm>
          <a:prstGeom prst="rect">
            <a:avLst/>
          </a:prstGeom>
        </p:spPr>
      </p:pic>
      <p:cxnSp>
        <p:nvCxnSpPr>
          <p:cNvPr id="10" name="Straight Arrow Connector 9">
            <a:extLst>
              <a:ext uri="{FF2B5EF4-FFF2-40B4-BE49-F238E27FC236}">
                <a16:creationId xmlns:a16="http://schemas.microsoft.com/office/drawing/2014/main" id="{AC4D207F-C463-4E28-ADC0-B7A12953F254}"/>
              </a:ext>
            </a:extLst>
          </p:cNvPr>
          <p:cNvCxnSpPr/>
          <p:nvPr/>
        </p:nvCxnSpPr>
        <p:spPr>
          <a:xfrm flipH="1">
            <a:off x="4785173" y="4218061"/>
            <a:ext cx="1048800" cy="366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71BDBEA-97E2-4B48-A4BA-D9F8B898B713}"/>
              </a:ext>
            </a:extLst>
          </p:cNvPr>
          <p:cNvCxnSpPr>
            <a:cxnSpLocks/>
          </p:cNvCxnSpPr>
          <p:nvPr/>
        </p:nvCxnSpPr>
        <p:spPr>
          <a:xfrm>
            <a:off x="6849492" y="4218061"/>
            <a:ext cx="757088" cy="482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Οβάλ 3">
            <a:extLst>
              <a:ext uri="{FF2B5EF4-FFF2-40B4-BE49-F238E27FC236}">
                <a16:creationId xmlns:a16="http://schemas.microsoft.com/office/drawing/2014/main" id="{D7CA21AC-3441-48B7-9D31-3D3CC0351F1E}"/>
              </a:ext>
            </a:extLst>
          </p:cNvPr>
          <p:cNvSpPr/>
          <p:nvPr/>
        </p:nvSpPr>
        <p:spPr>
          <a:xfrm>
            <a:off x="2617012" y="1671214"/>
            <a:ext cx="1584176" cy="531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aramond" panose="02020404030301010803" pitchFamily="18" charset="0"/>
              </a:rPr>
              <a:t>Gene1 &gt;6</a:t>
            </a:r>
            <a:endParaRPr lang="el-GR" dirty="0">
              <a:latin typeface="Garamond" panose="02020404030301010803" pitchFamily="18" charset="0"/>
            </a:endParaRPr>
          </a:p>
        </p:txBody>
      </p:sp>
      <p:cxnSp>
        <p:nvCxnSpPr>
          <p:cNvPr id="23" name="Ευθεία γραμμή σύνδεσης 22">
            <a:extLst>
              <a:ext uri="{FF2B5EF4-FFF2-40B4-BE49-F238E27FC236}">
                <a16:creationId xmlns:a16="http://schemas.microsoft.com/office/drawing/2014/main" id="{B28864F0-759A-4437-8A9A-AB1162C48757}"/>
              </a:ext>
            </a:extLst>
          </p:cNvPr>
          <p:cNvCxnSpPr>
            <a:stCxn id="4" idx="3"/>
          </p:cNvCxnSpPr>
          <p:nvPr/>
        </p:nvCxnSpPr>
        <p:spPr>
          <a:xfrm flipH="1">
            <a:off x="2408910" y="2125143"/>
            <a:ext cx="440099" cy="425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61748803-ED66-496C-A575-25791FAF362F}"/>
              </a:ext>
            </a:extLst>
          </p:cNvPr>
          <p:cNvCxnSpPr>
            <a:cxnSpLocks/>
            <a:endCxn id="33" idx="0"/>
          </p:cNvCxnSpPr>
          <p:nvPr/>
        </p:nvCxnSpPr>
        <p:spPr>
          <a:xfrm>
            <a:off x="3930108" y="2125143"/>
            <a:ext cx="486562" cy="429628"/>
          </a:xfrm>
          <a:prstGeom prst="line">
            <a:avLst/>
          </a:prstGeom>
        </p:spPr>
        <p:style>
          <a:lnRef idx="1">
            <a:schemeClr val="accent1"/>
          </a:lnRef>
          <a:fillRef idx="0">
            <a:schemeClr val="accent1"/>
          </a:fillRef>
          <a:effectRef idx="0">
            <a:schemeClr val="accent1"/>
          </a:effectRef>
          <a:fontRef idx="minor">
            <a:schemeClr val="tx1"/>
          </a:fontRef>
        </p:style>
      </p:cxnSp>
      <p:sp>
        <p:nvSpPr>
          <p:cNvPr id="26" name="Ορθογώνιο 25">
            <a:extLst>
              <a:ext uri="{FF2B5EF4-FFF2-40B4-BE49-F238E27FC236}">
                <a16:creationId xmlns:a16="http://schemas.microsoft.com/office/drawing/2014/main" id="{F6CB3109-4A2D-4F08-A5A6-2FD89C9F6E53}"/>
              </a:ext>
            </a:extLst>
          </p:cNvPr>
          <p:cNvSpPr/>
          <p:nvPr/>
        </p:nvSpPr>
        <p:spPr>
          <a:xfrm>
            <a:off x="1760838" y="2546805"/>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TextBox 26">
            <a:extLst>
              <a:ext uri="{FF2B5EF4-FFF2-40B4-BE49-F238E27FC236}">
                <a16:creationId xmlns:a16="http://schemas.microsoft.com/office/drawing/2014/main" id="{A0CCF6E4-5DCB-44A2-8D70-C182797BF8F0}"/>
              </a:ext>
            </a:extLst>
          </p:cNvPr>
          <p:cNvSpPr txBox="1"/>
          <p:nvPr/>
        </p:nvSpPr>
        <p:spPr>
          <a:xfrm>
            <a:off x="2114414" y="2036579"/>
            <a:ext cx="500715" cy="369332"/>
          </a:xfrm>
          <a:prstGeom prst="rect">
            <a:avLst/>
          </a:prstGeom>
          <a:noFill/>
        </p:spPr>
        <p:txBody>
          <a:bodyPr wrap="none" rtlCol="0">
            <a:spAutoFit/>
          </a:bodyPr>
          <a:lstStyle/>
          <a:p>
            <a:r>
              <a:rPr lang="en-US" dirty="0">
                <a:latin typeface="Garamond" panose="02020404030301010803" pitchFamily="18" charset="0"/>
              </a:rPr>
              <a:t>Yes</a:t>
            </a:r>
            <a:endParaRPr lang="el-GR" dirty="0">
              <a:latin typeface="Garamond" panose="02020404030301010803" pitchFamily="18" charset="0"/>
            </a:endParaRPr>
          </a:p>
        </p:txBody>
      </p:sp>
      <p:sp>
        <p:nvSpPr>
          <p:cNvPr id="28" name="TextBox 27">
            <a:extLst>
              <a:ext uri="{FF2B5EF4-FFF2-40B4-BE49-F238E27FC236}">
                <a16:creationId xmlns:a16="http://schemas.microsoft.com/office/drawing/2014/main" id="{6F240C88-4A94-41F9-8190-92E198EBA7A0}"/>
              </a:ext>
            </a:extLst>
          </p:cNvPr>
          <p:cNvSpPr txBox="1"/>
          <p:nvPr/>
        </p:nvSpPr>
        <p:spPr>
          <a:xfrm>
            <a:off x="4218681" y="2009782"/>
            <a:ext cx="479618" cy="369332"/>
          </a:xfrm>
          <a:prstGeom prst="rect">
            <a:avLst/>
          </a:prstGeom>
          <a:noFill/>
        </p:spPr>
        <p:txBody>
          <a:bodyPr wrap="none" rtlCol="0">
            <a:spAutoFit/>
          </a:bodyPr>
          <a:lstStyle/>
          <a:p>
            <a:r>
              <a:rPr lang="en-US" dirty="0">
                <a:latin typeface="Garamond" panose="02020404030301010803" pitchFamily="18" charset="0"/>
              </a:rPr>
              <a:t>No</a:t>
            </a:r>
            <a:endParaRPr lang="el-GR" dirty="0">
              <a:latin typeface="Garamond" panose="02020404030301010803" pitchFamily="18" charset="0"/>
            </a:endParaRPr>
          </a:p>
        </p:txBody>
      </p:sp>
      <p:sp>
        <p:nvSpPr>
          <p:cNvPr id="29" name="TextBox 28">
            <a:extLst>
              <a:ext uri="{FF2B5EF4-FFF2-40B4-BE49-F238E27FC236}">
                <a16:creationId xmlns:a16="http://schemas.microsoft.com/office/drawing/2014/main" id="{A857826A-C4F7-4F7D-BE79-5DB9B8429C04}"/>
              </a:ext>
            </a:extLst>
          </p:cNvPr>
          <p:cNvSpPr txBox="1"/>
          <p:nvPr/>
        </p:nvSpPr>
        <p:spPr>
          <a:xfrm>
            <a:off x="1773933" y="2564822"/>
            <a:ext cx="1283049" cy="276999"/>
          </a:xfrm>
          <a:prstGeom prst="rect">
            <a:avLst/>
          </a:prstGeom>
          <a:noFill/>
        </p:spPr>
        <p:txBody>
          <a:bodyPr wrap="square" rtlCol="0">
            <a:spAutoFit/>
          </a:bodyPr>
          <a:lstStyle/>
          <a:p>
            <a:pPr algn="ctr"/>
            <a:r>
              <a:rPr lang="en-US" sz="1200" dirty="0">
                <a:latin typeface="Garamond" panose="02020404030301010803" pitchFamily="18" charset="0"/>
              </a:rPr>
              <a:t>HEALTH = 45</a:t>
            </a:r>
            <a:endParaRPr lang="el-GR" dirty="0">
              <a:latin typeface="Garamond" panose="02020404030301010803" pitchFamily="18" charset="0"/>
            </a:endParaRPr>
          </a:p>
        </p:txBody>
      </p:sp>
      <p:sp>
        <p:nvSpPr>
          <p:cNvPr id="30" name="Ορθογώνιο 29">
            <a:extLst>
              <a:ext uri="{FF2B5EF4-FFF2-40B4-BE49-F238E27FC236}">
                <a16:creationId xmlns:a16="http://schemas.microsoft.com/office/drawing/2014/main" id="{F721A6CC-D0BF-4EDE-9435-A518AD848B4E}"/>
              </a:ext>
            </a:extLst>
          </p:cNvPr>
          <p:cNvSpPr/>
          <p:nvPr/>
        </p:nvSpPr>
        <p:spPr>
          <a:xfrm>
            <a:off x="1760838" y="2866710"/>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TextBox 31">
            <a:extLst>
              <a:ext uri="{FF2B5EF4-FFF2-40B4-BE49-F238E27FC236}">
                <a16:creationId xmlns:a16="http://schemas.microsoft.com/office/drawing/2014/main" id="{50F538B1-E8C3-4432-B93A-D1492AECC2E3}"/>
              </a:ext>
            </a:extLst>
          </p:cNvPr>
          <p:cNvSpPr txBox="1"/>
          <p:nvPr/>
        </p:nvSpPr>
        <p:spPr>
          <a:xfrm>
            <a:off x="1773932" y="2879915"/>
            <a:ext cx="1283049" cy="276999"/>
          </a:xfrm>
          <a:prstGeom prst="rect">
            <a:avLst/>
          </a:prstGeom>
          <a:noFill/>
        </p:spPr>
        <p:txBody>
          <a:bodyPr wrap="square">
            <a:spAutoFit/>
          </a:bodyPr>
          <a:lstStyle/>
          <a:p>
            <a:pPr algn="ctr"/>
            <a:r>
              <a:rPr lang="en-US" sz="1200" dirty="0">
                <a:latin typeface="Garamond" panose="02020404030301010803" pitchFamily="18" charset="0"/>
              </a:rPr>
              <a:t>DISEASE = 7</a:t>
            </a:r>
            <a:endParaRPr lang="el-GR" sz="1200" dirty="0">
              <a:latin typeface="Garamond" panose="02020404030301010803" pitchFamily="18" charset="0"/>
            </a:endParaRPr>
          </a:p>
        </p:txBody>
      </p:sp>
      <p:sp>
        <p:nvSpPr>
          <p:cNvPr id="33" name="Ορθογώνιο 32">
            <a:extLst>
              <a:ext uri="{FF2B5EF4-FFF2-40B4-BE49-F238E27FC236}">
                <a16:creationId xmlns:a16="http://schemas.microsoft.com/office/drawing/2014/main" id="{5411775E-95BD-46DA-986E-B8404DE5E736}"/>
              </a:ext>
            </a:extLst>
          </p:cNvPr>
          <p:cNvSpPr/>
          <p:nvPr/>
        </p:nvSpPr>
        <p:spPr>
          <a:xfrm>
            <a:off x="3768598" y="2554771"/>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extBox 33">
            <a:extLst>
              <a:ext uri="{FF2B5EF4-FFF2-40B4-BE49-F238E27FC236}">
                <a16:creationId xmlns:a16="http://schemas.microsoft.com/office/drawing/2014/main" id="{03D8A841-167C-46A4-AFA6-A13B8EBA00D1}"/>
              </a:ext>
            </a:extLst>
          </p:cNvPr>
          <p:cNvSpPr txBox="1"/>
          <p:nvPr/>
        </p:nvSpPr>
        <p:spPr>
          <a:xfrm>
            <a:off x="3781693" y="2572788"/>
            <a:ext cx="1283049" cy="276999"/>
          </a:xfrm>
          <a:prstGeom prst="rect">
            <a:avLst/>
          </a:prstGeom>
          <a:noFill/>
        </p:spPr>
        <p:txBody>
          <a:bodyPr wrap="square" rtlCol="0">
            <a:spAutoFit/>
          </a:bodyPr>
          <a:lstStyle/>
          <a:p>
            <a:pPr algn="ctr"/>
            <a:r>
              <a:rPr lang="en-US" sz="1200" dirty="0">
                <a:latin typeface="Garamond" panose="02020404030301010803" pitchFamily="18" charset="0"/>
              </a:rPr>
              <a:t>HEALTH = 5</a:t>
            </a:r>
            <a:endParaRPr lang="el-GR" dirty="0">
              <a:latin typeface="Garamond" panose="02020404030301010803" pitchFamily="18" charset="0"/>
            </a:endParaRPr>
          </a:p>
        </p:txBody>
      </p:sp>
      <p:sp>
        <p:nvSpPr>
          <p:cNvPr id="35" name="Ορθογώνιο 34">
            <a:extLst>
              <a:ext uri="{FF2B5EF4-FFF2-40B4-BE49-F238E27FC236}">
                <a16:creationId xmlns:a16="http://schemas.microsoft.com/office/drawing/2014/main" id="{5F32416C-237A-453E-9A90-5C1D1E3A2ECB}"/>
              </a:ext>
            </a:extLst>
          </p:cNvPr>
          <p:cNvSpPr/>
          <p:nvPr/>
        </p:nvSpPr>
        <p:spPr>
          <a:xfrm>
            <a:off x="3768598" y="2874676"/>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TextBox 35">
            <a:extLst>
              <a:ext uri="{FF2B5EF4-FFF2-40B4-BE49-F238E27FC236}">
                <a16:creationId xmlns:a16="http://schemas.microsoft.com/office/drawing/2014/main" id="{7C384455-9FB7-47D5-A73C-F8C124DB620D}"/>
              </a:ext>
            </a:extLst>
          </p:cNvPr>
          <p:cNvSpPr txBox="1"/>
          <p:nvPr/>
        </p:nvSpPr>
        <p:spPr>
          <a:xfrm>
            <a:off x="3781692" y="2887881"/>
            <a:ext cx="1283049" cy="276999"/>
          </a:xfrm>
          <a:prstGeom prst="rect">
            <a:avLst/>
          </a:prstGeom>
          <a:noFill/>
        </p:spPr>
        <p:txBody>
          <a:bodyPr wrap="square">
            <a:spAutoFit/>
          </a:bodyPr>
          <a:lstStyle/>
          <a:p>
            <a:pPr algn="ctr"/>
            <a:r>
              <a:rPr lang="en-US" sz="1200" dirty="0">
                <a:latin typeface="Garamond" panose="02020404030301010803" pitchFamily="18" charset="0"/>
              </a:rPr>
              <a:t>DISEASE = 93</a:t>
            </a:r>
            <a:endParaRPr lang="el-GR" sz="1200" dirty="0">
              <a:latin typeface="Garamond" panose="02020404030301010803" pitchFamily="18" charset="0"/>
            </a:endParaRPr>
          </a:p>
        </p:txBody>
      </p:sp>
    </p:spTree>
    <p:extLst>
      <p:ext uri="{BB962C8B-B14F-4D97-AF65-F5344CB8AC3E}">
        <p14:creationId xmlns:p14="http://schemas.microsoft.com/office/powerpoint/2010/main" val="77529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Ορθογώνιο: Στρογγύλεμα γωνιών 41">
            <a:extLst>
              <a:ext uri="{FF2B5EF4-FFF2-40B4-BE49-F238E27FC236}">
                <a16:creationId xmlns:a16="http://schemas.microsoft.com/office/drawing/2014/main" id="{790162C9-9F51-40EB-910F-543069A43138}"/>
              </a:ext>
            </a:extLst>
          </p:cNvPr>
          <p:cNvSpPr/>
          <p:nvPr/>
        </p:nvSpPr>
        <p:spPr>
          <a:xfrm>
            <a:off x="5747619" y="2355842"/>
            <a:ext cx="3587153" cy="15790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Ορθογώνιο: Στρογγύλεμα γωνιών 17">
            <a:extLst>
              <a:ext uri="{FF2B5EF4-FFF2-40B4-BE49-F238E27FC236}">
                <a16:creationId xmlns:a16="http://schemas.microsoft.com/office/drawing/2014/main" id="{055AA135-604C-4B38-9952-726AF5946199}"/>
              </a:ext>
            </a:extLst>
          </p:cNvPr>
          <p:cNvSpPr/>
          <p:nvPr/>
        </p:nvSpPr>
        <p:spPr>
          <a:xfrm>
            <a:off x="5772191" y="1294146"/>
            <a:ext cx="2554469" cy="8336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n-US" sz="3600" dirty="0">
                <a:effectLst>
                  <a:outerShdw blurRad="38100" dist="38100" dir="2700000" algn="tl">
                    <a:srgbClr val="000000">
                      <a:alpha val="43137"/>
                    </a:srgbClr>
                  </a:outerShdw>
                </a:effectLst>
                <a:latin typeface="Garamond" panose="02020404030301010803" pitchFamily="18" charset="0"/>
              </a:rPr>
              <a:t>Gain - </a:t>
            </a:r>
            <a:r>
              <a:rPr lang="el-GR" sz="3600" dirty="0">
                <a:effectLst>
                  <a:outerShdw blurRad="38100" dist="38100" dir="2700000" algn="tl">
                    <a:srgbClr val="000000">
                      <a:alpha val="43137"/>
                    </a:srgbClr>
                  </a:outerShdw>
                </a:effectLst>
                <a:latin typeface="Garamond" panose="02020404030301010803" pitchFamily="18" charset="0"/>
              </a:rPr>
              <a:t>Παράδειγμα</a:t>
            </a:r>
          </a:p>
        </p:txBody>
      </p:sp>
      <p:sp>
        <p:nvSpPr>
          <p:cNvPr id="26" name="TextBox 25">
            <a:extLst>
              <a:ext uri="{FF2B5EF4-FFF2-40B4-BE49-F238E27FC236}">
                <a16:creationId xmlns:a16="http://schemas.microsoft.com/office/drawing/2014/main" id="{1999A609-56DC-48BB-B063-190D734FD3EC}"/>
              </a:ext>
            </a:extLst>
          </p:cNvPr>
          <p:cNvSpPr txBox="1"/>
          <p:nvPr/>
        </p:nvSpPr>
        <p:spPr>
          <a:xfrm>
            <a:off x="5772191" y="1294146"/>
            <a:ext cx="2383986"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Garamond" panose="02020404030301010803" pitchFamily="18" charset="0"/>
              </a:rPr>
              <a:t>D = 45+7+5+93 = 150</a:t>
            </a:r>
          </a:p>
          <a:p>
            <a:pPr marL="285750" indent="-285750">
              <a:buFont typeface="Arial" panose="020B0604020202020204" pitchFamily="34" charset="0"/>
              <a:buChar char="•"/>
            </a:pPr>
            <a:r>
              <a:rPr lang="en-US" sz="1600" dirty="0">
                <a:latin typeface="Garamond" panose="02020404030301010803" pitchFamily="18" charset="0"/>
              </a:rPr>
              <a:t>Dy = 45+7 = 52</a:t>
            </a:r>
          </a:p>
          <a:p>
            <a:pPr marL="285750" indent="-285750">
              <a:buFont typeface="Arial" panose="020B0604020202020204" pitchFamily="34" charset="0"/>
              <a:buChar char="•"/>
            </a:pPr>
            <a:r>
              <a:rPr lang="en-US" sz="1600" dirty="0" err="1">
                <a:latin typeface="Garamond" panose="02020404030301010803" pitchFamily="18" charset="0"/>
              </a:rPr>
              <a:t>Dn</a:t>
            </a:r>
            <a:r>
              <a:rPr lang="en-US" sz="1600" dirty="0">
                <a:latin typeface="Garamond" panose="02020404030301010803" pitchFamily="18" charset="0"/>
              </a:rPr>
              <a:t> = 5+93 = 98</a:t>
            </a:r>
            <a:endParaRPr lang="el-GR" sz="1600" dirty="0">
              <a:latin typeface="Garamond" panose="02020404030301010803" pitchFamily="18" charset="0"/>
            </a:endParaRPr>
          </a:p>
        </p:txBody>
      </p:sp>
      <p:sp>
        <p:nvSpPr>
          <p:cNvPr id="28" name="TextBox 27">
            <a:extLst>
              <a:ext uri="{FF2B5EF4-FFF2-40B4-BE49-F238E27FC236}">
                <a16:creationId xmlns:a16="http://schemas.microsoft.com/office/drawing/2014/main" id="{C7E93003-5E8A-418C-AD58-6573E999D803}"/>
              </a:ext>
            </a:extLst>
          </p:cNvPr>
          <p:cNvSpPr txBox="1"/>
          <p:nvPr/>
        </p:nvSpPr>
        <p:spPr>
          <a:xfrm>
            <a:off x="5778679" y="2334499"/>
            <a:ext cx="4401950" cy="1600438"/>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P(HEALTH|D) </a:t>
            </a:r>
            <a:r>
              <a:rPr lang="en-US" sz="1600" dirty="0">
                <a:latin typeface="Garamond" panose="02020404030301010803" pitchFamily="18" charset="0"/>
                <a:ea typeface="Calibri" panose="020F0502020204030204" pitchFamily="34" charset="0"/>
                <a:cs typeface="Arial" panose="020B0604020202020204" pitchFamily="34" charset="0"/>
              </a:rPr>
              <a:t>	</a:t>
            </a:r>
            <a:r>
              <a:rPr lang="en-US" sz="1600" dirty="0">
                <a:effectLst/>
                <a:latin typeface="Garamond" panose="02020404030301010803" pitchFamily="18" charset="0"/>
                <a:ea typeface="Calibri" panose="020F0502020204030204" pitchFamily="34" charset="0"/>
                <a:cs typeface="Arial" panose="020B0604020202020204" pitchFamily="34" charset="0"/>
              </a:rPr>
              <a:t>= 50/150 = 1/3 </a:t>
            </a:r>
          </a:p>
          <a:p>
            <a:pPr marL="285750" indent="-285750">
              <a:buFont typeface="Arial" panose="020B0604020202020204" pitchFamily="34" charset="0"/>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P(DISEASE|D) 	= 100/150 = 2/3</a:t>
            </a:r>
          </a:p>
          <a:p>
            <a:pPr marL="285750" indent="-285750">
              <a:buFont typeface="Arial" panose="020B0604020202020204" pitchFamily="34" charset="0"/>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P(HEALTH |Dy) 	= 45/52 = 0.865</a:t>
            </a:r>
          </a:p>
          <a:p>
            <a:pPr marL="285750" indent="-285750">
              <a:buFont typeface="Arial" panose="020B0604020202020204" pitchFamily="34" charset="0"/>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P(DISEASE |Dy) 	=  7/52 = 0.135</a:t>
            </a:r>
          </a:p>
          <a:p>
            <a:pPr marL="285750" indent="-285750">
              <a:buFont typeface="Arial" panose="020B0604020202020204" pitchFamily="34" charset="0"/>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P(HEALTH |Dn) 	=  5/98 = 0.051</a:t>
            </a:r>
            <a:endParaRPr lang="el-GR" sz="1600" dirty="0">
              <a:latin typeface="Garamond" panose="02020404030301010803" pitchFamily="18" charset="0"/>
            </a:endParaRPr>
          </a:p>
          <a:p>
            <a:pPr marL="285750" indent="-285750">
              <a:buFont typeface="Arial" panose="020B0604020202020204" pitchFamily="34" charset="0"/>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P(DISEASE |Dn) 	=   93/98 = 0.949</a:t>
            </a:r>
            <a:endParaRPr lang="el-GR" dirty="0">
              <a:latin typeface="Garamond" panose="02020404030301010803" pitchFamily="18" charset="0"/>
            </a:endParaRPr>
          </a:p>
        </p:txBody>
      </p:sp>
      <p:sp>
        <p:nvSpPr>
          <p:cNvPr id="30" name="TextBox 29">
            <a:extLst>
              <a:ext uri="{FF2B5EF4-FFF2-40B4-BE49-F238E27FC236}">
                <a16:creationId xmlns:a16="http://schemas.microsoft.com/office/drawing/2014/main" id="{58597665-0C78-4D4C-A137-CC7EDF2AFCB3}"/>
              </a:ext>
            </a:extLst>
          </p:cNvPr>
          <p:cNvSpPr txBox="1"/>
          <p:nvPr/>
        </p:nvSpPr>
        <p:spPr>
          <a:xfrm>
            <a:off x="981844" y="4277470"/>
            <a:ext cx="10033197" cy="1877437"/>
          </a:xfrm>
          <a:prstGeom prst="rect">
            <a:avLst/>
          </a:prstGeom>
          <a:noFill/>
        </p:spPr>
        <p:txBody>
          <a:bodyPr wrap="square">
            <a:spAutoFit/>
          </a:bodyPr>
          <a:lstStyle/>
          <a:p>
            <a:pPr marL="285750" indent="-285750">
              <a:buFont typeface="Wingdings" panose="05000000000000000000" pitchFamily="2" charset="2"/>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H(D) = - [P(HEALTH |D) * log2(P(HEALTH |D) ) + P(DISEASE |D) * log2(P(DISEASE |D)) ] </a:t>
            </a:r>
          </a:p>
          <a:p>
            <a:r>
              <a:rPr lang="en-US" sz="1600" dirty="0">
                <a:effectLst/>
                <a:latin typeface="Garamond" panose="02020404030301010803" pitchFamily="18" charset="0"/>
                <a:ea typeface="Calibri" panose="020F0502020204030204" pitchFamily="34" charset="0"/>
                <a:cs typeface="Arial" panose="020B0604020202020204" pitchFamily="34" charset="0"/>
              </a:rPr>
              <a:t>               </a:t>
            </a:r>
          </a:p>
          <a:p>
            <a:r>
              <a:rPr lang="en-US" sz="1600" dirty="0">
                <a:latin typeface="Garamond" panose="02020404030301010803" pitchFamily="18" charset="0"/>
                <a:ea typeface="Calibri" panose="020F0502020204030204" pitchFamily="34" charset="0"/>
                <a:cs typeface="Arial" panose="020B0604020202020204" pitchFamily="34" charset="0"/>
              </a:rPr>
              <a:t>               </a:t>
            </a:r>
            <a:r>
              <a:rPr lang="en-US" sz="1600" dirty="0">
                <a:effectLst/>
                <a:latin typeface="Garamond" panose="02020404030301010803" pitchFamily="18" charset="0"/>
                <a:ea typeface="Calibri" panose="020F0502020204030204" pitchFamily="34" charset="0"/>
                <a:cs typeface="Arial" panose="020B0604020202020204" pitchFamily="34" charset="0"/>
              </a:rPr>
              <a:t>= - [1/3*log2(1/3) + 2/3* log2(2/3)]=0.918</a:t>
            </a:r>
          </a:p>
          <a:p>
            <a:pPr marL="285750" indent="-285750">
              <a:buFont typeface="Wingdings" panose="05000000000000000000" pitchFamily="2" charset="2"/>
              <a:buChar char="§"/>
            </a:pPr>
            <a:endParaRPr lang="en-US" sz="1600" dirty="0">
              <a:effectLst/>
              <a:latin typeface="Garamond" panose="02020404030301010803" pitchFamily="18"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
            </a:pPr>
            <a:r>
              <a:rPr lang="en-US" sz="1600" dirty="0">
                <a:effectLst/>
                <a:latin typeface="Garamond" panose="02020404030301010803" pitchFamily="18" charset="0"/>
                <a:ea typeface="Calibri" panose="020F0502020204030204" pitchFamily="34" charset="0"/>
                <a:cs typeface="Arial" panose="020B0604020202020204" pitchFamily="34" charset="0"/>
              </a:rPr>
              <a:t>H(D</a:t>
            </a:r>
            <a:r>
              <a:rPr lang="en-US" sz="1600" baseline="-25000" dirty="0">
                <a:effectLst/>
                <a:latin typeface="Garamond" panose="02020404030301010803" pitchFamily="18" charset="0"/>
                <a:ea typeface="Calibri" panose="020F0502020204030204" pitchFamily="34" charset="0"/>
                <a:cs typeface="Arial" panose="020B0604020202020204" pitchFamily="34" charset="0"/>
              </a:rPr>
              <a:t>y</a:t>
            </a:r>
            <a:r>
              <a:rPr lang="en-US" sz="1600" dirty="0">
                <a:effectLst/>
                <a:latin typeface="Garamond" panose="02020404030301010803" pitchFamily="18" charset="0"/>
                <a:ea typeface="Calibri" panose="020F0502020204030204" pitchFamily="34" charset="0"/>
                <a:cs typeface="Arial" panose="020B0604020202020204" pitchFamily="34" charset="0"/>
              </a:rPr>
              <a:t>, </a:t>
            </a:r>
            <a:r>
              <a:rPr lang="en-US" sz="1600" dirty="0" err="1">
                <a:effectLst/>
                <a:latin typeface="Garamond" panose="02020404030301010803" pitchFamily="18" charset="0"/>
                <a:ea typeface="Calibri" panose="020F0502020204030204" pitchFamily="34" charset="0"/>
                <a:cs typeface="Arial" panose="020B0604020202020204" pitchFamily="34" charset="0"/>
              </a:rPr>
              <a:t>D</a:t>
            </a:r>
            <a:r>
              <a:rPr lang="en-US" sz="1600" baseline="-25000" dirty="0" err="1">
                <a:effectLst/>
                <a:latin typeface="Garamond" panose="02020404030301010803" pitchFamily="18" charset="0"/>
                <a:ea typeface="Calibri" panose="020F0502020204030204" pitchFamily="34" charset="0"/>
                <a:cs typeface="Arial" panose="020B0604020202020204" pitchFamily="34" charset="0"/>
              </a:rPr>
              <a:t>n</a:t>
            </a:r>
            <a:r>
              <a:rPr lang="en-US" sz="1600" dirty="0">
                <a:effectLst/>
                <a:latin typeface="Garamond" panose="02020404030301010803" pitchFamily="18" charset="0"/>
                <a:ea typeface="Calibri" panose="020F0502020204030204" pitchFamily="34" charset="0"/>
                <a:cs typeface="Arial" panose="020B0604020202020204" pitchFamily="34" charset="0"/>
              </a:rPr>
              <a:t>)= { 52/150 * -[0.865*log2(0.865) + 0.135*log2(0.135) ] + 98/150* -[0.051*log2(0.051)+ 0.949*log2(0.949)] = ..</a:t>
            </a:r>
          </a:p>
          <a:p>
            <a:pPr marL="285750" indent="-285750">
              <a:buFont typeface="Wingdings" panose="05000000000000000000" pitchFamily="2" charset="2"/>
              <a:buChar char="§"/>
            </a:pPr>
            <a:endParaRPr lang="en-US" sz="1600" dirty="0">
              <a:latin typeface="Garamond" panose="02020404030301010803" pitchFamily="18" charset="0"/>
              <a:cs typeface="Arial" panose="020B0604020202020204" pitchFamily="34" charset="0"/>
            </a:endParaRPr>
          </a:p>
          <a:p>
            <a:pPr marL="285750" indent="-285750" algn="ctr">
              <a:buFont typeface="Wingdings" panose="05000000000000000000" pitchFamily="2" charset="2"/>
              <a:buChar char="§"/>
            </a:pPr>
            <a:r>
              <a:rPr lang="en-US" sz="2000" b="1" dirty="0">
                <a:latin typeface="Garamond" panose="02020404030301010803" pitchFamily="18" charset="0"/>
              </a:rPr>
              <a:t>Gain = </a:t>
            </a:r>
            <a:r>
              <a:rPr lang="en-US" sz="2000" b="1" dirty="0">
                <a:effectLst/>
                <a:latin typeface="Garamond" panose="02020404030301010803" pitchFamily="18" charset="0"/>
                <a:ea typeface="Calibri" panose="020F0502020204030204" pitchFamily="34" charset="0"/>
                <a:cs typeface="Arial" panose="020B0604020202020204" pitchFamily="34" charset="0"/>
              </a:rPr>
              <a:t>H(D) - H(D</a:t>
            </a:r>
            <a:r>
              <a:rPr lang="en-US" sz="2000" b="1" baseline="-25000" dirty="0">
                <a:effectLst/>
                <a:latin typeface="Garamond" panose="02020404030301010803" pitchFamily="18" charset="0"/>
                <a:ea typeface="Calibri" panose="020F0502020204030204" pitchFamily="34" charset="0"/>
                <a:cs typeface="Arial" panose="020B0604020202020204" pitchFamily="34" charset="0"/>
              </a:rPr>
              <a:t>y</a:t>
            </a:r>
            <a:r>
              <a:rPr lang="en-US" sz="2000" b="1" dirty="0">
                <a:effectLst/>
                <a:latin typeface="Garamond" panose="02020404030301010803" pitchFamily="18" charset="0"/>
                <a:ea typeface="Calibri" panose="020F0502020204030204" pitchFamily="34" charset="0"/>
                <a:cs typeface="Arial" panose="020B0604020202020204" pitchFamily="34" charset="0"/>
              </a:rPr>
              <a:t>, </a:t>
            </a:r>
            <a:r>
              <a:rPr lang="en-US" sz="2000" b="1" dirty="0" err="1">
                <a:effectLst/>
                <a:latin typeface="Garamond" panose="02020404030301010803" pitchFamily="18" charset="0"/>
                <a:ea typeface="Calibri" panose="020F0502020204030204" pitchFamily="34" charset="0"/>
                <a:cs typeface="Arial" panose="020B0604020202020204" pitchFamily="34" charset="0"/>
              </a:rPr>
              <a:t>D</a:t>
            </a:r>
            <a:r>
              <a:rPr lang="en-US" sz="2000" b="1" baseline="-25000" dirty="0" err="1">
                <a:effectLst/>
                <a:latin typeface="Garamond" panose="02020404030301010803" pitchFamily="18" charset="0"/>
                <a:ea typeface="Calibri" panose="020F0502020204030204" pitchFamily="34" charset="0"/>
                <a:cs typeface="Arial" panose="020B0604020202020204" pitchFamily="34" charset="0"/>
              </a:rPr>
              <a:t>n</a:t>
            </a:r>
            <a:r>
              <a:rPr lang="en-US" sz="2000" b="1" dirty="0">
                <a:effectLst/>
                <a:latin typeface="Garamond" panose="02020404030301010803" pitchFamily="18" charset="0"/>
                <a:ea typeface="Calibri" panose="020F0502020204030204" pitchFamily="34" charset="0"/>
                <a:cs typeface="Arial" panose="020B0604020202020204" pitchFamily="34" charset="0"/>
              </a:rPr>
              <a:t>) = ...</a:t>
            </a:r>
            <a:endParaRPr lang="el-GR" sz="2000" b="1" dirty="0">
              <a:latin typeface="Garamond" panose="02020404030301010803" pitchFamily="18" charset="0"/>
            </a:endParaRPr>
          </a:p>
        </p:txBody>
      </p:sp>
      <p:sp>
        <p:nvSpPr>
          <p:cNvPr id="27" name="Οβάλ 26">
            <a:extLst>
              <a:ext uri="{FF2B5EF4-FFF2-40B4-BE49-F238E27FC236}">
                <a16:creationId xmlns:a16="http://schemas.microsoft.com/office/drawing/2014/main" id="{A1BDCDB9-5E2A-4C9A-A6E2-72EF571D6713}"/>
              </a:ext>
            </a:extLst>
          </p:cNvPr>
          <p:cNvSpPr/>
          <p:nvPr/>
        </p:nvSpPr>
        <p:spPr>
          <a:xfrm>
            <a:off x="2466977" y="1671214"/>
            <a:ext cx="1734212" cy="531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solidFill>
                <a:latin typeface="Garamond" panose="02020404030301010803" pitchFamily="18" charset="0"/>
              </a:rPr>
              <a:t>GeneA</a:t>
            </a:r>
            <a:r>
              <a:rPr lang="en-US" dirty="0">
                <a:solidFill>
                  <a:schemeClr val="tx2"/>
                </a:solidFill>
                <a:latin typeface="Garamond" panose="02020404030301010803" pitchFamily="18" charset="0"/>
              </a:rPr>
              <a:t> &gt; 6</a:t>
            </a:r>
            <a:endParaRPr lang="el-GR" dirty="0">
              <a:solidFill>
                <a:schemeClr val="tx2"/>
              </a:solidFill>
              <a:latin typeface="Garamond" panose="02020404030301010803" pitchFamily="18" charset="0"/>
            </a:endParaRPr>
          </a:p>
        </p:txBody>
      </p:sp>
      <p:cxnSp>
        <p:nvCxnSpPr>
          <p:cNvPr id="29" name="Ευθεία γραμμή σύνδεσης 28">
            <a:extLst>
              <a:ext uri="{FF2B5EF4-FFF2-40B4-BE49-F238E27FC236}">
                <a16:creationId xmlns:a16="http://schemas.microsoft.com/office/drawing/2014/main" id="{1C257190-6DAD-4CAB-A1B3-DDC018E0E748}"/>
              </a:ext>
            </a:extLst>
          </p:cNvPr>
          <p:cNvCxnSpPr>
            <a:cxnSpLocks/>
            <a:stCxn id="27" idx="3"/>
          </p:cNvCxnSpPr>
          <p:nvPr/>
        </p:nvCxnSpPr>
        <p:spPr>
          <a:xfrm flipH="1">
            <a:off x="2408910" y="2125143"/>
            <a:ext cx="312036" cy="425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a:extLst>
              <a:ext uri="{FF2B5EF4-FFF2-40B4-BE49-F238E27FC236}">
                <a16:creationId xmlns:a16="http://schemas.microsoft.com/office/drawing/2014/main" id="{27A65CB3-8530-43AA-BA13-900625278F61}"/>
              </a:ext>
            </a:extLst>
          </p:cNvPr>
          <p:cNvCxnSpPr>
            <a:cxnSpLocks/>
            <a:endCxn id="38" idx="0"/>
          </p:cNvCxnSpPr>
          <p:nvPr/>
        </p:nvCxnSpPr>
        <p:spPr>
          <a:xfrm>
            <a:off x="3930108" y="2125143"/>
            <a:ext cx="486562" cy="4296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Ορθογώνιο 31">
            <a:extLst>
              <a:ext uri="{FF2B5EF4-FFF2-40B4-BE49-F238E27FC236}">
                <a16:creationId xmlns:a16="http://schemas.microsoft.com/office/drawing/2014/main" id="{9D93677E-5442-487F-8270-2EA0AF17B65D}"/>
              </a:ext>
            </a:extLst>
          </p:cNvPr>
          <p:cNvSpPr/>
          <p:nvPr/>
        </p:nvSpPr>
        <p:spPr>
          <a:xfrm>
            <a:off x="1760838" y="2546805"/>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TextBox 32">
            <a:extLst>
              <a:ext uri="{FF2B5EF4-FFF2-40B4-BE49-F238E27FC236}">
                <a16:creationId xmlns:a16="http://schemas.microsoft.com/office/drawing/2014/main" id="{356E0D6C-6051-4B9A-8151-5149198E18AD}"/>
              </a:ext>
            </a:extLst>
          </p:cNvPr>
          <p:cNvSpPr txBox="1"/>
          <p:nvPr/>
        </p:nvSpPr>
        <p:spPr>
          <a:xfrm>
            <a:off x="2008196" y="2044685"/>
            <a:ext cx="458780" cy="369332"/>
          </a:xfrm>
          <a:prstGeom prst="rect">
            <a:avLst/>
          </a:prstGeom>
          <a:noFill/>
        </p:spPr>
        <p:txBody>
          <a:bodyPr wrap="none" rtlCol="0">
            <a:spAutoFit/>
          </a:bodyPr>
          <a:lstStyle/>
          <a:p>
            <a:r>
              <a:rPr lang="en-US" dirty="0">
                <a:latin typeface="Garamond" panose="02020404030301010803" pitchFamily="18" charset="0"/>
              </a:rPr>
              <a:t>Dy</a:t>
            </a:r>
            <a:endParaRPr lang="el-GR" dirty="0">
              <a:latin typeface="Garamond" panose="02020404030301010803" pitchFamily="18" charset="0"/>
            </a:endParaRPr>
          </a:p>
        </p:txBody>
      </p:sp>
      <p:sp>
        <p:nvSpPr>
          <p:cNvPr id="34" name="TextBox 33">
            <a:extLst>
              <a:ext uri="{FF2B5EF4-FFF2-40B4-BE49-F238E27FC236}">
                <a16:creationId xmlns:a16="http://schemas.microsoft.com/office/drawing/2014/main" id="{9AD1250A-39BE-47FE-8CF4-2C947FC9546F}"/>
              </a:ext>
            </a:extLst>
          </p:cNvPr>
          <p:cNvSpPr txBox="1"/>
          <p:nvPr/>
        </p:nvSpPr>
        <p:spPr>
          <a:xfrm>
            <a:off x="4218681" y="2009782"/>
            <a:ext cx="479618" cy="369332"/>
          </a:xfrm>
          <a:prstGeom prst="rect">
            <a:avLst/>
          </a:prstGeom>
          <a:noFill/>
        </p:spPr>
        <p:txBody>
          <a:bodyPr wrap="none" rtlCol="0">
            <a:spAutoFit/>
          </a:bodyPr>
          <a:lstStyle/>
          <a:p>
            <a:r>
              <a:rPr lang="en-US" dirty="0" err="1">
                <a:latin typeface="Garamond" panose="02020404030301010803" pitchFamily="18" charset="0"/>
              </a:rPr>
              <a:t>Dn</a:t>
            </a:r>
            <a:endParaRPr lang="el-GR" dirty="0">
              <a:latin typeface="Garamond" panose="02020404030301010803" pitchFamily="18" charset="0"/>
            </a:endParaRPr>
          </a:p>
        </p:txBody>
      </p:sp>
      <p:sp>
        <p:nvSpPr>
          <p:cNvPr id="35" name="TextBox 34">
            <a:extLst>
              <a:ext uri="{FF2B5EF4-FFF2-40B4-BE49-F238E27FC236}">
                <a16:creationId xmlns:a16="http://schemas.microsoft.com/office/drawing/2014/main" id="{6EFB390E-06AB-483E-B014-BE950B3FF06C}"/>
              </a:ext>
            </a:extLst>
          </p:cNvPr>
          <p:cNvSpPr txBox="1"/>
          <p:nvPr/>
        </p:nvSpPr>
        <p:spPr>
          <a:xfrm>
            <a:off x="1773933" y="2564822"/>
            <a:ext cx="1283049" cy="276999"/>
          </a:xfrm>
          <a:prstGeom prst="rect">
            <a:avLst/>
          </a:prstGeom>
          <a:noFill/>
        </p:spPr>
        <p:txBody>
          <a:bodyPr wrap="square" rtlCol="0">
            <a:spAutoFit/>
          </a:bodyPr>
          <a:lstStyle/>
          <a:p>
            <a:pPr algn="ctr"/>
            <a:r>
              <a:rPr lang="en-US" sz="1200" dirty="0">
                <a:latin typeface="Garamond" panose="02020404030301010803" pitchFamily="18" charset="0"/>
              </a:rPr>
              <a:t>HEALTH = 45</a:t>
            </a:r>
            <a:endParaRPr lang="el-GR" dirty="0">
              <a:latin typeface="Garamond" panose="02020404030301010803" pitchFamily="18" charset="0"/>
            </a:endParaRPr>
          </a:p>
        </p:txBody>
      </p:sp>
      <p:sp>
        <p:nvSpPr>
          <p:cNvPr id="36" name="Ορθογώνιο 35">
            <a:extLst>
              <a:ext uri="{FF2B5EF4-FFF2-40B4-BE49-F238E27FC236}">
                <a16:creationId xmlns:a16="http://schemas.microsoft.com/office/drawing/2014/main" id="{0640B2F7-A81B-4C53-A319-6FC337CF1E12}"/>
              </a:ext>
            </a:extLst>
          </p:cNvPr>
          <p:cNvSpPr/>
          <p:nvPr/>
        </p:nvSpPr>
        <p:spPr>
          <a:xfrm>
            <a:off x="1760838" y="2866710"/>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a:extLst>
              <a:ext uri="{FF2B5EF4-FFF2-40B4-BE49-F238E27FC236}">
                <a16:creationId xmlns:a16="http://schemas.microsoft.com/office/drawing/2014/main" id="{3A14EFC1-9253-42B3-9618-AC8A869044DE}"/>
              </a:ext>
            </a:extLst>
          </p:cNvPr>
          <p:cNvSpPr txBox="1"/>
          <p:nvPr/>
        </p:nvSpPr>
        <p:spPr>
          <a:xfrm>
            <a:off x="1773932" y="2879915"/>
            <a:ext cx="1283049" cy="276999"/>
          </a:xfrm>
          <a:prstGeom prst="rect">
            <a:avLst/>
          </a:prstGeom>
          <a:noFill/>
        </p:spPr>
        <p:txBody>
          <a:bodyPr wrap="square">
            <a:spAutoFit/>
          </a:bodyPr>
          <a:lstStyle/>
          <a:p>
            <a:pPr algn="ctr"/>
            <a:r>
              <a:rPr lang="en-US" sz="1200" dirty="0">
                <a:latin typeface="Garamond" panose="02020404030301010803" pitchFamily="18" charset="0"/>
              </a:rPr>
              <a:t>DISEASE = 7</a:t>
            </a:r>
            <a:endParaRPr lang="el-GR" sz="1200" dirty="0">
              <a:latin typeface="Garamond" panose="02020404030301010803" pitchFamily="18" charset="0"/>
            </a:endParaRPr>
          </a:p>
        </p:txBody>
      </p:sp>
      <p:sp>
        <p:nvSpPr>
          <p:cNvPr id="38" name="Ορθογώνιο 37">
            <a:extLst>
              <a:ext uri="{FF2B5EF4-FFF2-40B4-BE49-F238E27FC236}">
                <a16:creationId xmlns:a16="http://schemas.microsoft.com/office/drawing/2014/main" id="{41AF54A3-5339-4C8E-A965-6B14B7DEEA41}"/>
              </a:ext>
            </a:extLst>
          </p:cNvPr>
          <p:cNvSpPr/>
          <p:nvPr/>
        </p:nvSpPr>
        <p:spPr>
          <a:xfrm>
            <a:off x="3768598" y="2554771"/>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a:extLst>
              <a:ext uri="{FF2B5EF4-FFF2-40B4-BE49-F238E27FC236}">
                <a16:creationId xmlns:a16="http://schemas.microsoft.com/office/drawing/2014/main" id="{1841C7E2-1503-4F13-A736-F2EB376933AC}"/>
              </a:ext>
            </a:extLst>
          </p:cNvPr>
          <p:cNvSpPr txBox="1"/>
          <p:nvPr/>
        </p:nvSpPr>
        <p:spPr>
          <a:xfrm>
            <a:off x="3781693" y="2572788"/>
            <a:ext cx="1283049" cy="276999"/>
          </a:xfrm>
          <a:prstGeom prst="rect">
            <a:avLst/>
          </a:prstGeom>
          <a:noFill/>
        </p:spPr>
        <p:txBody>
          <a:bodyPr wrap="square" rtlCol="0">
            <a:spAutoFit/>
          </a:bodyPr>
          <a:lstStyle/>
          <a:p>
            <a:pPr algn="ctr"/>
            <a:r>
              <a:rPr lang="en-US" sz="1200" dirty="0">
                <a:latin typeface="Garamond" panose="02020404030301010803" pitchFamily="18" charset="0"/>
              </a:rPr>
              <a:t>HEALTH = 5</a:t>
            </a:r>
            <a:endParaRPr lang="el-GR" dirty="0">
              <a:latin typeface="Garamond" panose="02020404030301010803" pitchFamily="18" charset="0"/>
            </a:endParaRPr>
          </a:p>
        </p:txBody>
      </p:sp>
      <p:sp>
        <p:nvSpPr>
          <p:cNvPr id="40" name="Ορθογώνιο 39">
            <a:extLst>
              <a:ext uri="{FF2B5EF4-FFF2-40B4-BE49-F238E27FC236}">
                <a16:creationId xmlns:a16="http://schemas.microsoft.com/office/drawing/2014/main" id="{28A268D5-B98F-4E3D-B3AF-C894676F803C}"/>
              </a:ext>
            </a:extLst>
          </p:cNvPr>
          <p:cNvSpPr/>
          <p:nvPr/>
        </p:nvSpPr>
        <p:spPr>
          <a:xfrm>
            <a:off x="3768598" y="2874676"/>
            <a:ext cx="1296144" cy="313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TextBox 40">
            <a:extLst>
              <a:ext uri="{FF2B5EF4-FFF2-40B4-BE49-F238E27FC236}">
                <a16:creationId xmlns:a16="http://schemas.microsoft.com/office/drawing/2014/main" id="{80352C3D-3CC9-4D10-B635-ED2293A56DC7}"/>
              </a:ext>
            </a:extLst>
          </p:cNvPr>
          <p:cNvSpPr txBox="1"/>
          <p:nvPr/>
        </p:nvSpPr>
        <p:spPr>
          <a:xfrm>
            <a:off x="3781692" y="2887881"/>
            <a:ext cx="1283049" cy="276999"/>
          </a:xfrm>
          <a:prstGeom prst="rect">
            <a:avLst/>
          </a:prstGeom>
          <a:noFill/>
        </p:spPr>
        <p:txBody>
          <a:bodyPr wrap="square">
            <a:spAutoFit/>
          </a:bodyPr>
          <a:lstStyle/>
          <a:p>
            <a:pPr algn="ctr"/>
            <a:r>
              <a:rPr lang="en-US" sz="1200" dirty="0">
                <a:latin typeface="Garamond" panose="02020404030301010803" pitchFamily="18" charset="0"/>
              </a:rPr>
              <a:t>DISEASE = 93</a:t>
            </a:r>
            <a:endParaRPr lang="el-GR" sz="1200" dirty="0">
              <a:latin typeface="Garamond" panose="02020404030301010803" pitchFamily="18" charset="0"/>
            </a:endParaRPr>
          </a:p>
        </p:txBody>
      </p:sp>
    </p:spTree>
    <p:extLst>
      <p:ext uri="{BB962C8B-B14F-4D97-AF65-F5344CB8AC3E}">
        <p14:creationId xmlns:p14="http://schemas.microsoft.com/office/powerpoint/2010/main" val="269990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97868" y="1219680"/>
            <a:ext cx="9684008" cy="3524042"/>
          </a:xfrm>
          <a:prstGeom prst="rect">
            <a:avLst/>
          </a:prstGeom>
          <a:noFill/>
        </p:spPr>
        <p:txBody>
          <a:bodyPr wrap="square" rtlCol="0">
            <a:spAutoFit/>
          </a:bodyPr>
          <a:lstStyle/>
          <a:p>
            <a:pPr algn="just"/>
            <a:r>
              <a:rPr lang="el-GR" dirty="0">
                <a:latin typeface="Garamond" panose="02020404030301010803" pitchFamily="18" charset="0"/>
              </a:rPr>
              <a:t>Δείκτης Gini: </a:t>
            </a: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Ο δείκτης Gini ορίζεται ως</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800100" lvl="3" indent="-342900" algn="just">
              <a:buFont typeface="Wingdings" panose="05000000000000000000" pitchFamily="2" charset="2"/>
              <a:buChar char="Ø"/>
            </a:pPr>
            <a:r>
              <a:rPr lang="en-US" altLang="el-GR" sz="1600" dirty="0">
                <a:latin typeface="Garamond" panose="02020404030301010803" pitchFamily="18" charset="0"/>
              </a:rPr>
              <a:t>p(</a:t>
            </a:r>
            <a:r>
              <a:rPr lang="en-US" altLang="el-GR" sz="1600" dirty="0" err="1">
                <a:latin typeface="Garamond" panose="02020404030301010803" pitchFamily="18" charset="0"/>
              </a:rPr>
              <a:t>j|t</a:t>
            </a:r>
            <a:r>
              <a:rPr lang="en-US" altLang="el-GR" sz="1600" dirty="0">
                <a:latin typeface="Garamond" panose="02020404030301010803" pitchFamily="18" charset="0"/>
              </a:rPr>
              <a:t>) </a:t>
            </a:r>
            <a:r>
              <a:rPr lang="el-GR" altLang="el-GR" sz="1600" dirty="0">
                <a:latin typeface="Garamond" panose="02020404030301010803" pitchFamily="18" charset="0"/>
              </a:rPr>
              <a:t> σχετική συχνότητα της κλάσης </a:t>
            </a:r>
            <a:r>
              <a:rPr lang="en-US" altLang="el-GR" sz="1600" dirty="0">
                <a:latin typeface="Garamond" panose="02020404030301010803" pitchFamily="18" charset="0"/>
              </a:rPr>
              <a:t>j </a:t>
            </a:r>
            <a:r>
              <a:rPr lang="el-GR" altLang="el-GR" sz="1600" dirty="0">
                <a:latin typeface="Garamond" panose="02020404030301010803" pitchFamily="18" charset="0"/>
              </a:rPr>
              <a:t>στον κόμβο </a:t>
            </a:r>
            <a:r>
              <a:rPr lang="en-US" altLang="el-GR" sz="1600" dirty="0">
                <a:latin typeface="Garamond" panose="02020404030301010803" pitchFamily="18" charset="0"/>
              </a:rPr>
              <a:t>t (</a:t>
            </a:r>
            <a:r>
              <a:rPr lang="el-GR" altLang="el-GR" sz="1600" dirty="0">
                <a:latin typeface="Garamond" panose="02020404030301010803" pitchFamily="18" charset="0"/>
              </a:rPr>
              <a:t>ποσοστό εγγραφών της κλάσης </a:t>
            </a:r>
            <a:r>
              <a:rPr lang="en-US" altLang="el-GR" sz="1600" dirty="0">
                <a:latin typeface="Garamond" panose="02020404030301010803" pitchFamily="18" charset="0"/>
              </a:rPr>
              <a:t>j </a:t>
            </a:r>
            <a:r>
              <a:rPr lang="el-GR" altLang="el-GR" sz="1600" dirty="0">
                <a:latin typeface="Garamond" panose="02020404030301010803" pitchFamily="18" charset="0"/>
              </a:rPr>
              <a:t>στον κόμβο </a:t>
            </a:r>
            <a:r>
              <a:rPr lang="en-US" altLang="el-GR" sz="1600" dirty="0">
                <a:latin typeface="Garamond" panose="02020404030301010803" pitchFamily="18" charset="0"/>
              </a:rPr>
              <a:t>t)</a:t>
            </a:r>
            <a:endParaRPr lang="el-GR" altLang="el-GR" sz="1600" dirty="0">
              <a:latin typeface="Garamond" panose="02020404030301010803" pitchFamily="18" charset="0"/>
            </a:endParaRPr>
          </a:p>
          <a:p>
            <a:pPr marL="800100" lvl="1" indent="-342900" algn="just">
              <a:spcBef>
                <a:spcPct val="50000"/>
              </a:spcBef>
              <a:buFont typeface="Wingdings" panose="05000000000000000000" pitchFamily="2" charset="2"/>
              <a:buChar char="Ø"/>
            </a:pPr>
            <a:r>
              <a:rPr lang="en-US" altLang="el-GR" sz="1600" dirty="0">
                <a:latin typeface="Garamond" panose="02020404030301010803" pitchFamily="18" charset="0"/>
              </a:rPr>
              <a:t>c</a:t>
            </a:r>
            <a:r>
              <a:rPr lang="el-GR" altLang="el-GR" sz="1600" dirty="0">
                <a:latin typeface="Garamond" panose="02020404030301010803" pitchFamily="18" charset="0"/>
              </a:rPr>
              <a:t> αριθμός κλάσεων</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Αν η διαμέριση είναι «καθαρή», τότε ο δείκτης Gini θα είναι 0.</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l-GR"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67961"/>
            <a:ext cx="9577064" cy="461665"/>
          </a:xfrm>
          <a:prstGeom prst="rect">
            <a:avLst/>
          </a:prstGeom>
          <a:noFill/>
        </p:spPr>
        <p:txBody>
          <a:bodyPr wrap="square" rtlCol="0" anchor="ctr">
            <a:spAutoFit/>
          </a:bodyPr>
          <a:lstStyle/>
          <a:p>
            <a:r>
              <a:rPr lang="el-GR" sz="24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Δείκτης Gini</a:t>
            </a:r>
          </a:p>
        </p:txBody>
      </p:sp>
      <p:graphicFrame>
        <p:nvGraphicFramePr>
          <p:cNvPr id="205" name="Object 2"/>
          <p:cNvGraphicFramePr>
            <a:graphicFrameLocks noChangeAspect="1"/>
          </p:cNvGraphicFramePr>
          <p:nvPr/>
        </p:nvGraphicFramePr>
        <p:xfrm>
          <a:off x="4440238" y="1271588"/>
          <a:ext cx="3062287" cy="920750"/>
        </p:xfrm>
        <a:graphic>
          <a:graphicData uri="http://schemas.openxmlformats.org/presentationml/2006/ole">
            <mc:AlternateContent xmlns:mc="http://schemas.openxmlformats.org/markup-compatibility/2006">
              <mc:Choice xmlns:v="urn:schemas-microsoft-com:vml" Requires="v">
                <p:oleObj name="Equation" r:id="rId2" imgW="1473120" imgH="444240" progId="Equation.3">
                  <p:embed/>
                </p:oleObj>
              </mc:Choice>
              <mc:Fallback>
                <p:oleObj name="Equation" r:id="rId2" imgW="1473120" imgH="444240" progId="Equation.3">
                  <p:embed/>
                  <p:pic>
                    <p:nvPicPr>
                      <p:cNvPr id="205" name="Object 2"/>
                      <p:cNvPicPr>
                        <a:picLocks noChangeAspect="1" noChangeArrowheads="1"/>
                      </p:cNvPicPr>
                      <p:nvPr/>
                    </p:nvPicPr>
                    <p:blipFill>
                      <a:blip r:embed="rId3"/>
                      <a:srcRect/>
                      <a:stretch>
                        <a:fillRect/>
                      </a:stretch>
                    </p:blipFill>
                    <p:spPr bwMode="auto">
                      <a:xfrm>
                        <a:off x="4440238" y="1271588"/>
                        <a:ext cx="3062287" cy="920750"/>
                      </a:xfrm>
                      <a:prstGeom prst="rect">
                        <a:avLst/>
                      </a:prstGeom>
                      <a:noFill/>
                      <a:ln w="9525">
                        <a:noFill/>
                        <a:miter lim="800000"/>
                        <a:headEnd/>
                        <a:tailEnd/>
                      </a:ln>
                    </p:spPr>
                  </p:pic>
                </p:oleObj>
              </mc:Fallback>
            </mc:AlternateContent>
          </a:graphicData>
        </a:graphic>
      </p:graphicFrame>
      <p:graphicFrame>
        <p:nvGraphicFramePr>
          <p:cNvPr id="206" name="Object 3"/>
          <p:cNvGraphicFramePr>
            <a:graphicFrameLocks noChangeAspect="1"/>
          </p:cNvGraphicFramePr>
          <p:nvPr/>
        </p:nvGraphicFramePr>
        <p:xfrm>
          <a:off x="2905844" y="4818577"/>
          <a:ext cx="1371600" cy="808038"/>
        </p:xfrm>
        <a:graphic>
          <a:graphicData uri="http://schemas.openxmlformats.org/presentationml/2006/ole">
            <mc:AlternateContent xmlns:mc="http://schemas.openxmlformats.org/markup-compatibility/2006">
              <mc:Choice xmlns:v="urn:schemas-microsoft-com:vml" Requires="v">
                <p:oleObj name="Document" r:id="rId4" imgW="3284583" imgH="1973335" progId="Word.Document.8">
                  <p:embed/>
                </p:oleObj>
              </mc:Choice>
              <mc:Fallback>
                <p:oleObj name="Document" r:id="rId4" imgW="3284583" imgH="1973335" progId="Word.Document.8">
                  <p:embed/>
                  <p:pic>
                    <p:nvPicPr>
                      <p:cNvPr id="206" name="Object 3"/>
                      <p:cNvPicPr>
                        <a:picLocks noChangeAspect="1" noChangeArrowheads="1"/>
                      </p:cNvPicPr>
                      <p:nvPr/>
                    </p:nvPicPr>
                    <p:blipFill>
                      <a:blip r:embed="rId5"/>
                      <a:srcRect/>
                      <a:stretch>
                        <a:fillRect/>
                      </a:stretch>
                    </p:blipFill>
                    <p:spPr bwMode="auto">
                      <a:xfrm>
                        <a:off x="2905844" y="4818577"/>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 name="Object 5"/>
          <p:cNvGraphicFramePr>
            <a:graphicFrameLocks noChangeAspect="1"/>
          </p:cNvGraphicFramePr>
          <p:nvPr/>
        </p:nvGraphicFramePr>
        <p:xfrm>
          <a:off x="6258644" y="4853566"/>
          <a:ext cx="1371600" cy="808038"/>
        </p:xfrm>
        <a:graphic>
          <a:graphicData uri="http://schemas.openxmlformats.org/presentationml/2006/ole">
            <mc:AlternateContent xmlns:mc="http://schemas.openxmlformats.org/markup-compatibility/2006">
              <mc:Choice xmlns:v="urn:schemas-microsoft-com:vml" Requires="v">
                <p:oleObj name="Document" r:id="rId6" imgW="3285000" imgH="1969920" progId="Word.Document.8">
                  <p:embed/>
                </p:oleObj>
              </mc:Choice>
              <mc:Fallback>
                <p:oleObj name="Document" r:id="rId6" imgW="3285000" imgH="1969920" progId="Word.Document.8">
                  <p:embed/>
                  <p:pic>
                    <p:nvPicPr>
                      <p:cNvPr id="20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644" y="4853566"/>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 name="Object 6"/>
          <p:cNvGraphicFramePr>
            <a:graphicFrameLocks noChangeAspect="1"/>
          </p:cNvGraphicFramePr>
          <p:nvPr/>
        </p:nvGraphicFramePr>
        <p:xfrm>
          <a:off x="4582244" y="4818577"/>
          <a:ext cx="1371600" cy="808038"/>
        </p:xfrm>
        <a:graphic>
          <a:graphicData uri="http://schemas.openxmlformats.org/presentationml/2006/ole">
            <mc:AlternateContent xmlns:mc="http://schemas.openxmlformats.org/markup-compatibility/2006">
              <mc:Choice xmlns:v="urn:schemas-microsoft-com:vml" Requires="v">
                <p:oleObj name="Document" r:id="rId8" imgW="3285000" imgH="1969920" progId="Word.Document.8">
                  <p:embed/>
                </p:oleObj>
              </mc:Choice>
              <mc:Fallback>
                <p:oleObj name="Document" r:id="rId8" imgW="3285000" imgH="1969920" progId="Word.Document.8">
                  <p:embed/>
                  <p:pic>
                    <p:nvPicPr>
                      <p:cNvPr id="20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2244" y="4818577"/>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 name="Text Box 10"/>
          <p:cNvSpPr txBox="1">
            <a:spLocks noChangeArrowheads="1"/>
          </p:cNvSpPr>
          <p:nvPr/>
        </p:nvSpPr>
        <p:spPr bwMode="auto">
          <a:xfrm>
            <a:off x="4582244" y="4149080"/>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dirty="0">
                <a:latin typeface="Garamond" panose="02020404030301010803" pitchFamily="18" charset="0"/>
              </a:rPr>
              <a:t>Παραδείγματα:</a:t>
            </a:r>
          </a:p>
        </p:txBody>
      </p:sp>
      <p:sp>
        <p:nvSpPr>
          <p:cNvPr id="4" name="Ορθογώνιο 3">
            <a:extLst>
              <a:ext uri="{FF2B5EF4-FFF2-40B4-BE49-F238E27FC236}">
                <a16:creationId xmlns:a16="http://schemas.microsoft.com/office/drawing/2014/main" id="{58F9A6BB-B7DD-401E-9D39-6A244419E613}"/>
              </a:ext>
            </a:extLst>
          </p:cNvPr>
          <p:cNvSpPr/>
          <p:nvPr/>
        </p:nvSpPr>
        <p:spPr>
          <a:xfrm>
            <a:off x="3070076" y="5340714"/>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a:extLst>
              <a:ext uri="{FF2B5EF4-FFF2-40B4-BE49-F238E27FC236}">
                <a16:creationId xmlns:a16="http://schemas.microsoft.com/office/drawing/2014/main" id="{DBBA3A78-BC59-4996-BD88-23F4ACBBD87D}"/>
              </a:ext>
            </a:extLst>
          </p:cNvPr>
          <p:cNvSpPr/>
          <p:nvPr/>
        </p:nvSpPr>
        <p:spPr>
          <a:xfrm>
            <a:off x="4763988" y="5340714"/>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E3F9F8EC-75CC-4116-9693-70C14224A1D7}"/>
              </a:ext>
            </a:extLst>
          </p:cNvPr>
          <p:cNvSpPr/>
          <p:nvPr/>
        </p:nvSpPr>
        <p:spPr>
          <a:xfrm>
            <a:off x="6440388" y="5371836"/>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1081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97868" y="1219680"/>
            <a:ext cx="9684008" cy="3524042"/>
          </a:xfrm>
          <a:prstGeom prst="rect">
            <a:avLst/>
          </a:prstGeom>
          <a:noFill/>
        </p:spPr>
        <p:txBody>
          <a:bodyPr wrap="square" rtlCol="0">
            <a:spAutoFit/>
          </a:bodyPr>
          <a:lstStyle/>
          <a:p>
            <a:pPr algn="just"/>
            <a:r>
              <a:rPr lang="el-GR" dirty="0">
                <a:latin typeface="Garamond" panose="02020404030301010803" pitchFamily="18" charset="0"/>
              </a:rPr>
              <a:t>Δείκτης Gini: </a:t>
            </a: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Ο δείκτης Gini ορίζεται ως</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800100" lvl="3" indent="-342900" algn="just">
              <a:buFont typeface="Wingdings" panose="05000000000000000000" pitchFamily="2" charset="2"/>
              <a:buChar char="Ø"/>
            </a:pPr>
            <a:r>
              <a:rPr lang="en-US" altLang="el-GR" sz="1600" dirty="0">
                <a:latin typeface="Garamond" panose="02020404030301010803" pitchFamily="18" charset="0"/>
              </a:rPr>
              <a:t>p(</a:t>
            </a:r>
            <a:r>
              <a:rPr lang="en-US" altLang="el-GR" sz="1600" dirty="0" err="1">
                <a:latin typeface="Garamond" panose="02020404030301010803" pitchFamily="18" charset="0"/>
              </a:rPr>
              <a:t>j|t</a:t>
            </a:r>
            <a:r>
              <a:rPr lang="en-US" altLang="el-GR" sz="1600" dirty="0">
                <a:latin typeface="Garamond" panose="02020404030301010803" pitchFamily="18" charset="0"/>
              </a:rPr>
              <a:t>) </a:t>
            </a:r>
            <a:r>
              <a:rPr lang="el-GR" altLang="el-GR" sz="1600" dirty="0">
                <a:latin typeface="Garamond" panose="02020404030301010803" pitchFamily="18" charset="0"/>
              </a:rPr>
              <a:t> σχετική συχνότητα της κλάσης </a:t>
            </a:r>
            <a:r>
              <a:rPr lang="en-US" altLang="el-GR" sz="1600" dirty="0">
                <a:latin typeface="Garamond" panose="02020404030301010803" pitchFamily="18" charset="0"/>
              </a:rPr>
              <a:t>j </a:t>
            </a:r>
            <a:r>
              <a:rPr lang="el-GR" altLang="el-GR" sz="1600" dirty="0">
                <a:latin typeface="Garamond" panose="02020404030301010803" pitchFamily="18" charset="0"/>
              </a:rPr>
              <a:t>στον κόμβο </a:t>
            </a:r>
            <a:r>
              <a:rPr lang="en-US" altLang="el-GR" sz="1600" dirty="0">
                <a:latin typeface="Garamond" panose="02020404030301010803" pitchFamily="18" charset="0"/>
              </a:rPr>
              <a:t>t (</a:t>
            </a:r>
            <a:r>
              <a:rPr lang="el-GR" altLang="el-GR" sz="1600" dirty="0">
                <a:latin typeface="Garamond" panose="02020404030301010803" pitchFamily="18" charset="0"/>
              </a:rPr>
              <a:t>ποσοστό εγγραφών της κλάσης </a:t>
            </a:r>
            <a:r>
              <a:rPr lang="en-US" altLang="el-GR" sz="1600" dirty="0">
                <a:latin typeface="Garamond" panose="02020404030301010803" pitchFamily="18" charset="0"/>
              </a:rPr>
              <a:t>j </a:t>
            </a:r>
            <a:r>
              <a:rPr lang="el-GR" altLang="el-GR" sz="1600" dirty="0">
                <a:latin typeface="Garamond" panose="02020404030301010803" pitchFamily="18" charset="0"/>
              </a:rPr>
              <a:t>στον κόμβο </a:t>
            </a:r>
            <a:r>
              <a:rPr lang="en-US" altLang="el-GR" sz="1600" dirty="0">
                <a:latin typeface="Garamond" panose="02020404030301010803" pitchFamily="18" charset="0"/>
              </a:rPr>
              <a:t>t)</a:t>
            </a:r>
            <a:endParaRPr lang="el-GR" altLang="el-GR" sz="1600" dirty="0">
              <a:latin typeface="Garamond" panose="02020404030301010803" pitchFamily="18" charset="0"/>
            </a:endParaRPr>
          </a:p>
          <a:p>
            <a:pPr marL="800100" lvl="1" indent="-342900" algn="just">
              <a:spcBef>
                <a:spcPct val="50000"/>
              </a:spcBef>
              <a:buFont typeface="Wingdings" panose="05000000000000000000" pitchFamily="2" charset="2"/>
              <a:buChar char="Ø"/>
            </a:pPr>
            <a:r>
              <a:rPr lang="en-US" altLang="el-GR" sz="1600" dirty="0">
                <a:latin typeface="Garamond" panose="02020404030301010803" pitchFamily="18" charset="0"/>
              </a:rPr>
              <a:t>c</a:t>
            </a:r>
            <a:r>
              <a:rPr lang="el-GR" altLang="el-GR" sz="1600" dirty="0">
                <a:latin typeface="Garamond" panose="02020404030301010803" pitchFamily="18" charset="0"/>
              </a:rPr>
              <a:t> αριθμός κλάσεων</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Αν η διαμέριση είναι «καθαρή», τότε ο δείκτης Gini θα είναι 0.</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l-GR"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67961"/>
            <a:ext cx="9577064" cy="461665"/>
          </a:xfrm>
          <a:prstGeom prst="rect">
            <a:avLst/>
          </a:prstGeom>
          <a:noFill/>
        </p:spPr>
        <p:txBody>
          <a:bodyPr wrap="square" rtlCol="0" anchor="ctr">
            <a:spAutoFit/>
          </a:bodyPr>
          <a:lstStyle/>
          <a:p>
            <a:r>
              <a:rPr lang="el-GR" sz="24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Δείκτης Gini</a:t>
            </a:r>
          </a:p>
        </p:txBody>
      </p:sp>
      <p:graphicFrame>
        <p:nvGraphicFramePr>
          <p:cNvPr id="205" name="Object 2"/>
          <p:cNvGraphicFramePr>
            <a:graphicFrameLocks noChangeAspect="1"/>
          </p:cNvGraphicFramePr>
          <p:nvPr/>
        </p:nvGraphicFramePr>
        <p:xfrm>
          <a:off x="4440238" y="1271588"/>
          <a:ext cx="3062287" cy="920750"/>
        </p:xfrm>
        <a:graphic>
          <a:graphicData uri="http://schemas.openxmlformats.org/presentationml/2006/ole">
            <mc:AlternateContent xmlns:mc="http://schemas.openxmlformats.org/markup-compatibility/2006">
              <mc:Choice xmlns:v="urn:schemas-microsoft-com:vml" Requires="v">
                <p:oleObj name="Equation" r:id="rId2" imgW="1473120" imgH="444240" progId="Equation.3">
                  <p:embed/>
                </p:oleObj>
              </mc:Choice>
              <mc:Fallback>
                <p:oleObj name="Equation" r:id="rId2" imgW="1473120" imgH="444240" progId="Equation.3">
                  <p:embed/>
                  <p:pic>
                    <p:nvPicPr>
                      <p:cNvPr id="205" name="Object 2"/>
                      <p:cNvPicPr>
                        <a:picLocks noChangeAspect="1" noChangeArrowheads="1"/>
                      </p:cNvPicPr>
                      <p:nvPr/>
                    </p:nvPicPr>
                    <p:blipFill>
                      <a:blip r:embed="rId3"/>
                      <a:srcRect/>
                      <a:stretch>
                        <a:fillRect/>
                      </a:stretch>
                    </p:blipFill>
                    <p:spPr bwMode="auto">
                      <a:xfrm>
                        <a:off x="4440238" y="1271588"/>
                        <a:ext cx="3062287" cy="920750"/>
                      </a:xfrm>
                      <a:prstGeom prst="rect">
                        <a:avLst/>
                      </a:prstGeom>
                      <a:noFill/>
                      <a:ln w="9525">
                        <a:noFill/>
                        <a:miter lim="800000"/>
                        <a:headEnd/>
                        <a:tailEnd/>
                      </a:ln>
                    </p:spPr>
                  </p:pic>
                </p:oleObj>
              </mc:Fallback>
            </mc:AlternateContent>
          </a:graphicData>
        </a:graphic>
      </p:graphicFrame>
      <p:graphicFrame>
        <p:nvGraphicFramePr>
          <p:cNvPr id="206" name="Object 3"/>
          <p:cNvGraphicFramePr>
            <a:graphicFrameLocks noChangeAspect="1"/>
          </p:cNvGraphicFramePr>
          <p:nvPr/>
        </p:nvGraphicFramePr>
        <p:xfrm>
          <a:off x="2905844" y="4818577"/>
          <a:ext cx="1371600" cy="808038"/>
        </p:xfrm>
        <a:graphic>
          <a:graphicData uri="http://schemas.openxmlformats.org/presentationml/2006/ole">
            <mc:AlternateContent xmlns:mc="http://schemas.openxmlformats.org/markup-compatibility/2006">
              <mc:Choice xmlns:v="urn:schemas-microsoft-com:vml" Requires="v">
                <p:oleObj name="Document" r:id="rId4" imgW="3284583" imgH="1973335" progId="Word.Document.8">
                  <p:embed/>
                </p:oleObj>
              </mc:Choice>
              <mc:Fallback>
                <p:oleObj name="Document" r:id="rId4" imgW="3284583" imgH="1973335" progId="Word.Document.8">
                  <p:embed/>
                  <p:pic>
                    <p:nvPicPr>
                      <p:cNvPr id="206" name="Object 3"/>
                      <p:cNvPicPr>
                        <a:picLocks noChangeAspect="1" noChangeArrowheads="1"/>
                      </p:cNvPicPr>
                      <p:nvPr/>
                    </p:nvPicPr>
                    <p:blipFill>
                      <a:blip r:embed="rId5"/>
                      <a:srcRect/>
                      <a:stretch>
                        <a:fillRect/>
                      </a:stretch>
                    </p:blipFill>
                    <p:spPr bwMode="auto">
                      <a:xfrm>
                        <a:off x="2905844" y="4818577"/>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7" name="Object 5"/>
          <p:cNvGraphicFramePr>
            <a:graphicFrameLocks noChangeAspect="1"/>
          </p:cNvGraphicFramePr>
          <p:nvPr/>
        </p:nvGraphicFramePr>
        <p:xfrm>
          <a:off x="6258644" y="4853566"/>
          <a:ext cx="1371600" cy="808038"/>
        </p:xfrm>
        <a:graphic>
          <a:graphicData uri="http://schemas.openxmlformats.org/presentationml/2006/ole">
            <mc:AlternateContent xmlns:mc="http://schemas.openxmlformats.org/markup-compatibility/2006">
              <mc:Choice xmlns:v="urn:schemas-microsoft-com:vml" Requires="v">
                <p:oleObj name="Document" r:id="rId6" imgW="3285000" imgH="1969920" progId="Word.Document.8">
                  <p:embed/>
                </p:oleObj>
              </mc:Choice>
              <mc:Fallback>
                <p:oleObj name="Document" r:id="rId6" imgW="3285000" imgH="1969920" progId="Word.Document.8">
                  <p:embed/>
                  <p:pic>
                    <p:nvPicPr>
                      <p:cNvPr id="20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644" y="4853566"/>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 name="Object 6"/>
          <p:cNvGraphicFramePr>
            <a:graphicFrameLocks noChangeAspect="1"/>
          </p:cNvGraphicFramePr>
          <p:nvPr/>
        </p:nvGraphicFramePr>
        <p:xfrm>
          <a:off x="4582244" y="4818577"/>
          <a:ext cx="1371600" cy="808038"/>
        </p:xfrm>
        <a:graphic>
          <a:graphicData uri="http://schemas.openxmlformats.org/presentationml/2006/ole">
            <mc:AlternateContent xmlns:mc="http://schemas.openxmlformats.org/markup-compatibility/2006">
              <mc:Choice xmlns:v="urn:schemas-microsoft-com:vml" Requires="v">
                <p:oleObj name="Document" r:id="rId8" imgW="3285000" imgH="1969920" progId="Word.Document.8">
                  <p:embed/>
                </p:oleObj>
              </mc:Choice>
              <mc:Fallback>
                <p:oleObj name="Document" r:id="rId8" imgW="3285000" imgH="1969920" progId="Word.Document.8">
                  <p:embed/>
                  <p:pic>
                    <p:nvPicPr>
                      <p:cNvPr id="20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2244" y="4818577"/>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9" name="Text Box 10"/>
          <p:cNvSpPr txBox="1">
            <a:spLocks noChangeArrowheads="1"/>
          </p:cNvSpPr>
          <p:nvPr/>
        </p:nvSpPr>
        <p:spPr bwMode="auto">
          <a:xfrm>
            <a:off x="4582244" y="4149080"/>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l-GR" altLang="el-GR" dirty="0">
                <a:latin typeface="Garamond" panose="02020404030301010803" pitchFamily="18" charset="0"/>
              </a:rPr>
              <a:t>Παραδείγματα:</a:t>
            </a:r>
          </a:p>
        </p:txBody>
      </p:sp>
      <p:sp>
        <p:nvSpPr>
          <p:cNvPr id="2" name="TextBox 1">
            <a:extLst>
              <a:ext uri="{FF2B5EF4-FFF2-40B4-BE49-F238E27FC236}">
                <a16:creationId xmlns:a16="http://schemas.microsoft.com/office/drawing/2014/main" id="{BDC4D4C3-2984-4F19-B20F-444C79206360}"/>
              </a:ext>
            </a:extLst>
          </p:cNvPr>
          <p:cNvSpPr txBox="1"/>
          <p:nvPr/>
        </p:nvSpPr>
        <p:spPr>
          <a:xfrm>
            <a:off x="2422004" y="5808159"/>
            <a:ext cx="5888150" cy="923330"/>
          </a:xfrm>
          <a:prstGeom prst="rect">
            <a:avLst/>
          </a:prstGeom>
          <a:noFill/>
        </p:spPr>
        <p:txBody>
          <a:bodyPr wrap="none" rtlCol="0">
            <a:spAutoFit/>
          </a:bodyPr>
          <a:lstStyle/>
          <a:p>
            <a:r>
              <a:rPr lang="en-US" dirty="0">
                <a:latin typeface="Garamond" panose="02020404030301010803" pitchFamily="18" charset="0"/>
              </a:rPr>
              <a:t>Gini = 1 – [(0/6) ^2 + (6/6) ^2 ] = 1 – [ 0 + 1 ] = 1 – 1 = 0</a:t>
            </a:r>
          </a:p>
          <a:p>
            <a:r>
              <a:rPr lang="en-US" dirty="0">
                <a:latin typeface="Garamond" panose="02020404030301010803" pitchFamily="18" charset="0"/>
              </a:rPr>
              <a:t>Gini = 1 – [(1/6) ^2 + (5/6) ^2 ] = 1 – [ 0.028 + 0.69 ] = 0.282</a:t>
            </a:r>
          </a:p>
          <a:p>
            <a:r>
              <a:rPr lang="en-US" dirty="0">
                <a:latin typeface="Garamond" panose="02020404030301010803" pitchFamily="18" charset="0"/>
              </a:rPr>
              <a:t>Gini = 1 – 0.5 = 0.5</a:t>
            </a:r>
            <a:endParaRPr lang="el-GR" dirty="0">
              <a:latin typeface="Garamond" panose="02020404030301010803" pitchFamily="18" charset="0"/>
            </a:endParaRPr>
          </a:p>
        </p:txBody>
      </p:sp>
    </p:spTree>
    <p:extLst>
      <p:ext uri="{BB962C8B-B14F-4D97-AF65-F5344CB8AC3E}">
        <p14:creationId xmlns:p14="http://schemas.microsoft.com/office/powerpoint/2010/main" val="220220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97868" y="1130553"/>
            <a:ext cx="9684008" cy="1754326"/>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latin typeface="Garamond" panose="02020404030301010803" pitchFamily="18" charset="0"/>
              </a:rPr>
              <a:t>Όταν ένας κόμβος p διασπάται σε  k κόμβους (παιδιά), (που σημαίνει ότι το σύνολο των εγγραφών του κόμβου χωρίζεται σε k υποσύνολα), η ποιότητα του διαχωρισμού υπολογίζεται ως:</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algn="just"/>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67961"/>
            <a:ext cx="9577064" cy="461665"/>
          </a:xfrm>
          <a:prstGeom prst="rect">
            <a:avLst/>
          </a:prstGeom>
          <a:noFill/>
        </p:spPr>
        <p:txBody>
          <a:bodyPr wrap="square" rtlCol="0" anchor="ctr">
            <a:spAutoFit/>
          </a:bodyPr>
          <a:lstStyle/>
          <a:p>
            <a:r>
              <a:rPr lang="el-GR" sz="24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Δείκτης Gini</a:t>
            </a:r>
          </a:p>
        </p:txBody>
      </p:sp>
      <p:graphicFrame>
        <p:nvGraphicFramePr>
          <p:cNvPr id="104" name="Object 4"/>
          <p:cNvGraphicFramePr>
            <a:graphicFrameLocks noChangeAspect="1"/>
          </p:cNvGraphicFramePr>
          <p:nvPr/>
        </p:nvGraphicFramePr>
        <p:xfrm>
          <a:off x="1917948" y="1827300"/>
          <a:ext cx="3312368" cy="1009815"/>
        </p:xfrm>
        <a:graphic>
          <a:graphicData uri="http://schemas.openxmlformats.org/presentationml/2006/ole">
            <mc:AlternateContent xmlns:mc="http://schemas.openxmlformats.org/markup-compatibility/2006">
              <mc:Choice xmlns:v="urn:schemas-microsoft-com:vml" Requires="v">
                <p:oleObj name="Equation" r:id="rId2" imgW="1409400" imgH="431640" progId="Equation.3">
                  <p:embed/>
                </p:oleObj>
              </mc:Choice>
              <mc:Fallback>
                <p:oleObj name="Equation" r:id="rId2" imgW="1409400" imgH="431640" progId="Equation.3">
                  <p:embed/>
                  <p:pic>
                    <p:nvPicPr>
                      <p:cNvPr id="104" name="Object 4"/>
                      <p:cNvPicPr>
                        <a:picLocks noChangeAspect="1" noChangeArrowheads="1"/>
                      </p:cNvPicPr>
                      <p:nvPr/>
                    </p:nvPicPr>
                    <p:blipFill>
                      <a:blip r:embed="rId3"/>
                      <a:srcRect/>
                      <a:stretch>
                        <a:fillRect/>
                      </a:stretch>
                    </p:blipFill>
                    <p:spPr bwMode="auto">
                      <a:xfrm>
                        <a:off x="1917948" y="1827300"/>
                        <a:ext cx="3312368" cy="1009815"/>
                      </a:xfrm>
                      <a:prstGeom prst="rect">
                        <a:avLst/>
                      </a:prstGeom>
                      <a:noFill/>
                      <a:ln w="9525">
                        <a:noFill/>
                        <a:miter lim="800000"/>
                        <a:headEnd/>
                        <a:tailEnd/>
                      </a:ln>
                    </p:spPr>
                  </p:pic>
                </p:oleObj>
              </mc:Fallback>
            </mc:AlternateContent>
          </a:graphicData>
        </a:graphic>
      </p:graphicFrame>
      <p:sp>
        <p:nvSpPr>
          <p:cNvPr id="297" name="Rectangle 54"/>
          <p:cNvSpPr>
            <a:spLocks noChangeArrowheads="1"/>
          </p:cNvSpPr>
          <p:nvPr/>
        </p:nvSpPr>
        <p:spPr bwMode="auto">
          <a:xfrm>
            <a:off x="1917948" y="3284984"/>
            <a:ext cx="4240213" cy="3057525"/>
          </a:xfrm>
          <a:prstGeom prst="rect">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98" name="Line 55"/>
          <p:cNvSpPr>
            <a:spLocks noChangeShapeType="1"/>
          </p:cNvSpPr>
          <p:nvPr/>
        </p:nvSpPr>
        <p:spPr bwMode="auto">
          <a:xfrm>
            <a:off x="1917948" y="3284984"/>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99" name="Line 56"/>
          <p:cNvSpPr>
            <a:spLocks noChangeShapeType="1"/>
          </p:cNvSpPr>
          <p:nvPr/>
        </p:nvSpPr>
        <p:spPr bwMode="auto">
          <a:xfrm>
            <a:off x="1917948" y="6342509"/>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0" name="Line 57"/>
          <p:cNvSpPr>
            <a:spLocks noChangeShapeType="1"/>
          </p:cNvSpPr>
          <p:nvPr/>
        </p:nvSpPr>
        <p:spPr bwMode="auto">
          <a:xfrm flipV="1">
            <a:off x="6158161" y="3284984"/>
            <a:ext cx="1587"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1" name="Line 58"/>
          <p:cNvSpPr>
            <a:spLocks noChangeShapeType="1"/>
          </p:cNvSpPr>
          <p:nvPr/>
        </p:nvSpPr>
        <p:spPr bwMode="auto">
          <a:xfrm flipV="1">
            <a:off x="1917948" y="3284984"/>
            <a:ext cx="1588"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2" name="Line 59"/>
          <p:cNvSpPr>
            <a:spLocks noChangeShapeType="1"/>
          </p:cNvSpPr>
          <p:nvPr/>
        </p:nvSpPr>
        <p:spPr bwMode="auto">
          <a:xfrm>
            <a:off x="1917948" y="6342509"/>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3" name="Line 60"/>
          <p:cNvSpPr>
            <a:spLocks noChangeShapeType="1"/>
          </p:cNvSpPr>
          <p:nvPr/>
        </p:nvSpPr>
        <p:spPr bwMode="auto">
          <a:xfrm flipV="1">
            <a:off x="1917948" y="3284984"/>
            <a:ext cx="1588"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4" name="Line 61"/>
          <p:cNvSpPr>
            <a:spLocks noChangeShapeType="1"/>
          </p:cNvSpPr>
          <p:nvPr/>
        </p:nvSpPr>
        <p:spPr bwMode="auto">
          <a:xfrm flipV="1">
            <a:off x="1917948" y="6298059"/>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5" name="Line 62"/>
          <p:cNvSpPr>
            <a:spLocks noChangeShapeType="1"/>
          </p:cNvSpPr>
          <p:nvPr/>
        </p:nvSpPr>
        <p:spPr bwMode="auto">
          <a:xfrm>
            <a:off x="1917948" y="3284984"/>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6" name="Rectangle 63"/>
          <p:cNvSpPr>
            <a:spLocks noChangeArrowheads="1"/>
          </p:cNvSpPr>
          <p:nvPr/>
        </p:nvSpPr>
        <p:spPr bwMode="auto">
          <a:xfrm>
            <a:off x="1914773" y="6385371"/>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a:t>
            </a:r>
            <a:endParaRPr lang="el-GR" altLang="el-GR">
              <a:latin typeface="Comic Sans MS" panose="030F0702030302020204" pitchFamily="66" charset="0"/>
            </a:endParaRPr>
          </a:p>
        </p:txBody>
      </p:sp>
      <p:sp>
        <p:nvSpPr>
          <p:cNvPr id="307" name="Line 64"/>
          <p:cNvSpPr>
            <a:spLocks noChangeShapeType="1"/>
          </p:cNvSpPr>
          <p:nvPr/>
        </p:nvSpPr>
        <p:spPr bwMode="auto">
          <a:xfrm flipV="1">
            <a:off x="2337048" y="6298059"/>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8" name="Line 65"/>
          <p:cNvSpPr>
            <a:spLocks noChangeShapeType="1"/>
          </p:cNvSpPr>
          <p:nvPr/>
        </p:nvSpPr>
        <p:spPr bwMode="auto">
          <a:xfrm>
            <a:off x="2337048" y="3284984"/>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 name="Rectangle 66"/>
          <p:cNvSpPr>
            <a:spLocks noChangeArrowheads="1"/>
          </p:cNvSpPr>
          <p:nvPr/>
        </p:nvSpPr>
        <p:spPr bwMode="auto">
          <a:xfrm>
            <a:off x="2286248"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0.1</a:t>
            </a:r>
            <a:endParaRPr lang="el-GR" altLang="el-GR">
              <a:latin typeface="Comic Sans MS" panose="030F0702030302020204" pitchFamily="66" charset="0"/>
            </a:endParaRPr>
          </a:p>
        </p:txBody>
      </p:sp>
      <p:sp>
        <p:nvSpPr>
          <p:cNvPr id="310" name="Line 67"/>
          <p:cNvSpPr>
            <a:spLocks noChangeShapeType="1"/>
          </p:cNvSpPr>
          <p:nvPr/>
        </p:nvSpPr>
        <p:spPr bwMode="auto">
          <a:xfrm flipV="1">
            <a:off x="2757736" y="6298059"/>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 name="Line 68"/>
          <p:cNvSpPr>
            <a:spLocks noChangeShapeType="1"/>
          </p:cNvSpPr>
          <p:nvPr/>
        </p:nvSpPr>
        <p:spPr bwMode="auto">
          <a:xfrm>
            <a:off x="2757736" y="3284984"/>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 name="Rectangle 69"/>
          <p:cNvSpPr>
            <a:spLocks noChangeArrowheads="1"/>
          </p:cNvSpPr>
          <p:nvPr/>
        </p:nvSpPr>
        <p:spPr bwMode="auto">
          <a:xfrm>
            <a:off x="2705348"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0.2</a:t>
            </a:r>
            <a:endParaRPr lang="el-GR" altLang="el-GR">
              <a:latin typeface="Comic Sans MS" panose="030F0702030302020204" pitchFamily="66" charset="0"/>
            </a:endParaRPr>
          </a:p>
        </p:txBody>
      </p:sp>
      <p:sp>
        <p:nvSpPr>
          <p:cNvPr id="313" name="Line 70"/>
          <p:cNvSpPr>
            <a:spLocks noChangeShapeType="1"/>
          </p:cNvSpPr>
          <p:nvPr/>
        </p:nvSpPr>
        <p:spPr bwMode="auto">
          <a:xfrm flipV="1">
            <a:off x="3187948" y="6298059"/>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 name="Line 71"/>
          <p:cNvSpPr>
            <a:spLocks noChangeShapeType="1"/>
          </p:cNvSpPr>
          <p:nvPr/>
        </p:nvSpPr>
        <p:spPr bwMode="auto">
          <a:xfrm>
            <a:off x="3187948" y="3284984"/>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 name="Rectangle 72"/>
          <p:cNvSpPr>
            <a:spLocks noChangeArrowheads="1"/>
          </p:cNvSpPr>
          <p:nvPr/>
        </p:nvSpPr>
        <p:spPr bwMode="auto">
          <a:xfrm>
            <a:off x="3132386"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0.3</a:t>
            </a:r>
            <a:endParaRPr lang="el-GR" altLang="el-GR">
              <a:latin typeface="Comic Sans MS" panose="030F0702030302020204" pitchFamily="66" charset="0"/>
            </a:endParaRPr>
          </a:p>
        </p:txBody>
      </p:sp>
      <p:sp>
        <p:nvSpPr>
          <p:cNvPr id="316" name="Line 73"/>
          <p:cNvSpPr>
            <a:spLocks noChangeShapeType="1"/>
          </p:cNvSpPr>
          <p:nvPr/>
        </p:nvSpPr>
        <p:spPr bwMode="auto">
          <a:xfrm flipV="1">
            <a:off x="3607048" y="6298059"/>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 name="Line 74"/>
          <p:cNvSpPr>
            <a:spLocks noChangeShapeType="1"/>
          </p:cNvSpPr>
          <p:nvPr/>
        </p:nvSpPr>
        <p:spPr bwMode="auto">
          <a:xfrm>
            <a:off x="3607048" y="3284984"/>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 name="Rectangle 75"/>
          <p:cNvSpPr>
            <a:spLocks noChangeArrowheads="1"/>
          </p:cNvSpPr>
          <p:nvPr/>
        </p:nvSpPr>
        <p:spPr bwMode="auto">
          <a:xfrm>
            <a:off x="3551486"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0.4</a:t>
            </a:r>
            <a:endParaRPr lang="el-GR" altLang="el-GR">
              <a:latin typeface="Comic Sans MS" panose="030F0702030302020204" pitchFamily="66" charset="0"/>
            </a:endParaRPr>
          </a:p>
        </p:txBody>
      </p:sp>
      <p:sp>
        <p:nvSpPr>
          <p:cNvPr id="319" name="Line 76"/>
          <p:cNvSpPr>
            <a:spLocks noChangeShapeType="1"/>
          </p:cNvSpPr>
          <p:nvPr/>
        </p:nvSpPr>
        <p:spPr bwMode="auto">
          <a:xfrm flipV="1">
            <a:off x="4037261" y="6298059"/>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0" name="Line 77"/>
          <p:cNvSpPr>
            <a:spLocks noChangeShapeType="1"/>
          </p:cNvSpPr>
          <p:nvPr/>
        </p:nvSpPr>
        <p:spPr bwMode="auto">
          <a:xfrm>
            <a:off x="4037261" y="3284984"/>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1" name="Rectangle 78"/>
          <p:cNvSpPr>
            <a:spLocks noChangeArrowheads="1"/>
          </p:cNvSpPr>
          <p:nvPr/>
        </p:nvSpPr>
        <p:spPr bwMode="auto">
          <a:xfrm>
            <a:off x="3978523"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0.5</a:t>
            </a:r>
            <a:endParaRPr lang="el-GR" altLang="el-GR">
              <a:latin typeface="Comic Sans MS" panose="030F0702030302020204" pitchFamily="66" charset="0"/>
            </a:endParaRPr>
          </a:p>
        </p:txBody>
      </p:sp>
      <p:sp>
        <p:nvSpPr>
          <p:cNvPr id="322" name="Line 79"/>
          <p:cNvSpPr>
            <a:spLocks noChangeShapeType="1"/>
          </p:cNvSpPr>
          <p:nvPr/>
        </p:nvSpPr>
        <p:spPr bwMode="auto">
          <a:xfrm flipV="1">
            <a:off x="4457948" y="6298059"/>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3" name="Line 80"/>
          <p:cNvSpPr>
            <a:spLocks noChangeShapeType="1"/>
          </p:cNvSpPr>
          <p:nvPr/>
        </p:nvSpPr>
        <p:spPr bwMode="auto">
          <a:xfrm>
            <a:off x="4457948" y="3284984"/>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4" name="Rectangle 81"/>
          <p:cNvSpPr>
            <a:spLocks noChangeArrowheads="1"/>
          </p:cNvSpPr>
          <p:nvPr/>
        </p:nvSpPr>
        <p:spPr bwMode="auto">
          <a:xfrm>
            <a:off x="4399211"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0.6</a:t>
            </a:r>
            <a:endParaRPr lang="el-GR" altLang="el-GR">
              <a:latin typeface="Comic Sans MS" panose="030F0702030302020204" pitchFamily="66" charset="0"/>
            </a:endParaRPr>
          </a:p>
        </p:txBody>
      </p:sp>
      <p:sp>
        <p:nvSpPr>
          <p:cNvPr id="325" name="Line 82"/>
          <p:cNvSpPr>
            <a:spLocks noChangeShapeType="1"/>
          </p:cNvSpPr>
          <p:nvPr/>
        </p:nvSpPr>
        <p:spPr bwMode="auto">
          <a:xfrm flipV="1">
            <a:off x="4877048" y="6298059"/>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6" name="Line 83"/>
          <p:cNvSpPr>
            <a:spLocks noChangeShapeType="1"/>
          </p:cNvSpPr>
          <p:nvPr/>
        </p:nvSpPr>
        <p:spPr bwMode="auto">
          <a:xfrm>
            <a:off x="4877048" y="3284984"/>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7" name="Rectangle 84"/>
          <p:cNvSpPr>
            <a:spLocks noChangeArrowheads="1"/>
          </p:cNvSpPr>
          <p:nvPr/>
        </p:nvSpPr>
        <p:spPr bwMode="auto">
          <a:xfrm>
            <a:off x="4818311"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0.7</a:t>
            </a:r>
            <a:endParaRPr lang="el-GR" altLang="el-GR">
              <a:latin typeface="Comic Sans MS" panose="030F0702030302020204" pitchFamily="66" charset="0"/>
            </a:endParaRPr>
          </a:p>
        </p:txBody>
      </p:sp>
      <p:sp>
        <p:nvSpPr>
          <p:cNvPr id="328" name="Line 85"/>
          <p:cNvSpPr>
            <a:spLocks noChangeShapeType="1"/>
          </p:cNvSpPr>
          <p:nvPr/>
        </p:nvSpPr>
        <p:spPr bwMode="auto">
          <a:xfrm flipV="1">
            <a:off x="5307261" y="6298059"/>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9" name="Line 86"/>
          <p:cNvSpPr>
            <a:spLocks noChangeShapeType="1"/>
          </p:cNvSpPr>
          <p:nvPr/>
        </p:nvSpPr>
        <p:spPr bwMode="auto">
          <a:xfrm>
            <a:off x="5307261" y="3284984"/>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0" name="Rectangle 87"/>
          <p:cNvSpPr>
            <a:spLocks noChangeArrowheads="1"/>
          </p:cNvSpPr>
          <p:nvPr/>
        </p:nvSpPr>
        <p:spPr bwMode="auto">
          <a:xfrm>
            <a:off x="5253286"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0.8</a:t>
            </a:r>
            <a:endParaRPr lang="el-GR" altLang="el-GR">
              <a:latin typeface="Comic Sans MS" panose="030F0702030302020204" pitchFamily="66" charset="0"/>
            </a:endParaRPr>
          </a:p>
        </p:txBody>
      </p:sp>
      <p:sp>
        <p:nvSpPr>
          <p:cNvPr id="331" name="Line 88"/>
          <p:cNvSpPr>
            <a:spLocks noChangeShapeType="1"/>
          </p:cNvSpPr>
          <p:nvPr/>
        </p:nvSpPr>
        <p:spPr bwMode="auto">
          <a:xfrm flipV="1">
            <a:off x="5727948" y="6298059"/>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2" name="Line 89"/>
          <p:cNvSpPr>
            <a:spLocks noChangeShapeType="1"/>
          </p:cNvSpPr>
          <p:nvPr/>
        </p:nvSpPr>
        <p:spPr bwMode="auto">
          <a:xfrm>
            <a:off x="5727948" y="3284984"/>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3" name="Rectangle 90"/>
          <p:cNvSpPr>
            <a:spLocks noChangeArrowheads="1"/>
          </p:cNvSpPr>
          <p:nvPr/>
        </p:nvSpPr>
        <p:spPr bwMode="auto">
          <a:xfrm>
            <a:off x="5672386" y="63853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0.9</a:t>
            </a:r>
            <a:endParaRPr lang="el-GR" altLang="el-GR">
              <a:latin typeface="Comic Sans MS" panose="030F0702030302020204" pitchFamily="66" charset="0"/>
            </a:endParaRPr>
          </a:p>
        </p:txBody>
      </p:sp>
      <p:sp>
        <p:nvSpPr>
          <p:cNvPr id="334" name="Line 91"/>
          <p:cNvSpPr>
            <a:spLocks noChangeShapeType="1"/>
          </p:cNvSpPr>
          <p:nvPr/>
        </p:nvSpPr>
        <p:spPr bwMode="auto">
          <a:xfrm flipV="1">
            <a:off x="6158161" y="6298059"/>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5" name="Line 92"/>
          <p:cNvSpPr>
            <a:spLocks noChangeShapeType="1"/>
          </p:cNvSpPr>
          <p:nvPr/>
        </p:nvSpPr>
        <p:spPr bwMode="auto">
          <a:xfrm>
            <a:off x="6158161" y="3284984"/>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6" name="Rectangle 93"/>
          <p:cNvSpPr>
            <a:spLocks noChangeArrowheads="1"/>
          </p:cNvSpPr>
          <p:nvPr/>
        </p:nvSpPr>
        <p:spPr bwMode="auto">
          <a:xfrm>
            <a:off x="6156573" y="6385371"/>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1</a:t>
            </a:r>
            <a:endParaRPr lang="el-GR" altLang="el-GR">
              <a:latin typeface="Comic Sans MS" panose="030F0702030302020204" pitchFamily="66" charset="0"/>
            </a:endParaRPr>
          </a:p>
        </p:txBody>
      </p:sp>
      <p:sp>
        <p:nvSpPr>
          <p:cNvPr id="337" name="Line 94"/>
          <p:cNvSpPr>
            <a:spLocks noChangeShapeType="1"/>
          </p:cNvSpPr>
          <p:nvPr/>
        </p:nvSpPr>
        <p:spPr bwMode="auto">
          <a:xfrm>
            <a:off x="1917948" y="6342509"/>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8" name="Line 95"/>
          <p:cNvSpPr>
            <a:spLocks noChangeShapeType="1"/>
          </p:cNvSpPr>
          <p:nvPr/>
        </p:nvSpPr>
        <p:spPr bwMode="auto">
          <a:xfrm flipH="1">
            <a:off x="6108948" y="6342509"/>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9" name="Rectangle 96"/>
          <p:cNvSpPr>
            <a:spLocks noChangeArrowheads="1"/>
          </p:cNvSpPr>
          <p:nvPr/>
        </p:nvSpPr>
        <p:spPr bwMode="auto">
          <a:xfrm>
            <a:off x="1836986" y="6285359"/>
            <a:ext cx="57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a:t>
            </a:r>
            <a:endParaRPr lang="el-GR" altLang="el-GR">
              <a:latin typeface="Comic Sans MS" panose="030F0702030302020204" pitchFamily="66" charset="0"/>
            </a:endParaRPr>
          </a:p>
        </p:txBody>
      </p:sp>
      <p:sp>
        <p:nvSpPr>
          <p:cNvPr id="340" name="Line 97"/>
          <p:cNvSpPr>
            <a:spLocks noChangeShapeType="1"/>
          </p:cNvSpPr>
          <p:nvPr/>
        </p:nvSpPr>
        <p:spPr bwMode="auto">
          <a:xfrm>
            <a:off x="1917948" y="6029771"/>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1" name="Line 98"/>
          <p:cNvSpPr>
            <a:spLocks noChangeShapeType="1"/>
          </p:cNvSpPr>
          <p:nvPr/>
        </p:nvSpPr>
        <p:spPr bwMode="auto">
          <a:xfrm flipH="1">
            <a:off x="6108948" y="6029771"/>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2" name="Rectangle 99"/>
          <p:cNvSpPr>
            <a:spLocks noChangeArrowheads="1"/>
          </p:cNvSpPr>
          <p:nvPr/>
        </p:nvSpPr>
        <p:spPr bwMode="auto">
          <a:xfrm>
            <a:off x="1736973" y="597262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0.1</a:t>
            </a:r>
            <a:endParaRPr lang="el-GR" altLang="el-GR">
              <a:latin typeface="Comic Sans MS" panose="030F0702030302020204" pitchFamily="66" charset="0"/>
            </a:endParaRPr>
          </a:p>
        </p:txBody>
      </p:sp>
      <p:sp>
        <p:nvSpPr>
          <p:cNvPr id="343" name="Line 100"/>
          <p:cNvSpPr>
            <a:spLocks noChangeShapeType="1"/>
          </p:cNvSpPr>
          <p:nvPr/>
        </p:nvSpPr>
        <p:spPr bwMode="auto">
          <a:xfrm>
            <a:off x="1917948" y="5724971"/>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4" name="Line 101"/>
          <p:cNvSpPr>
            <a:spLocks noChangeShapeType="1"/>
          </p:cNvSpPr>
          <p:nvPr/>
        </p:nvSpPr>
        <p:spPr bwMode="auto">
          <a:xfrm flipH="1">
            <a:off x="6108948" y="5724971"/>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5" name="Rectangle 102"/>
          <p:cNvSpPr>
            <a:spLocks noChangeArrowheads="1"/>
          </p:cNvSpPr>
          <p:nvPr/>
        </p:nvSpPr>
        <p:spPr bwMode="auto">
          <a:xfrm>
            <a:off x="1736973" y="5672584"/>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0.2</a:t>
            </a:r>
            <a:endParaRPr lang="el-GR" altLang="el-GR">
              <a:latin typeface="Comic Sans MS" panose="030F0702030302020204" pitchFamily="66" charset="0"/>
            </a:endParaRPr>
          </a:p>
        </p:txBody>
      </p:sp>
      <p:sp>
        <p:nvSpPr>
          <p:cNvPr id="346" name="Line 103"/>
          <p:cNvSpPr>
            <a:spLocks noChangeShapeType="1"/>
          </p:cNvSpPr>
          <p:nvPr/>
        </p:nvSpPr>
        <p:spPr bwMode="auto">
          <a:xfrm>
            <a:off x="1917948" y="5421759"/>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7" name="Line 104"/>
          <p:cNvSpPr>
            <a:spLocks noChangeShapeType="1"/>
          </p:cNvSpPr>
          <p:nvPr/>
        </p:nvSpPr>
        <p:spPr bwMode="auto">
          <a:xfrm flipH="1">
            <a:off x="6108948" y="5421759"/>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8" name="Rectangle 105"/>
          <p:cNvSpPr>
            <a:spLocks noChangeArrowheads="1"/>
          </p:cNvSpPr>
          <p:nvPr/>
        </p:nvSpPr>
        <p:spPr bwMode="auto">
          <a:xfrm>
            <a:off x="1736973" y="5367784"/>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0.3</a:t>
            </a:r>
            <a:endParaRPr lang="el-GR" altLang="el-GR">
              <a:latin typeface="Comic Sans MS" panose="030F0702030302020204" pitchFamily="66" charset="0"/>
            </a:endParaRPr>
          </a:p>
        </p:txBody>
      </p:sp>
      <p:sp>
        <p:nvSpPr>
          <p:cNvPr id="349" name="Line 106"/>
          <p:cNvSpPr>
            <a:spLocks noChangeShapeType="1"/>
          </p:cNvSpPr>
          <p:nvPr/>
        </p:nvSpPr>
        <p:spPr bwMode="auto">
          <a:xfrm>
            <a:off x="1917948" y="5116959"/>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0" name="Line 107"/>
          <p:cNvSpPr>
            <a:spLocks noChangeShapeType="1"/>
          </p:cNvSpPr>
          <p:nvPr/>
        </p:nvSpPr>
        <p:spPr bwMode="auto">
          <a:xfrm flipH="1">
            <a:off x="6108948" y="5116959"/>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1" name="Rectangle 108"/>
          <p:cNvSpPr>
            <a:spLocks noChangeArrowheads="1"/>
          </p:cNvSpPr>
          <p:nvPr/>
        </p:nvSpPr>
        <p:spPr bwMode="auto">
          <a:xfrm>
            <a:off x="1736973" y="5061396"/>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0.4</a:t>
            </a:r>
            <a:endParaRPr lang="el-GR" altLang="el-GR">
              <a:latin typeface="Comic Sans MS" panose="030F0702030302020204" pitchFamily="66" charset="0"/>
            </a:endParaRPr>
          </a:p>
        </p:txBody>
      </p:sp>
      <p:sp>
        <p:nvSpPr>
          <p:cNvPr id="352" name="Line 109"/>
          <p:cNvSpPr>
            <a:spLocks noChangeShapeType="1"/>
          </p:cNvSpPr>
          <p:nvPr/>
        </p:nvSpPr>
        <p:spPr bwMode="auto">
          <a:xfrm>
            <a:off x="1917948" y="4813746"/>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3" name="Line 110"/>
          <p:cNvSpPr>
            <a:spLocks noChangeShapeType="1"/>
          </p:cNvSpPr>
          <p:nvPr/>
        </p:nvSpPr>
        <p:spPr bwMode="auto">
          <a:xfrm flipH="1">
            <a:off x="6108948" y="4813746"/>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4" name="Rectangle 111"/>
          <p:cNvSpPr>
            <a:spLocks noChangeArrowheads="1"/>
          </p:cNvSpPr>
          <p:nvPr/>
        </p:nvSpPr>
        <p:spPr bwMode="auto">
          <a:xfrm>
            <a:off x="1736973" y="4755009"/>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0.5</a:t>
            </a:r>
            <a:endParaRPr lang="el-GR" altLang="el-GR">
              <a:latin typeface="Comic Sans MS" panose="030F0702030302020204" pitchFamily="66" charset="0"/>
            </a:endParaRPr>
          </a:p>
        </p:txBody>
      </p:sp>
      <p:sp>
        <p:nvSpPr>
          <p:cNvPr id="355" name="Line 112"/>
          <p:cNvSpPr>
            <a:spLocks noChangeShapeType="1"/>
          </p:cNvSpPr>
          <p:nvPr/>
        </p:nvSpPr>
        <p:spPr bwMode="auto">
          <a:xfrm>
            <a:off x="1917948" y="4501009"/>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6" name="Line 113"/>
          <p:cNvSpPr>
            <a:spLocks noChangeShapeType="1"/>
          </p:cNvSpPr>
          <p:nvPr/>
        </p:nvSpPr>
        <p:spPr bwMode="auto">
          <a:xfrm flipH="1">
            <a:off x="6108948" y="4501009"/>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7" name="Rectangle 114"/>
          <p:cNvSpPr>
            <a:spLocks noChangeArrowheads="1"/>
          </p:cNvSpPr>
          <p:nvPr/>
        </p:nvSpPr>
        <p:spPr bwMode="auto">
          <a:xfrm>
            <a:off x="1736973" y="444227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0.6</a:t>
            </a:r>
            <a:endParaRPr lang="el-GR" altLang="el-GR">
              <a:latin typeface="Comic Sans MS" panose="030F0702030302020204" pitchFamily="66" charset="0"/>
            </a:endParaRPr>
          </a:p>
        </p:txBody>
      </p:sp>
      <p:sp>
        <p:nvSpPr>
          <p:cNvPr id="358" name="Line 115"/>
          <p:cNvSpPr>
            <a:spLocks noChangeShapeType="1"/>
          </p:cNvSpPr>
          <p:nvPr/>
        </p:nvSpPr>
        <p:spPr bwMode="auto">
          <a:xfrm>
            <a:off x="1917948" y="4196209"/>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 name="Line 116"/>
          <p:cNvSpPr>
            <a:spLocks noChangeShapeType="1"/>
          </p:cNvSpPr>
          <p:nvPr/>
        </p:nvSpPr>
        <p:spPr bwMode="auto">
          <a:xfrm flipH="1">
            <a:off x="6108948" y="4196209"/>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 name="Rectangle 117"/>
          <p:cNvSpPr>
            <a:spLocks noChangeArrowheads="1"/>
          </p:cNvSpPr>
          <p:nvPr/>
        </p:nvSpPr>
        <p:spPr bwMode="auto">
          <a:xfrm>
            <a:off x="1736973" y="4143821"/>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0.7</a:t>
            </a:r>
            <a:endParaRPr lang="el-GR" altLang="el-GR">
              <a:latin typeface="Comic Sans MS" panose="030F0702030302020204" pitchFamily="66" charset="0"/>
            </a:endParaRPr>
          </a:p>
        </p:txBody>
      </p:sp>
      <p:sp>
        <p:nvSpPr>
          <p:cNvPr id="361" name="Line 118"/>
          <p:cNvSpPr>
            <a:spLocks noChangeShapeType="1"/>
          </p:cNvSpPr>
          <p:nvPr/>
        </p:nvSpPr>
        <p:spPr bwMode="auto">
          <a:xfrm>
            <a:off x="1917948" y="3892996"/>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2" name="Line 119"/>
          <p:cNvSpPr>
            <a:spLocks noChangeShapeType="1"/>
          </p:cNvSpPr>
          <p:nvPr/>
        </p:nvSpPr>
        <p:spPr bwMode="auto">
          <a:xfrm flipH="1">
            <a:off x="6108948" y="3892996"/>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3" name="Rectangle 120"/>
          <p:cNvSpPr>
            <a:spLocks noChangeArrowheads="1"/>
          </p:cNvSpPr>
          <p:nvPr/>
        </p:nvSpPr>
        <p:spPr bwMode="auto">
          <a:xfrm>
            <a:off x="1736973" y="3837434"/>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0.8</a:t>
            </a:r>
            <a:endParaRPr lang="el-GR" altLang="el-GR">
              <a:latin typeface="Comic Sans MS" panose="030F0702030302020204" pitchFamily="66" charset="0"/>
            </a:endParaRPr>
          </a:p>
        </p:txBody>
      </p:sp>
      <p:sp>
        <p:nvSpPr>
          <p:cNvPr id="364" name="Line 121"/>
          <p:cNvSpPr>
            <a:spLocks noChangeShapeType="1"/>
          </p:cNvSpPr>
          <p:nvPr/>
        </p:nvSpPr>
        <p:spPr bwMode="auto">
          <a:xfrm>
            <a:off x="1917948" y="3588196"/>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5" name="Line 122"/>
          <p:cNvSpPr>
            <a:spLocks noChangeShapeType="1"/>
          </p:cNvSpPr>
          <p:nvPr/>
        </p:nvSpPr>
        <p:spPr bwMode="auto">
          <a:xfrm flipH="1">
            <a:off x="6108948" y="3588196"/>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6" name="Rectangle 123"/>
          <p:cNvSpPr>
            <a:spLocks noChangeArrowheads="1"/>
          </p:cNvSpPr>
          <p:nvPr/>
        </p:nvSpPr>
        <p:spPr bwMode="auto">
          <a:xfrm>
            <a:off x="1736973" y="3531046"/>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0.9</a:t>
            </a:r>
            <a:endParaRPr lang="el-GR" altLang="el-GR">
              <a:latin typeface="Comic Sans MS" panose="030F0702030302020204" pitchFamily="66" charset="0"/>
            </a:endParaRPr>
          </a:p>
        </p:txBody>
      </p:sp>
      <p:sp>
        <p:nvSpPr>
          <p:cNvPr id="367" name="Line 124"/>
          <p:cNvSpPr>
            <a:spLocks noChangeShapeType="1"/>
          </p:cNvSpPr>
          <p:nvPr/>
        </p:nvSpPr>
        <p:spPr bwMode="auto">
          <a:xfrm>
            <a:off x="1917948" y="3284984"/>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 name="Line 125"/>
          <p:cNvSpPr>
            <a:spLocks noChangeShapeType="1"/>
          </p:cNvSpPr>
          <p:nvPr/>
        </p:nvSpPr>
        <p:spPr bwMode="auto">
          <a:xfrm flipH="1">
            <a:off x="6108948" y="3284984"/>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 name="Rectangle 126"/>
          <p:cNvSpPr>
            <a:spLocks noChangeArrowheads="1"/>
          </p:cNvSpPr>
          <p:nvPr/>
        </p:nvSpPr>
        <p:spPr bwMode="auto">
          <a:xfrm>
            <a:off x="1836986" y="3226246"/>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1</a:t>
            </a:r>
            <a:endParaRPr lang="el-GR" altLang="el-GR">
              <a:latin typeface="Comic Sans MS" panose="030F0702030302020204" pitchFamily="66" charset="0"/>
            </a:endParaRPr>
          </a:p>
        </p:txBody>
      </p:sp>
      <p:sp>
        <p:nvSpPr>
          <p:cNvPr id="370" name="Line 127"/>
          <p:cNvSpPr>
            <a:spLocks noChangeShapeType="1"/>
          </p:cNvSpPr>
          <p:nvPr/>
        </p:nvSpPr>
        <p:spPr bwMode="auto">
          <a:xfrm>
            <a:off x="1917948" y="3284984"/>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1" name="Line 128"/>
          <p:cNvSpPr>
            <a:spLocks noChangeShapeType="1"/>
          </p:cNvSpPr>
          <p:nvPr/>
        </p:nvSpPr>
        <p:spPr bwMode="auto">
          <a:xfrm>
            <a:off x="1917948" y="6342509"/>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2" name="Line 129"/>
          <p:cNvSpPr>
            <a:spLocks noChangeShapeType="1"/>
          </p:cNvSpPr>
          <p:nvPr/>
        </p:nvSpPr>
        <p:spPr bwMode="auto">
          <a:xfrm flipV="1">
            <a:off x="6158161" y="3284984"/>
            <a:ext cx="1587"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3" name="Line 130"/>
          <p:cNvSpPr>
            <a:spLocks noChangeShapeType="1"/>
          </p:cNvSpPr>
          <p:nvPr/>
        </p:nvSpPr>
        <p:spPr bwMode="auto">
          <a:xfrm flipV="1">
            <a:off x="1917948" y="3284984"/>
            <a:ext cx="1588"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4" name="Oval 131"/>
          <p:cNvSpPr>
            <a:spLocks noChangeArrowheads="1"/>
          </p:cNvSpPr>
          <p:nvPr/>
        </p:nvSpPr>
        <p:spPr bwMode="auto">
          <a:xfrm>
            <a:off x="2298948" y="4562921"/>
            <a:ext cx="77788"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5" name="Oval 132"/>
          <p:cNvSpPr>
            <a:spLocks noChangeArrowheads="1"/>
          </p:cNvSpPr>
          <p:nvPr/>
        </p:nvSpPr>
        <p:spPr bwMode="auto">
          <a:xfrm>
            <a:off x="2513261" y="3489771"/>
            <a:ext cx="77787"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7" name="Oval 134"/>
          <p:cNvSpPr>
            <a:spLocks noChangeArrowheads="1"/>
          </p:cNvSpPr>
          <p:nvPr/>
        </p:nvSpPr>
        <p:spPr bwMode="auto">
          <a:xfrm>
            <a:off x="3286100" y="4437112"/>
            <a:ext cx="77787"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8" name="Oval 135"/>
          <p:cNvSpPr>
            <a:spLocks noChangeArrowheads="1"/>
          </p:cNvSpPr>
          <p:nvPr/>
        </p:nvSpPr>
        <p:spPr bwMode="auto">
          <a:xfrm>
            <a:off x="4711948" y="5537646"/>
            <a:ext cx="77788"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9" name="Oval 136"/>
          <p:cNvSpPr>
            <a:spLocks noChangeArrowheads="1"/>
          </p:cNvSpPr>
          <p:nvPr/>
        </p:nvSpPr>
        <p:spPr bwMode="auto">
          <a:xfrm>
            <a:off x="3856385" y="5993259"/>
            <a:ext cx="77787" cy="71437"/>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0" name="Oval 137"/>
          <p:cNvSpPr>
            <a:spLocks noChangeArrowheads="1"/>
          </p:cNvSpPr>
          <p:nvPr/>
        </p:nvSpPr>
        <p:spPr bwMode="auto">
          <a:xfrm>
            <a:off x="5775573" y="5517802"/>
            <a:ext cx="79375"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2" name="Freeform 139"/>
          <p:cNvSpPr>
            <a:spLocks/>
          </p:cNvSpPr>
          <p:nvPr/>
        </p:nvSpPr>
        <p:spPr bwMode="auto">
          <a:xfrm>
            <a:off x="2782044" y="5517803"/>
            <a:ext cx="96838" cy="71437"/>
          </a:xfrm>
          <a:custGeom>
            <a:avLst/>
            <a:gdLst>
              <a:gd name="T0" fmla="*/ 30 w 61"/>
              <a:gd name="T1" fmla="*/ 45 h 45"/>
              <a:gd name="T2" fmla="*/ 61 w 61"/>
              <a:gd name="T3" fmla="*/ 0 h 45"/>
              <a:gd name="T4" fmla="*/ 0 w 61"/>
              <a:gd name="T5" fmla="*/ 0 h 45"/>
              <a:gd name="T6" fmla="*/ 30 w 61"/>
              <a:gd name="T7" fmla="*/ 45 h 45"/>
              <a:gd name="T8" fmla="*/ 30 w 61"/>
              <a:gd name="T9" fmla="*/ 45 h 45"/>
            </a:gdLst>
            <a:ahLst/>
            <a:cxnLst>
              <a:cxn ang="0">
                <a:pos x="T0" y="T1"/>
              </a:cxn>
              <a:cxn ang="0">
                <a:pos x="T2" y="T3"/>
              </a:cxn>
              <a:cxn ang="0">
                <a:pos x="T4" y="T5"/>
              </a:cxn>
              <a:cxn ang="0">
                <a:pos x="T6" y="T7"/>
              </a:cxn>
              <a:cxn ang="0">
                <a:pos x="T8" y="T9"/>
              </a:cxn>
            </a:cxnLst>
            <a:rect l="0" t="0" r="r" b="b"/>
            <a:pathLst>
              <a:path w="61" h="45">
                <a:moveTo>
                  <a:pt x="30" y="45"/>
                </a:moveTo>
                <a:lnTo>
                  <a:pt x="61" y="0"/>
                </a:lnTo>
                <a:lnTo>
                  <a:pt x="0" y="0"/>
                </a:lnTo>
                <a:lnTo>
                  <a:pt x="30" y="45"/>
                </a:lnTo>
                <a:lnTo>
                  <a:pt x="30"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3" name="Freeform 140"/>
          <p:cNvSpPr>
            <a:spLocks/>
          </p:cNvSpPr>
          <p:nvPr/>
        </p:nvSpPr>
        <p:spPr bwMode="auto">
          <a:xfrm>
            <a:off x="2289423" y="5939284"/>
            <a:ext cx="96838" cy="73025"/>
          </a:xfrm>
          <a:custGeom>
            <a:avLst/>
            <a:gdLst>
              <a:gd name="T0" fmla="*/ 30 w 61"/>
              <a:gd name="T1" fmla="*/ 46 h 46"/>
              <a:gd name="T2" fmla="*/ 61 w 61"/>
              <a:gd name="T3" fmla="*/ 0 h 46"/>
              <a:gd name="T4" fmla="*/ 0 w 61"/>
              <a:gd name="T5" fmla="*/ 0 h 46"/>
              <a:gd name="T6" fmla="*/ 30 w 61"/>
              <a:gd name="T7" fmla="*/ 46 h 46"/>
              <a:gd name="T8" fmla="*/ 30 w 61"/>
              <a:gd name="T9" fmla="*/ 46 h 46"/>
            </a:gdLst>
            <a:ahLst/>
            <a:cxnLst>
              <a:cxn ang="0">
                <a:pos x="T0" y="T1"/>
              </a:cxn>
              <a:cxn ang="0">
                <a:pos x="T2" y="T3"/>
              </a:cxn>
              <a:cxn ang="0">
                <a:pos x="T4" y="T5"/>
              </a:cxn>
              <a:cxn ang="0">
                <a:pos x="T6" y="T7"/>
              </a:cxn>
              <a:cxn ang="0">
                <a:pos x="T8" y="T9"/>
              </a:cxn>
            </a:cxnLst>
            <a:rect l="0" t="0" r="r" b="b"/>
            <a:pathLst>
              <a:path w="61" h="46">
                <a:moveTo>
                  <a:pt x="30" y="46"/>
                </a:moveTo>
                <a:lnTo>
                  <a:pt x="61" y="0"/>
                </a:lnTo>
                <a:lnTo>
                  <a:pt x="0" y="0"/>
                </a:lnTo>
                <a:lnTo>
                  <a:pt x="30" y="46"/>
                </a:lnTo>
                <a:lnTo>
                  <a:pt x="30" y="46"/>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5" name="Freeform 142"/>
          <p:cNvSpPr>
            <a:spLocks/>
          </p:cNvSpPr>
          <p:nvPr/>
        </p:nvSpPr>
        <p:spPr bwMode="auto">
          <a:xfrm>
            <a:off x="3988048" y="5153471"/>
            <a:ext cx="98425" cy="71438"/>
          </a:xfrm>
          <a:custGeom>
            <a:avLst/>
            <a:gdLst>
              <a:gd name="T0" fmla="*/ 31 w 62"/>
              <a:gd name="T1" fmla="*/ 45 h 45"/>
              <a:gd name="T2" fmla="*/ 62 w 62"/>
              <a:gd name="T3" fmla="*/ 0 h 45"/>
              <a:gd name="T4" fmla="*/ 0 w 62"/>
              <a:gd name="T5" fmla="*/ 0 h 45"/>
              <a:gd name="T6" fmla="*/ 31 w 62"/>
              <a:gd name="T7" fmla="*/ 45 h 45"/>
              <a:gd name="T8" fmla="*/ 31 w 62"/>
              <a:gd name="T9" fmla="*/ 45 h 45"/>
            </a:gdLst>
            <a:ahLst/>
            <a:cxnLst>
              <a:cxn ang="0">
                <a:pos x="T0" y="T1"/>
              </a:cxn>
              <a:cxn ang="0">
                <a:pos x="T2" y="T3"/>
              </a:cxn>
              <a:cxn ang="0">
                <a:pos x="T4" y="T5"/>
              </a:cxn>
              <a:cxn ang="0">
                <a:pos x="T6" y="T7"/>
              </a:cxn>
              <a:cxn ang="0">
                <a:pos x="T8" y="T9"/>
              </a:cxn>
            </a:cxnLst>
            <a:rect l="0" t="0" r="r" b="b"/>
            <a:pathLst>
              <a:path w="62" h="45">
                <a:moveTo>
                  <a:pt x="31" y="45"/>
                </a:moveTo>
                <a:lnTo>
                  <a:pt x="62" y="0"/>
                </a:lnTo>
                <a:lnTo>
                  <a:pt x="0" y="0"/>
                </a:lnTo>
                <a:lnTo>
                  <a:pt x="31" y="45"/>
                </a:lnTo>
                <a:lnTo>
                  <a:pt x="31"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6" name="Freeform 143"/>
          <p:cNvSpPr>
            <a:spLocks/>
          </p:cNvSpPr>
          <p:nvPr/>
        </p:nvSpPr>
        <p:spPr bwMode="auto">
          <a:xfrm>
            <a:off x="4321423" y="3561209"/>
            <a:ext cx="96838" cy="71437"/>
          </a:xfrm>
          <a:custGeom>
            <a:avLst/>
            <a:gdLst>
              <a:gd name="T0" fmla="*/ 30 w 61"/>
              <a:gd name="T1" fmla="*/ 45 h 45"/>
              <a:gd name="T2" fmla="*/ 61 w 61"/>
              <a:gd name="T3" fmla="*/ 0 h 45"/>
              <a:gd name="T4" fmla="*/ 0 w 61"/>
              <a:gd name="T5" fmla="*/ 0 h 45"/>
              <a:gd name="T6" fmla="*/ 30 w 61"/>
              <a:gd name="T7" fmla="*/ 45 h 45"/>
              <a:gd name="T8" fmla="*/ 30 w 61"/>
              <a:gd name="T9" fmla="*/ 45 h 45"/>
            </a:gdLst>
            <a:ahLst/>
            <a:cxnLst>
              <a:cxn ang="0">
                <a:pos x="T0" y="T1"/>
              </a:cxn>
              <a:cxn ang="0">
                <a:pos x="T2" y="T3"/>
              </a:cxn>
              <a:cxn ang="0">
                <a:pos x="T4" y="T5"/>
              </a:cxn>
              <a:cxn ang="0">
                <a:pos x="T6" y="T7"/>
              </a:cxn>
              <a:cxn ang="0">
                <a:pos x="T8" y="T9"/>
              </a:cxn>
            </a:cxnLst>
            <a:rect l="0" t="0" r="r" b="b"/>
            <a:pathLst>
              <a:path w="61" h="45">
                <a:moveTo>
                  <a:pt x="30" y="45"/>
                </a:moveTo>
                <a:lnTo>
                  <a:pt x="61" y="0"/>
                </a:lnTo>
                <a:lnTo>
                  <a:pt x="0" y="0"/>
                </a:lnTo>
                <a:lnTo>
                  <a:pt x="30" y="45"/>
                </a:lnTo>
                <a:lnTo>
                  <a:pt x="30"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7" name="Freeform 144"/>
          <p:cNvSpPr>
            <a:spLocks/>
          </p:cNvSpPr>
          <p:nvPr/>
        </p:nvSpPr>
        <p:spPr bwMode="auto">
          <a:xfrm>
            <a:off x="5043736" y="3866009"/>
            <a:ext cx="96837" cy="71437"/>
          </a:xfrm>
          <a:custGeom>
            <a:avLst/>
            <a:gdLst>
              <a:gd name="T0" fmla="*/ 31 w 61"/>
              <a:gd name="T1" fmla="*/ 45 h 45"/>
              <a:gd name="T2" fmla="*/ 61 w 61"/>
              <a:gd name="T3" fmla="*/ 0 h 45"/>
              <a:gd name="T4" fmla="*/ 0 w 61"/>
              <a:gd name="T5" fmla="*/ 0 h 45"/>
              <a:gd name="T6" fmla="*/ 31 w 61"/>
              <a:gd name="T7" fmla="*/ 45 h 45"/>
              <a:gd name="T8" fmla="*/ 31 w 61"/>
              <a:gd name="T9" fmla="*/ 45 h 45"/>
            </a:gdLst>
            <a:ahLst/>
            <a:cxnLst>
              <a:cxn ang="0">
                <a:pos x="T0" y="T1"/>
              </a:cxn>
              <a:cxn ang="0">
                <a:pos x="T2" y="T3"/>
              </a:cxn>
              <a:cxn ang="0">
                <a:pos x="T4" y="T5"/>
              </a:cxn>
              <a:cxn ang="0">
                <a:pos x="T6" y="T7"/>
              </a:cxn>
              <a:cxn ang="0">
                <a:pos x="T8" y="T9"/>
              </a:cxn>
            </a:cxnLst>
            <a:rect l="0" t="0" r="r" b="b"/>
            <a:pathLst>
              <a:path w="61" h="45">
                <a:moveTo>
                  <a:pt x="31" y="45"/>
                </a:moveTo>
                <a:lnTo>
                  <a:pt x="61" y="0"/>
                </a:lnTo>
                <a:lnTo>
                  <a:pt x="0" y="0"/>
                </a:lnTo>
                <a:lnTo>
                  <a:pt x="31" y="45"/>
                </a:lnTo>
                <a:lnTo>
                  <a:pt x="31"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8" name="Freeform 145"/>
          <p:cNvSpPr>
            <a:spLocks/>
          </p:cNvSpPr>
          <p:nvPr/>
        </p:nvSpPr>
        <p:spPr bwMode="auto">
          <a:xfrm>
            <a:off x="5639048" y="4599434"/>
            <a:ext cx="98425" cy="71437"/>
          </a:xfrm>
          <a:custGeom>
            <a:avLst/>
            <a:gdLst>
              <a:gd name="T0" fmla="*/ 31 w 62"/>
              <a:gd name="T1" fmla="*/ 45 h 45"/>
              <a:gd name="T2" fmla="*/ 62 w 62"/>
              <a:gd name="T3" fmla="*/ 0 h 45"/>
              <a:gd name="T4" fmla="*/ 0 w 62"/>
              <a:gd name="T5" fmla="*/ 0 h 45"/>
              <a:gd name="T6" fmla="*/ 31 w 62"/>
              <a:gd name="T7" fmla="*/ 45 h 45"/>
              <a:gd name="T8" fmla="*/ 31 w 62"/>
              <a:gd name="T9" fmla="*/ 45 h 45"/>
            </a:gdLst>
            <a:ahLst/>
            <a:cxnLst>
              <a:cxn ang="0">
                <a:pos x="T0" y="T1"/>
              </a:cxn>
              <a:cxn ang="0">
                <a:pos x="T2" y="T3"/>
              </a:cxn>
              <a:cxn ang="0">
                <a:pos x="T4" y="T5"/>
              </a:cxn>
              <a:cxn ang="0">
                <a:pos x="T6" y="T7"/>
              </a:cxn>
              <a:cxn ang="0">
                <a:pos x="T8" y="T9"/>
              </a:cxn>
            </a:cxnLst>
            <a:rect l="0" t="0" r="r" b="b"/>
            <a:pathLst>
              <a:path w="62" h="45">
                <a:moveTo>
                  <a:pt x="31" y="45"/>
                </a:moveTo>
                <a:lnTo>
                  <a:pt x="62" y="0"/>
                </a:lnTo>
                <a:lnTo>
                  <a:pt x="0" y="0"/>
                </a:lnTo>
                <a:lnTo>
                  <a:pt x="31" y="45"/>
                </a:lnTo>
                <a:lnTo>
                  <a:pt x="31"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9" name="Rectangle 146"/>
          <p:cNvSpPr>
            <a:spLocks noChangeArrowheads="1"/>
          </p:cNvSpPr>
          <p:nvPr/>
        </p:nvSpPr>
        <p:spPr bwMode="auto">
          <a:xfrm>
            <a:off x="4043611" y="6434584"/>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2200">
                <a:solidFill>
                  <a:srgbClr val="000000"/>
                </a:solidFill>
                <a:latin typeface="Arial" panose="020B0604020202020204" pitchFamily="34" charset="0"/>
              </a:rPr>
              <a:t>x</a:t>
            </a:r>
            <a:endParaRPr lang="el-GR" altLang="el-GR">
              <a:latin typeface="Comic Sans MS" panose="030F0702030302020204" pitchFamily="66" charset="0"/>
            </a:endParaRPr>
          </a:p>
        </p:txBody>
      </p:sp>
      <p:sp>
        <p:nvSpPr>
          <p:cNvPr id="390" name="Rectangle 147"/>
          <p:cNvSpPr>
            <a:spLocks noChangeArrowheads="1"/>
          </p:cNvSpPr>
          <p:nvPr/>
        </p:nvSpPr>
        <p:spPr bwMode="auto">
          <a:xfrm rot="16200000">
            <a:off x="1420267" y="4547840"/>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2200">
                <a:solidFill>
                  <a:srgbClr val="000000"/>
                </a:solidFill>
                <a:latin typeface="Arial" panose="020B0604020202020204" pitchFamily="34" charset="0"/>
              </a:rPr>
              <a:t>y</a:t>
            </a:r>
            <a:endParaRPr lang="el-GR" altLang="el-GR">
              <a:latin typeface="Comic Sans MS" panose="030F0702030302020204" pitchFamily="66" charset="0"/>
            </a:endParaRPr>
          </a:p>
        </p:txBody>
      </p:sp>
      <p:sp>
        <p:nvSpPr>
          <p:cNvPr id="391" name="Freeform 148"/>
          <p:cNvSpPr>
            <a:spLocks noEditPoints="1"/>
          </p:cNvSpPr>
          <p:nvPr/>
        </p:nvSpPr>
        <p:spPr bwMode="auto">
          <a:xfrm>
            <a:off x="3603873" y="3275459"/>
            <a:ext cx="7938" cy="3067050"/>
          </a:xfrm>
          <a:custGeom>
            <a:avLst/>
            <a:gdLst>
              <a:gd name="T0" fmla="*/ 18 w 18"/>
              <a:gd name="T1" fmla="*/ 6759 h 6895"/>
              <a:gd name="T2" fmla="*/ 0 w 18"/>
              <a:gd name="T3" fmla="*/ 6668 h 6895"/>
              <a:gd name="T4" fmla="*/ 18 w 18"/>
              <a:gd name="T5" fmla="*/ 6668 h 6895"/>
              <a:gd name="T6" fmla="*/ 0 w 18"/>
              <a:gd name="T7" fmla="*/ 6322 h 6895"/>
              <a:gd name="T8" fmla="*/ 9 w 18"/>
              <a:gd name="T9" fmla="*/ 6459 h 6895"/>
              <a:gd name="T10" fmla="*/ 9 w 18"/>
              <a:gd name="T11" fmla="*/ 6095 h 6895"/>
              <a:gd name="T12" fmla="*/ 0 w 18"/>
              <a:gd name="T13" fmla="*/ 6232 h 6895"/>
              <a:gd name="T14" fmla="*/ 18 w 18"/>
              <a:gd name="T15" fmla="*/ 5886 h 6895"/>
              <a:gd name="T16" fmla="*/ 0 w 18"/>
              <a:gd name="T17" fmla="*/ 5795 h 6895"/>
              <a:gd name="T18" fmla="*/ 18 w 18"/>
              <a:gd name="T19" fmla="*/ 5795 h 6895"/>
              <a:gd name="T20" fmla="*/ 0 w 18"/>
              <a:gd name="T21" fmla="*/ 5450 h 6895"/>
              <a:gd name="T22" fmla="*/ 9 w 18"/>
              <a:gd name="T23" fmla="*/ 5586 h 6895"/>
              <a:gd name="T24" fmla="*/ 9 w 18"/>
              <a:gd name="T25" fmla="*/ 5223 h 6895"/>
              <a:gd name="T26" fmla="*/ 0 w 18"/>
              <a:gd name="T27" fmla="*/ 5359 h 6895"/>
              <a:gd name="T28" fmla="*/ 18 w 18"/>
              <a:gd name="T29" fmla="*/ 5014 h 6895"/>
              <a:gd name="T30" fmla="*/ 0 w 18"/>
              <a:gd name="T31" fmla="*/ 4923 h 6895"/>
              <a:gd name="T32" fmla="*/ 18 w 18"/>
              <a:gd name="T33" fmla="*/ 4923 h 6895"/>
              <a:gd name="T34" fmla="*/ 0 w 18"/>
              <a:gd name="T35" fmla="*/ 4578 h 6895"/>
              <a:gd name="T36" fmla="*/ 9 w 18"/>
              <a:gd name="T37" fmla="*/ 4714 h 6895"/>
              <a:gd name="T38" fmla="*/ 9 w 18"/>
              <a:gd name="T39" fmla="*/ 4351 h 6895"/>
              <a:gd name="T40" fmla="*/ 0 w 18"/>
              <a:gd name="T41" fmla="*/ 4487 h 6895"/>
              <a:gd name="T42" fmla="*/ 18 w 18"/>
              <a:gd name="T43" fmla="*/ 4142 h 6895"/>
              <a:gd name="T44" fmla="*/ 0 w 18"/>
              <a:gd name="T45" fmla="*/ 4051 h 6895"/>
              <a:gd name="T46" fmla="*/ 18 w 18"/>
              <a:gd name="T47" fmla="*/ 4051 h 6895"/>
              <a:gd name="T48" fmla="*/ 0 w 18"/>
              <a:gd name="T49" fmla="*/ 3705 h 6895"/>
              <a:gd name="T50" fmla="*/ 9 w 18"/>
              <a:gd name="T51" fmla="*/ 3842 h 6895"/>
              <a:gd name="T52" fmla="*/ 9 w 18"/>
              <a:gd name="T53" fmla="*/ 3478 h 6895"/>
              <a:gd name="T54" fmla="*/ 0 w 18"/>
              <a:gd name="T55" fmla="*/ 3615 h 6895"/>
              <a:gd name="T56" fmla="*/ 18 w 18"/>
              <a:gd name="T57" fmla="*/ 3269 h 6895"/>
              <a:gd name="T58" fmla="*/ 0 w 18"/>
              <a:gd name="T59" fmla="*/ 3178 h 6895"/>
              <a:gd name="T60" fmla="*/ 18 w 18"/>
              <a:gd name="T61" fmla="*/ 3178 h 6895"/>
              <a:gd name="T62" fmla="*/ 0 w 18"/>
              <a:gd name="T63" fmla="*/ 2833 h 6895"/>
              <a:gd name="T64" fmla="*/ 9 w 18"/>
              <a:gd name="T65" fmla="*/ 2969 h 6895"/>
              <a:gd name="T66" fmla="*/ 9 w 18"/>
              <a:gd name="T67" fmla="*/ 2606 h 6895"/>
              <a:gd name="T68" fmla="*/ 0 w 18"/>
              <a:gd name="T69" fmla="*/ 2742 h 6895"/>
              <a:gd name="T70" fmla="*/ 18 w 18"/>
              <a:gd name="T71" fmla="*/ 2397 h 6895"/>
              <a:gd name="T72" fmla="*/ 0 w 18"/>
              <a:gd name="T73" fmla="*/ 2306 h 6895"/>
              <a:gd name="T74" fmla="*/ 18 w 18"/>
              <a:gd name="T75" fmla="*/ 2306 h 6895"/>
              <a:gd name="T76" fmla="*/ 0 w 18"/>
              <a:gd name="T77" fmla="*/ 1961 h 6895"/>
              <a:gd name="T78" fmla="*/ 9 w 18"/>
              <a:gd name="T79" fmla="*/ 2097 h 6895"/>
              <a:gd name="T80" fmla="*/ 9 w 18"/>
              <a:gd name="T81" fmla="*/ 1734 h 6895"/>
              <a:gd name="T82" fmla="*/ 0 w 18"/>
              <a:gd name="T83" fmla="*/ 1870 h 6895"/>
              <a:gd name="T84" fmla="*/ 18 w 18"/>
              <a:gd name="T85" fmla="*/ 1525 h 6895"/>
              <a:gd name="T86" fmla="*/ 0 w 18"/>
              <a:gd name="T87" fmla="*/ 1434 h 6895"/>
              <a:gd name="T88" fmla="*/ 18 w 18"/>
              <a:gd name="T89" fmla="*/ 1434 h 6895"/>
              <a:gd name="T90" fmla="*/ 0 w 18"/>
              <a:gd name="T91" fmla="*/ 1088 h 6895"/>
              <a:gd name="T92" fmla="*/ 9 w 18"/>
              <a:gd name="T93" fmla="*/ 1225 h 6895"/>
              <a:gd name="T94" fmla="*/ 9 w 18"/>
              <a:gd name="T95" fmla="*/ 861 h 6895"/>
              <a:gd name="T96" fmla="*/ 0 w 18"/>
              <a:gd name="T97" fmla="*/ 998 h 6895"/>
              <a:gd name="T98" fmla="*/ 18 w 18"/>
              <a:gd name="T99" fmla="*/ 652 h 6895"/>
              <a:gd name="T100" fmla="*/ 0 w 18"/>
              <a:gd name="T101" fmla="*/ 561 h 6895"/>
              <a:gd name="T102" fmla="*/ 18 w 18"/>
              <a:gd name="T103" fmla="*/ 561 h 6895"/>
              <a:gd name="T104" fmla="*/ 0 w 18"/>
              <a:gd name="T105" fmla="*/ 216 h 6895"/>
              <a:gd name="T106" fmla="*/ 9 w 18"/>
              <a:gd name="T107" fmla="*/ 352 h 6895"/>
              <a:gd name="T108" fmla="*/ 9 w 18"/>
              <a:gd name="T109" fmla="*/ 0 h 6895"/>
              <a:gd name="T110" fmla="*/ 0 w 18"/>
              <a:gd name="T111" fmla="*/ 125 h 6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6895">
                <a:moveTo>
                  <a:pt x="0" y="6886"/>
                </a:moveTo>
                <a:lnTo>
                  <a:pt x="0" y="6759"/>
                </a:lnTo>
                <a:cubicBezTo>
                  <a:pt x="0" y="6754"/>
                  <a:pt x="4" y="6750"/>
                  <a:pt x="9" y="6750"/>
                </a:cubicBezTo>
                <a:cubicBezTo>
                  <a:pt x="14" y="6750"/>
                  <a:pt x="18" y="6754"/>
                  <a:pt x="18" y="6759"/>
                </a:cubicBezTo>
                <a:lnTo>
                  <a:pt x="18" y="6886"/>
                </a:lnTo>
                <a:cubicBezTo>
                  <a:pt x="18" y="6891"/>
                  <a:pt x="14" y="6895"/>
                  <a:pt x="9" y="6895"/>
                </a:cubicBezTo>
                <a:cubicBezTo>
                  <a:pt x="4" y="6895"/>
                  <a:pt x="0" y="6891"/>
                  <a:pt x="0" y="6886"/>
                </a:cubicBezTo>
                <a:close/>
                <a:moveTo>
                  <a:pt x="0" y="6668"/>
                </a:moveTo>
                <a:lnTo>
                  <a:pt x="0" y="6541"/>
                </a:lnTo>
                <a:cubicBezTo>
                  <a:pt x="0" y="6536"/>
                  <a:pt x="4" y="6531"/>
                  <a:pt x="9" y="6531"/>
                </a:cubicBezTo>
                <a:cubicBezTo>
                  <a:pt x="14" y="6531"/>
                  <a:pt x="18" y="6536"/>
                  <a:pt x="18" y="6541"/>
                </a:cubicBezTo>
                <a:lnTo>
                  <a:pt x="18" y="6668"/>
                </a:lnTo>
                <a:cubicBezTo>
                  <a:pt x="18" y="6673"/>
                  <a:pt x="14" y="6677"/>
                  <a:pt x="9" y="6677"/>
                </a:cubicBezTo>
                <a:cubicBezTo>
                  <a:pt x="4" y="6677"/>
                  <a:pt x="0" y="6673"/>
                  <a:pt x="0" y="6668"/>
                </a:cubicBezTo>
                <a:close/>
                <a:moveTo>
                  <a:pt x="0" y="6450"/>
                </a:moveTo>
                <a:lnTo>
                  <a:pt x="0" y="6322"/>
                </a:lnTo>
                <a:cubicBezTo>
                  <a:pt x="0" y="6317"/>
                  <a:pt x="4" y="6313"/>
                  <a:pt x="9" y="6313"/>
                </a:cubicBezTo>
                <a:cubicBezTo>
                  <a:pt x="14" y="6313"/>
                  <a:pt x="18" y="6317"/>
                  <a:pt x="18" y="6322"/>
                </a:cubicBezTo>
                <a:lnTo>
                  <a:pt x="18" y="6450"/>
                </a:lnTo>
                <a:cubicBezTo>
                  <a:pt x="18" y="6455"/>
                  <a:pt x="14" y="6459"/>
                  <a:pt x="9" y="6459"/>
                </a:cubicBezTo>
                <a:cubicBezTo>
                  <a:pt x="4" y="6459"/>
                  <a:pt x="0" y="6455"/>
                  <a:pt x="0" y="6450"/>
                </a:cubicBezTo>
                <a:close/>
                <a:moveTo>
                  <a:pt x="0" y="6232"/>
                </a:moveTo>
                <a:lnTo>
                  <a:pt x="0" y="6104"/>
                </a:lnTo>
                <a:cubicBezTo>
                  <a:pt x="0" y="6099"/>
                  <a:pt x="4" y="6095"/>
                  <a:pt x="9" y="6095"/>
                </a:cubicBezTo>
                <a:cubicBezTo>
                  <a:pt x="14" y="6095"/>
                  <a:pt x="18" y="6099"/>
                  <a:pt x="18" y="6104"/>
                </a:cubicBezTo>
                <a:lnTo>
                  <a:pt x="18" y="6232"/>
                </a:lnTo>
                <a:cubicBezTo>
                  <a:pt x="18" y="6237"/>
                  <a:pt x="14" y="6241"/>
                  <a:pt x="9" y="6241"/>
                </a:cubicBezTo>
                <a:cubicBezTo>
                  <a:pt x="4" y="6241"/>
                  <a:pt x="0" y="6237"/>
                  <a:pt x="0" y="6232"/>
                </a:cubicBezTo>
                <a:close/>
                <a:moveTo>
                  <a:pt x="0" y="6013"/>
                </a:moveTo>
                <a:lnTo>
                  <a:pt x="0" y="5886"/>
                </a:lnTo>
                <a:cubicBezTo>
                  <a:pt x="0" y="5881"/>
                  <a:pt x="4" y="5877"/>
                  <a:pt x="9" y="5877"/>
                </a:cubicBezTo>
                <a:cubicBezTo>
                  <a:pt x="14" y="5877"/>
                  <a:pt x="18" y="5881"/>
                  <a:pt x="18" y="5886"/>
                </a:cubicBezTo>
                <a:lnTo>
                  <a:pt x="18" y="6013"/>
                </a:lnTo>
                <a:cubicBezTo>
                  <a:pt x="18" y="6019"/>
                  <a:pt x="14" y="6023"/>
                  <a:pt x="9" y="6023"/>
                </a:cubicBezTo>
                <a:cubicBezTo>
                  <a:pt x="4" y="6023"/>
                  <a:pt x="0" y="6019"/>
                  <a:pt x="0" y="6013"/>
                </a:cubicBezTo>
                <a:close/>
                <a:moveTo>
                  <a:pt x="0" y="5795"/>
                </a:moveTo>
                <a:lnTo>
                  <a:pt x="0" y="5668"/>
                </a:lnTo>
                <a:cubicBezTo>
                  <a:pt x="0" y="5663"/>
                  <a:pt x="4" y="5659"/>
                  <a:pt x="9" y="5659"/>
                </a:cubicBezTo>
                <a:cubicBezTo>
                  <a:pt x="14" y="5659"/>
                  <a:pt x="18" y="5663"/>
                  <a:pt x="18" y="5668"/>
                </a:cubicBezTo>
                <a:lnTo>
                  <a:pt x="18" y="5795"/>
                </a:lnTo>
                <a:cubicBezTo>
                  <a:pt x="18" y="5800"/>
                  <a:pt x="14" y="5804"/>
                  <a:pt x="9" y="5804"/>
                </a:cubicBezTo>
                <a:cubicBezTo>
                  <a:pt x="4" y="5804"/>
                  <a:pt x="0" y="5800"/>
                  <a:pt x="0" y="5795"/>
                </a:cubicBezTo>
                <a:close/>
                <a:moveTo>
                  <a:pt x="0" y="5577"/>
                </a:moveTo>
                <a:lnTo>
                  <a:pt x="0" y="5450"/>
                </a:lnTo>
                <a:cubicBezTo>
                  <a:pt x="0" y="5445"/>
                  <a:pt x="4" y="5441"/>
                  <a:pt x="9" y="5441"/>
                </a:cubicBezTo>
                <a:cubicBezTo>
                  <a:pt x="14" y="5441"/>
                  <a:pt x="18" y="5445"/>
                  <a:pt x="18" y="5450"/>
                </a:cubicBezTo>
                <a:lnTo>
                  <a:pt x="18" y="5577"/>
                </a:lnTo>
                <a:cubicBezTo>
                  <a:pt x="18" y="5582"/>
                  <a:pt x="14" y="5586"/>
                  <a:pt x="9" y="5586"/>
                </a:cubicBezTo>
                <a:cubicBezTo>
                  <a:pt x="4" y="5586"/>
                  <a:pt x="0" y="5582"/>
                  <a:pt x="0" y="5577"/>
                </a:cubicBezTo>
                <a:close/>
                <a:moveTo>
                  <a:pt x="0" y="5359"/>
                </a:moveTo>
                <a:lnTo>
                  <a:pt x="0" y="5232"/>
                </a:lnTo>
                <a:cubicBezTo>
                  <a:pt x="0" y="5227"/>
                  <a:pt x="4" y="5223"/>
                  <a:pt x="9" y="5223"/>
                </a:cubicBezTo>
                <a:cubicBezTo>
                  <a:pt x="14" y="5223"/>
                  <a:pt x="18" y="5227"/>
                  <a:pt x="18" y="5232"/>
                </a:cubicBezTo>
                <a:lnTo>
                  <a:pt x="18" y="5359"/>
                </a:lnTo>
                <a:cubicBezTo>
                  <a:pt x="18" y="5364"/>
                  <a:pt x="14" y="5368"/>
                  <a:pt x="9" y="5368"/>
                </a:cubicBezTo>
                <a:cubicBezTo>
                  <a:pt x="4" y="5368"/>
                  <a:pt x="0" y="5364"/>
                  <a:pt x="0" y="5359"/>
                </a:cubicBezTo>
                <a:close/>
                <a:moveTo>
                  <a:pt x="0" y="5141"/>
                </a:moveTo>
                <a:lnTo>
                  <a:pt x="0" y="5014"/>
                </a:lnTo>
                <a:cubicBezTo>
                  <a:pt x="0" y="5009"/>
                  <a:pt x="4" y="5005"/>
                  <a:pt x="9" y="5005"/>
                </a:cubicBezTo>
                <a:cubicBezTo>
                  <a:pt x="14" y="5005"/>
                  <a:pt x="18" y="5009"/>
                  <a:pt x="18" y="5014"/>
                </a:cubicBezTo>
                <a:lnTo>
                  <a:pt x="18" y="5141"/>
                </a:lnTo>
                <a:cubicBezTo>
                  <a:pt x="18" y="5146"/>
                  <a:pt x="14" y="5150"/>
                  <a:pt x="9" y="5150"/>
                </a:cubicBezTo>
                <a:cubicBezTo>
                  <a:pt x="4" y="5150"/>
                  <a:pt x="0" y="5146"/>
                  <a:pt x="0" y="5141"/>
                </a:cubicBezTo>
                <a:close/>
                <a:moveTo>
                  <a:pt x="0" y="4923"/>
                </a:moveTo>
                <a:lnTo>
                  <a:pt x="0" y="4796"/>
                </a:lnTo>
                <a:cubicBezTo>
                  <a:pt x="0" y="4791"/>
                  <a:pt x="4" y="4787"/>
                  <a:pt x="9" y="4787"/>
                </a:cubicBezTo>
                <a:cubicBezTo>
                  <a:pt x="14" y="4787"/>
                  <a:pt x="18" y="4791"/>
                  <a:pt x="18" y="4796"/>
                </a:cubicBezTo>
                <a:lnTo>
                  <a:pt x="18" y="4923"/>
                </a:lnTo>
                <a:cubicBezTo>
                  <a:pt x="18" y="4928"/>
                  <a:pt x="14" y="4932"/>
                  <a:pt x="9" y="4932"/>
                </a:cubicBezTo>
                <a:cubicBezTo>
                  <a:pt x="4" y="4932"/>
                  <a:pt x="0" y="4928"/>
                  <a:pt x="0" y="4923"/>
                </a:cubicBezTo>
                <a:close/>
                <a:moveTo>
                  <a:pt x="0" y="4705"/>
                </a:moveTo>
                <a:lnTo>
                  <a:pt x="0" y="4578"/>
                </a:lnTo>
                <a:cubicBezTo>
                  <a:pt x="0" y="4573"/>
                  <a:pt x="4" y="4569"/>
                  <a:pt x="9" y="4569"/>
                </a:cubicBezTo>
                <a:cubicBezTo>
                  <a:pt x="14" y="4569"/>
                  <a:pt x="18" y="4573"/>
                  <a:pt x="18" y="4578"/>
                </a:cubicBezTo>
                <a:lnTo>
                  <a:pt x="18" y="4705"/>
                </a:lnTo>
                <a:cubicBezTo>
                  <a:pt x="18" y="4710"/>
                  <a:pt x="14" y="4714"/>
                  <a:pt x="9" y="4714"/>
                </a:cubicBezTo>
                <a:cubicBezTo>
                  <a:pt x="4" y="4714"/>
                  <a:pt x="0" y="4710"/>
                  <a:pt x="0" y="4705"/>
                </a:cubicBezTo>
                <a:close/>
                <a:moveTo>
                  <a:pt x="0" y="4487"/>
                </a:moveTo>
                <a:lnTo>
                  <a:pt x="0" y="4360"/>
                </a:lnTo>
                <a:cubicBezTo>
                  <a:pt x="0" y="4355"/>
                  <a:pt x="4" y="4351"/>
                  <a:pt x="9" y="4351"/>
                </a:cubicBezTo>
                <a:cubicBezTo>
                  <a:pt x="14" y="4351"/>
                  <a:pt x="18" y="4355"/>
                  <a:pt x="18" y="4360"/>
                </a:cubicBezTo>
                <a:lnTo>
                  <a:pt x="18" y="4487"/>
                </a:lnTo>
                <a:cubicBezTo>
                  <a:pt x="18" y="4492"/>
                  <a:pt x="14" y="4496"/>
                  <a:pt x="9" y="4496"/>
                </a:cubicBezTo>
                <a:cubicBezTo>
                  <a:pt x="4" y="4496"/>
                  <a:pt x="0" y="4492"/>
                  <a:pt x="0" y="4487"/>
                </a:cubicBezTo>
                <a:close/>
                <a:moveTo>
                  <a:pt x="0" y="4269"/>
                </a:moveTo>
                <a:lnTo>
                  <a:pt x="0" y="4142"/>
                </a:lnTo>
                <a:cubicBezTo>
                  <a:pt x="0" y="4137"/>
                  <a:pt x="4" y="4133"/>
                  <a:pt x="9" y="4133"/>
                </a:cubicBezTo>
                <a:cubicBezTo>
                  <a:pt x="14" y="4133"/>
                  <a:pt x="18" y="4137"/>
                  <a:pt x="18" y="4142"/>
                </a:cubicBezTo>
                <a:lnTo>
                  <a:pt x="18" y="4269"/>
                </a:lnTo>
                <a:cubicBezTo>
                  <a:pt x="18" y="4274"/>
                  <a:pt x="14" y="4278"/>
                  <a:pt x="9" y="4278"/>
                </a:cubicBezTo>
                <a:cubicBezTo>
                  <a:pt x="4" y="4278"/>
                  <a:pt x="0" y="4274"/>
                  <a:pt x="0" y="4269"/>
                </a:cubicBezTo>
                <a:close/>
                <a:moveTo>
                  <a:pt x="0" y="4051"/>
                </a:moveTo>
                <a:lnTo>
                  <a:pt x="0" y="3924"/>
                </a:lnTo>
                <a:cubicBezTo>
                  <a:pt x="0" y="3918"/>
                  <a:pt x="4" y="3914"/>
                  <a:pt x="9" y="3914"/>
                </a:cubicBezTo>
                <a:cubicBezTo>
                  <a:pt x="14" y="3914"/>
                  <a:pt x="18" y="3918"/>
                  <a:pt x="18" y="3924"/>
                </a:cubicBezTo>
                <a:lnTo>
                  <a:pt x="18" y="4051"/>
                </a:lnTo>
                <a:cubicBezTo>
                  <a:pt x="18" y="4056"/>
                  <a:pt x="14" y="4060"/>
                  <a:pt x="9" y="4060"/>
                </a:cubicBezTo>
                <a:cubicBezTo>
                  <a:pt x="4" y="4060"/>
                  <a:pt x="0" y="4056"/>
                  <a:pt x="0" y="4051"/>
                </a:cubicBezTo>
                <a:close/>
                <a:moveTo>
                  <a:pt x="0" y="3833"/>
                </a:moveTo>
                <a:lnTo>
                  <a:pt x="0" y="3705"/>
                </a:lnTo>
                <a:cubicBezTo>
                  <a:pt x="0" y="3700"/>
                  <a:pt x="4" y="3696"/>
                  <a:pt x="9" y="3696"/>
                </a:cubicBezTo>
                <a:cubicBezTo>
                  <a:pt x="14" y="3696"/>
                  <a:pt x="18" y="3700"/>
                  <a:pt x="18" y="3705"/>
                </a:cubicBezTo>
                <a:lnTo>
                  <a:pt x="18" y="3833"/>
                </a:lnTo>
                <a:cubicBezTo>
                  <a:pt x="18" y="3838"/>
                  <a:pt x="14" y="3842"/>
                  <a:pt x="9" y="3842"/>
                </a:cubicBezTo>
                <a:cubicBezTo>
                  <a:pt x="4" y="3842"/>
                  <a:pt x="0" y="3838"/>
                  <a:pt x="0" y="3833"/>
                </a:cubicBezTo>
                <a:close/>
                <a:moveTo>
                  <a:pt x="0" y="3615"/>
                </a:moveTo>
                <a:lnTo>
                  <a:pt x="0" y="3487"/>
                </a:lnTo>
                <a:cubicBezTo>
                  <a:pt x="0" y="3482"/>
                  <a:pt x="4" y="3478"/>
                  <a:pt x="9" y="3478"/>
                </a:cubicBezTo>
                <a:cubicBezTo>
                  <a:pt x="14" y="3478"/>
                  <a:pt x="18" y="3482"/>
                  <a:pt x="18" y="3487"/>
                </a:cubicBezTo>
                <a:lnTo>
                  <a:pt x="18" y="3615"/>
                </a:lnTo>
                <a:cubicBezTo>
                  <a:pt x="18" y="3620"/>
                  <a:pt x="14" y="3624"/>
                  <a:pt x="9" y="3624"/>
                </a:cubicBezTo>
                <a:cubicBezTo>
                  <a:pt x="4" y="3624"/>
                  <a:pt x="0" y="3620"/>
                  <a:pt x="0" y="3615"/>
                </a:cubicBezTo>
                <a:close/>
                <a:moveTo>
                  <a:pt x="0" y="3396"/>
                </a:moveTo>
                <a:lnTo>
                  <a:pt x="0" y="3269"/>
                </a:lnTo>
                <a:cubicBezTo>
                  <a:pt x="0" y="3264"/>
                  <a:pt x="4" y="3260"/>
                  <a:pt x="9" y="3260"/>
                </a:cubicBezTo>
                <a:cubicBezTo>
                  <a:pt x="14" y="3260"/>
                  <a:pt x="18" y="3264"/>
                  <a:pt x="18" y="3269"/>
                </a:cubicBezTo>
                <a:lnTo>
                  <a:pt x="18" y="3396"/>
                </a:lnTo>
                <a:cubicBezTo>
                  <a:pt x="18" y="3401"/>
                  <a:pt x="14" y="3406"/>
                  <a:pt x="9" y="3406"/>
                </a:cubicBezTo>
                <a:cubicBezTo>
                  <a:pt x="4" y="3406"/>
                  <a:pt x="0" y="3401"/>
                  <a:pt x="0" y="3396"/>
                </a:cubicBezTo>
                <a:close/>
                <a:moveTo>
                  <a:pt x="0" y="3178"/>
                </a:moveTo>
                <a:lnTo>
                  <a:pt x="0" y="3051"/>
                </a:lnTo>
                <a:cubicBezTo>
                  <a:pt x="0" y="3046"/>
                  <a:pt x="4" y="3042"/>
                  <a:pt x="9" y="3042"/>
                </a:cubicBezTo>
                <a:cubicBezTo>
                  <a:pt x="14" y="3042"/>
                  <a:pt x="18" y="3046"/>
                  <a:pt x="18" y="3051"/>
                </a:cubicBezTo>
                <a:lnTo>
                  <a:pt x="18" y="3178"/>
                </a:lnTo>
                <a:cubicBezTo>
                  <a:pt x="18" y="3183"/>
                  <a:pt x="14" y="3187"/>
                  <a:pt x="9" y="3187"/>
                </a:cubicBezTo>
                <a:cubicBezTo>
                  <a:pt x="4" y="3187"/>
                  <a:pt x="0" y="3183"/>
                  <a:pt x="0" y="3178"/>
                </a:cubicBezTo>
                <a:close/>
                <a:moveTo>
                  <a:pt x="0" y="2960"/>
                </a:moveTo>
                <a:lnTo>
                  <a:pt x="0" y="2833"/>
                </a:lnTo>
                <a:cubicBezTo>
                  <a:pt x="0" y="2828"/>
                  <a:pt x="4" y="2824"/>
                  <a:pt x="9" y="2824"/>
                </a:cubicBezTo>
                <a:cubicBezTo>
                  <a:pt x="14" y="2824"/>
                  <a:pt x="18" y="2828"/>
                  <a:pt x="18" y="2833"/>
                </a:cubicBezTo>
                <a:lnTo>
                  <a:pt x="18" y="2960"/>
                </a:lnTo>
                <a:cubicBezTo>
                  <a:pt x="18" y="2965"/>
                  <a:pt x="14" y="2969"/>
                  <a:pt x="9" y="2969"/>
                </a:cubicBezTo>
                <a:cubicBezTo>
                  <a:pt x="4" y="2969"/>
                  <a:pt x="0" y="2965"/>
                  <a:pt x="0" y="2960"/>
                </a:cubicBezTo>
                <a:close/>
                <a:moveTo>
                  <a:pt x="0" y="2742"/>
                </a:moveTo>
                <a:lnTo>
                  <a:pt x="0" y="2615"/>
                </a:lnTo>
                <a:cubicBezTo>
                  <a:pt x="0" y="2610"/>
                  <a:pt x="4" y="2606"/>
                  <a:pt x="9" y="2606"/>
                </a:cubicBezTo>
                <a:cubicBezTo>
                  <a:pt x="14" y="2606"/>
                  <a:pt x="18" y="2610"/>
                  <a:pt x="18" y="2615"/>
                </a:cubicBezTo>
                <a:lnTo>
                  <a:pt x="18" y="2742"/>
                </a:lnTo>
                <a:cubicBezTo>
                  <a:pt x="18" y="2747"/>
                  <a:pt x="14" y="2751"/>
                  <a:pt x="9" y="2751"/>
                </a:cubicBezTo>
                <a:cubicBezTo>
                  <a:pt x="4" y="2751"/>
                  <a:pt x="0" y="2747"/>
                  <a:pt x="0" y="2742"/>
                </a:cubicBezTo>
                <a:close/>
                <a:moveTo>
                  <a:pt x="0" y="2524"/>
                </a:moveTo>
                <a:lnTo>
                  <a:pt x="0" y="2397"/>
                </a:lnTo>
                <a:cubicBezTo>
                  <a:pt x="0" y="2392"/>
                  <a:pt x="4" y="2388"/>
                  <a:pt x="9" y="2388"/>
                </a:cubicBezTo>
                <a:cubicBezTo>
                  <a:pt x="14" y="2388"/>
                  <a:pt x="18" y="2392"/>
                  <a:pt x="18" y="2397"/>
                </a:cubicBezTo>
                <a:lnTo>
                  <a:pt x="18" y="2524"/>
                </a:lnTo>
                <a:cubicBezTo>
                  <a:pt x="18" y="2529"/>
                  <a:pt x="14" y="2533"/>
                  <a:pt x="9" y="2533"/>
                </a:cubicBezTo>
                <a:cubicBezTo>
                  <a:pt x="4" y="2533"/>
                  <a:pt x="0" y="2529"/>
                  <a:pt x="0" y="2524"/>
                </a:cubicBezTo>
                <a:close/>
                <a:moveTo>
                  <a:pt x="0" y="2306"/>
                </a:moveTo>
                <a:lnTo>
                  <a:pt x="0" y="2179"/>
                </a:lnTo>
                <a:cubicBezTo>
                  <a:pt x="0" y="2174"/>
                  <a:pt x="4" y="2170"/>
                  <a:pt x="9" y="2170"/>
                </a:cubicBezTo>
                <a:cubicBezTo>
                  <a:pt x="14" y="2170"/>
                  <a:pt x="18" y="2174"/>
                  <a:pt x="18" y="2179"/>
                </a:cubicBezTo>
                <a:lnTo>
                  <a:pt x="18" y="2306"/>
                </a:lnTo>
                <a:cubicBezTo>
                  <a:pt x="18" y="2311"/>
                  <a:pt x="14" y="2315"/>
                  <a:pt x="9" y="2315"/>
                </a:cubicBezTo>
                <a:cubicBezTo>
                  <a:pt x="4" y="2315"/>
                  <a:pt x="0" y="2311"/>
                  <a:pt x="0" y="2306"/>
                </a:cubicBezTo>
                <a:close/>
                <a:moveTo>
                  <a:pt x="0" y="2088"/>
                </a:moveTo>
                <a:lnTo>
                  <a:pt x="0" y="1961"/>
                </a:lnTo>
                <a:cubicBezTo>
                  <a:pt x="0" y="1956"/>
                  <a:pt x="4" y="1952"/>
                  <a:pt x="9" y="1952"/>
                </a:cubicBezTo>
                <a:cubicBezTo>
                  <a:pt x="14" y="1952"/>
                  <a:pt x="18" y="1956"/>
                  <a:pt x="18" y="1961"/>
                </a:cubicBezTo>
                <a:lnTo>
                  <a:pt x="18" y="2088"/>
                </a:lnTo>
                <a:cubicBezTo>
                  <a:pt x="18" y="2093"/>
                  <a:pt x="14" y="2097"/>
                  <a:pt x="9" y="2097"/>
                </a:cubicBezTo>
                <a:cubicBezTo>
                  <a:pt x="4" y="2097"/>
                  <a:pt x="0" y="2093"/>
                  <a:pt x="0" y="2088"/>
                </a:cubicBezTo>
                <a:close/>
                <a:moveTo>
                  <a:pt x="0" y="1870"/>
                </a:moveTo>
                <a:lnTo>
                  <a:pt x="0" y="1743"/>
                </a:lnTo>
                <a:cubicBezTo>
                  <a:pt x="0" y="1738"/>
                  <a:pt x="4" y="1734"/>
                  <a:pt x="9" y="1734"/>
                </a:cubicBezTo>
                <a:cubicBezTo>
                  <a:pt x="14" y="1734"/>
                  <a:pt x="18" y="1738"/>
                  <a:pt x="18" y="1743"/>
                </a:cubicBezTo>
                <a:lnTo>
                  <a:pt x="18" y="1870"/>
                </a:lnTo>
                <a:cubicBezTo>
                  <a:pt x="18" y="1875"/>
                  <a:pt x="14" y="1879"/>
                  <a:pt x="9" y="1879"/>
                </a:cubicBezTo>
                <a:cubicBezTo>
                  <a:pt x="4" y="1879"/>
                  <a:pt x="0" y="1875"/>
                  <a:pt x="0" y="1870"/>
                </a:cubicBezTo>
                <a:close/>
                <a:moveTo>
                  <a:pt x="0" y="1652"/>
                </a:moveTo>
                <a:lnTo>
                  <a:pt x="0" y="1525"/>
                </a:lnTo>
                <a:cubicBezTo>
                  <a:pt x="0" y="1520"/>
                  <a:pt x="4" y="1515"/>
                  <a:pt x="9" y="1515"/>
                </a:cubicBezTo>
                <a:cubicBezTo>
                  <a:pt x="14" y="1515"/>
                  <a:pt x="18" y="1520"/>
                  <a:pt x="18" y="1525"/>
                </a:cubicBezTo>
                <a:lnTo>
                  <a:pt x="18" y="1652"/>
                </a:lnTo>
                <a:cubicBezTo>
                  <a:pt x="18" y="1657"/>
                  <a:pt x="14" y="1661"/>
                  <a:pt x="9" y="1661"/>
                </a:cubicBezTo>
                <a:cubicBezTo>
                  <a:pt x="4" y="1661"/>
                  <a:pt x="0" y="1657"/>
                  <a:pt x="0" y="1652"/>
                </a:cubicBezTo>
                <a:close/>
                <a:moveTo>
                  <a:pt x="0" y="1434"/>
                </a:moveTo>
                <a:lnTo>
                  <a:pt x="0" y="1306"/>
                </a:lnTo>
                <a:cubicBezTo>
                  <a:pt x="0" y="1301"/>
                  <a:pt x="4" y="1297"/>
                  <a:pt x="9" y="1297"/>
                </a:cubicBezTo>
                <a:cubicBezTo>
                  <a:pt x="14" y="1297"/>
                  <a:pt x="18" y="1301"/>
                  <a:pt x="18" y="1306"/>
                </a:cubicBezTo>
                <a:lnTo>
                  <a:pt x="18" y="1434"/>
                </a:lnTo>
                <a:cubicBezTo>
                  <a:pt x="18" y="1439"/>
                  <a:pt x="14" y="1443"/>
                  <a:pt x="9" y="1443"/>
                </a:cubicBezTo>
                <a:cubicBezTo>
                  <a:pt x="4" y="1443"/>
                  <a:pt x="0" y="1439"/>
                  <a:pt x="0" y="1434"/>
                </a:cubicBezTo>
                <a:close/>
                <a:moveTo>
                  <a:pt x="0" y="1216"/>
                </a:moveTo>
                <a:lnTo>
                  <a:pt x="0" y="1088"/>
                </a:lnTo>
                <a:cubicBezTo>
                  <a:pt x="0" y="1083"/>
                  <a:pt x="4" y="1079"/>
                  <a:pt x="9" y="1079"/>
                </a:cubicBezTo>
                <a:cubicBezTo>
                  <a:pt x="14" y="1079"/>
                  <a:pt x="18" y="1083"/>
                  <a:pt x="18" y="1088"/>
                </a:cubicBezTo>
                <a:lnTo>
                  <a:pt x="18" y="1216"/>
                </a:lnTo>
                <a:cubicBezTo>
                  <a:pt x="18" y="1221"/>
                  <a:pt x="14" y="1225"/>
                  <a:pt x="9" y="1225"/>
                </a:cubicBezTo>
                <a:cubicBezTo>
                  <a:pt x="4" y="1225"/>
                  <a:pt x="0" y="1221"/>
                  <a:pt x="0" y="1216"/>
                </a:cubicBezTo>
                <a:close/>
                <a:moveTo>
                  <a:pt x="0" y="998"/>
                </a:moveTo>
                <a:lnTo>
                  <a:pt x="0" y="870"/>
                </a:lnTo>
                <a:cubicBezTo>
                  <a:pt x="0" y="865"/>
                  <a:pt x="4" y="861"/>
                  <a:pt x="9" y="861"/>
                </a:cubicBezTo>
                <a:cubicBezTo>
                  <a:pt x="14" y="861"/>
                  <a:pt x="18" y="865"/>
                  <a:pt x="18" y="870"/>
                </a:cubicBezTo>
                <a:lnTo>
                  <a:pt x="18" y="998"/>
                </a:lnTo>
                <a:cubicBezTo>
                  <a:pt x="18" y="1003"/>
                  <a:pt x="14" y="1007"/>
                  <a:pt x="9" y="1007"/>
                </a:cubicBezTo>
                <a:cubicBezTo>
                  <a:pt x="4" y="1007"/>
                  <a:pt x="0" y="1003"/>
                  <a:pt x="0" y="998"/>
                </a:cubicBezTo>
                <a:close/>
                <a:moveTo>
                  <a:pt x="0" y="779"/>
                </a:moveTo>
                <a:lnTo>
                  <a:pt x="0" y="652"/>
                </a:lnTo>
                <a:cubicBezTo>
                  <a:pt x="0" y="647"/>
                  <a:pt x="4" y="643"/>
                  <a:pt x="9" y="643"/>
                </a:cubicBezTo>
                <a:cubicBezTo>
                  <a:pt x="14" y="643"/>
                  <a:pt x="18" y="647"/>
                  <a:pt x="18" y="652"/>
                </a:cubicBezTo>
                <a:lnTo>
                  <a:pt x="18" y="779"/>
                </a:lnTo>
                <a:cubicBezTo>
                  <a:pt x="18" y="784"/>
                  <a:pt x="14" y="789"/>
                  <a:pt x="9" y="789"/>
                </a:cubicBezTo>
                <a:cubicBezTo>
                  <a:pt x="4" y="789"/>
                  <a:pt x="0" y="784"/>
                  <a:pt x="0" y="779"/>
                </a:cubicBezTo>
                <a:close/>
                <a:moveTo>
                  <a:pt x="0" y="561"/>
                </a:moveTo>
                <a:lnTo>
                  <a:pt x="0" y="434"/>
                </a:lnTo>
                <a:cubicBezTo>
                  <a:pt x="0" y="429"/>
                  <a:pt x="4" y="425"/>
                  <a:pt x="9" y="425"/>
                </a:cubicBezTo>
                <a:cubicBezTo>
                  <a:pt x="14" y="425"/>
                  <a:pt x="18" y="429"/>
                  <a:pt x="18" y="434"/>
                </a:cubicBezTo>
                <a:lnTo>
                  <a:pt x="18" y="561"/>
                </a:lnTo>
                <a:cubicBezTo>
                  <a:pt x="18" y="566"/>
                  <a:pt x="14" y="570"/>
                  <a:pt x="9" y="570"/>
                </a:cubicBezTo>
                <a:cubicBezTo>
                  <a:pt x="4" y="570"/>
                  <a:pt x="0" y="566"/>
                  <a:pt x="0" y="561"/>
                </a:cubicBezTo>
                <a:close/>
                <a:moveTo>
                  <a:pt x="0" y="343"/>
                </a:moveTo>
                <a:lnTo>
                  <a:pt x="0" y="216"/>
                </a:lnTo>
                <a:cubicBezTo>
                  <a:pt x="0" y="211"/>
                  <a:pt x="4" y="207"/>
                  <a:pt x="9" y="207"/>
                </a:cubicBezTo>
                <a:cubicBezTo>
                  <a:pt x="14" y="207"/>
                  <a:pt x="18" y="211"/>
                  <a:pt x="18" y="216"/>
                </a:cubicBezTo>
                <a:lnTo>
                  <a:pt x="18" y="343"/>
                </a:lnTo>
                <a:cubicBezTo>
                  <a:pt x="18" y="348"/>
                  <a:pt x="14" y="352"/>
                  <a:pt x="9" y="352"/>
                </a:cubicBezTo>
                <a:cubicBezTo>
                  <a:pt x="4" y="352"/>
                  <a:pt x="0" y="348"/>
                  <a:pt x="0" y="343"/>
                </a:cubicBezTo>
                <a:close/>
                <a:moveTo>
                  <a:pt x="0" y="125"/>
                </a:moveTo>
                <a:lnTo>
                  <a:pt x="0" y="9"/>
                </a:lnTo>
                <a:cubicBezTo>
                  <a:pt x="0" y="4"/>
                  <a:pt x="4" y="0"/>
                  <a:pt x="9" y="0"/>
                </a:cubicBezTo>
                <a:cubicBezTo>
                  <a:pt x="14" y="0"/>
                  <a:pt x="18" y="4"/>
                  <a:pt x="18" y="9"/>
                </a:cubicBezTo>
                <a:lnTo>
                  <a:pt x="18" y="125"/>
                </a:lnTo>
                <a:cubicBezTo>
                  <a:pt x="18" y="130"/>
                  <a:pt x="14" y="134"/>
                  <a:pt x="9" y="134"/>
                </a:cubicBezTo>
                <a:cubicBezTo>
                  <a:pt x="4" y="134"/>
                  <a:pt x="0" y="130"/>
                  <a:pt x="0" y="125"/>
                </a:cubicBezTo>
                <a:close/>
              </a:path>
            </a:pathLst>
          </a:custGeom>
          <a:solidFill>
            <a:srgbClr val="000000"/>
          </a:solidFill>
          <a:ln w="6350" cap="flat">
            <a:solidFill>
              <a:srgbClr val="000000"/>
            </a:solidFill>
            <a:prstDash val="solid"/>
            <a:bevel/>
            <a:headEnd/>
            <a:tailEnd/>
          </a:ln>
        </p:spPr>
        <p:txBody>
          <a:bodyPr/>
          <a:lstStyle/>
          <a:p>
            <a:endParaRPr lang="el-GR"/>
          </a:p>
        </p:txBody>
      </p:sp>
      <p:sp>
        <p:nvSpPr>
          <p:cNvPr id="2" name="Rectangle 1"/>
          <p:cNvSpPr/>
          <p:nvPr/>
        </p:nvSpPr>
        <p:spPr>
          <a:xfrm>
            <a:off x="5074299" y="2034674"/>
            <a:ext cx="6092825" cy="646331"/>
          </a:xfrm>
          <a:prstGeom prst="rect">
            <a:avLst/>
          </a:prstGeom>
        </p:spPr>
        <p:txBody>
          <a:bodyPr>
            <a:spAutoFit/>
          </a:bodyPr>
          <a:lstStyle/>
          <a:p>
            <a:pPr marL="742950" lvl="1" indent="-285750" algn="just">
              <a:buFont typeface="Wingdings" panose="05000000000000000000" pitchFamily="2" charset="2"/>
              <a:buChar char="Ø"/>
            </a:pPr>
            <a:r>
              <a:rPr lang="el-GR" dirty="0">
                <a:latin typeface="Garamond" panose="02020404030301010803" pitchFamily="18" charset="0"/>
              </a:rPr>
              <a:t>όπου, ni = αριθμός εγγραφών του παιδιού i,</a:t>
            </a:r>
          </a:p>
          <a:p>
            <a:pPr marL="742950" lvl="1" indent="-285750" algn="just">
              <a:buFont typeface="Wingdings" panose="05000000000000000000" pitchFamily="2" charset="2"/>
              <a:buChar char="Ø"/>
            </a:pPr>
            <a:r>
              <a:rPr lang="el-GR" dirty="0">
                <a:latin typeface="Garamond" panose="02020404030301010803" pitchFamily="18" charset="0"/>
              </a:rPr>
              <a:t>n  = αριθμός εγγραφών του κόμβου p.</a:t>
            </a:r>
          </a:p>
        </p:txBody>
      </p:sp>
      <mc:AlternateContent xmlns:mc="http://schemas.openxmlformats.org/markup-compatibility/2006" xmlns:a14="http://schemas.microsoft.com/office/drawing/2010/main">
        <mc:Choice Requires="a14">
          <p:sp>
            <p:nvSpPr>
              <p:cNvPr id="10" name="Object 9"/>
              <p:cNvSpPr txBox="1"/>
              <p:nvPr/>
            </p:nvSpPr>
            <p:spPr>
              <a:xfrm>
                <a:off x="7196138" y="4365625"/>
                <a:ext cx="2470150" cy="60960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l-GR" sz="2800" i="1" smtClean="0">
                          <a:solidFill>
                            <a:srgbClr val="000000"/>
                          </a:solidFill>
                          <a:latin typeface="Cambria Math" panose="02040503050406030204" pitchFamily="18" charset="0"/>
                        </a:rPr>
                        <m:t>𝐺𝑖𝑛</m:t>
                      </m:r>
                      <m:sSub>
                        <m:sSubPr>
                          <m:ctrlPr>
                            <a:rPr lang="el-GR" sz="2800" i="1">
                              <a:solidFill>
                                <a:srgbClr val="000000"/>
                              </a:solidFill>
                              <a:latin typeface="Cambria Math" panose="02040503050406030204" pitchFamily="18" charset="0"/>
                            </a:rPr>
                          </m:ctrlPr>
                        </m:sSubPr>
                        <m:e>
                          <m:r>
                            <a:rPr lang="el-GR" sz="2800" i="1">
                              <a:solidFill>
                                <a:srgbClr val="000000"/>
                              </a:solidFill>
                              <a:latin typeface="Cambria Math" panose="02040503050406030204" pitchFamily="18" charset="0"/>
                            </a:rPr>
                            <m:t>𝑖</m:t>
                          </m:r>
                        </m:e>
                        <m:sub>
                          <m:r>
                            <a:rPr lang="el-GR" sz="2800" i="1">
                              <a:solidFill>
                                <a:srgbClr val="000000"/>
                              </a:solidFill>
                              <a:latin typeface="Cambria Math" panose="02040503050406030204" pitchFamily="18" charset="0"/>
                            </a:rPr>
                            <m:t>𝑠𝑝𝑙𝑖𝑡</m:t>
                          </m:r>
                        </m:sub>
                      </m:sSub>
                      <m:r>
                        <a:rPr lang="el-GR" sz="2800" i="1">
                          <a:solidFill>
                            <a:srgbClr val="000000"/>
                          </a:solidFill>
                          <a:latin typeface="Cambria Math" panose="02040503050406030204" pitchFamily="18" charset="0"/>
                        </a:rPr>
                        <m:t>=</m:t>
                      </m:r>
                      <m:r>
                        <a:rPr lang="en-US" sz="2800" b="0" i="1" smtClean="0">
                          <a:solidFill>
                            <a:srgbClr val="000000"/>
                          </a:solidFill>
                          <a:latin typeface="Cambria Math" panose="02040503050406030204" pitchFamily="18" charset="0"/>
                        </a:rPr>
                        <m:t> ???</m:t>
                      </m:r>
                    </m:oMath>
                  </m:oMathPara>
                </a14:m>
                <a:endParaRPr lang="el-GR" sz="2800" dirty="0"/>
              </a:p>
            </p:txBody>
          </p:sp>
        </mc:Choice>
        <mc:Fallback xmlns="">
          <p:sp>
            <p:nvSpPr>
              <p:cNvPr id="10" name="Object 9"/>
              <p:cNvSpPr txBox="1">
                <a:spLocks noRot="1" noChangeAspect="1" noMove="1" noResize="1" noEditPoints="1" noAdjustHandles="1" noChangeArrowheads="1" noChangeShapeType="1" noTextEdit="1"/>
              </p:cNvSpPr>
              <p:nvPr/>
            </p:nvSpPr>
            <p:spPr>
              <a:xfrm>
                <a:off x="7196138" y="4365625"/>
                <a:ext cx="2470150" cy="609600"/>
              </a:xfrm>
              <a:prstGeom prst="rect">
                <a:avLst/>
              </a:prstGeom>
              <a:blipFill>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406779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1EF61B52-2F42-44AB-8BCE-F1927C4961AF}"/>
              </a:ext>
            </a:extLst>
          </p:cNvPr>
          <p:cNvSpPr/>
          <p:nvPr/>
        </p:nvSpPr>
        <p:spPr>
          <a:xfrm>
            <a:off x="5429398" y="5091801"/>
            <a:ext cx="809030" cy="404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a:extLst>
              <a:ext uri="{FF2B5EF4-FFF2-40B4-BE49-F238E27FC236}">
                <a16:creationId xmlns:a16="http://schemas.microsoft.com/office/drawing/2014/main" id="{04F8C96E-B97E-417A-9631-9F5069B2145C}"/>
              </a:ext>
            </a:extLst>
          </p:cNvPr>
          <p:cNvSpPr/>
          <p:nvPr/>
        </p:nvSpPr>
        <p:spPr>
          <a:xfrm>
            <a:off x="3430116" y="5085184"/>
            <a:ext cx="847725" cy="404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a:extLst>
              <a:ext uri="{FF2B5EF4-FFF2-40B4-BE49-F238E27FC236}">
                <a16:creationId xmlns:a16="http://schemas.microsoft.com/office/drawing/2014/main" id="{E4708E3A-6E66-4410-92B1-FA16A2C1ED56}"/>
              </a:ext>
            </a:extLst>
          </p:cNvPr>
          <p:cNvSpPr txBox="1"/>
          <p:nvPr/>
        </p:nvSpPr>
        <p:spPr>
          <a:xfrm>
            <a:off x="1197868" y="1130553"/>
            <a:ext cx="9684008" cy="1200329"/>
          </a:xfrm>
          <a:prstGeom prst="rect">
            <a:avLst/>
          </a:prstGeom>
          <a:noFill/>
        </p:spPr>
        <p:txBody>
          <a:bodyPr wrap="square" rtlCol="0">
            <a:spAutoFit/>
          </a:bodyPr>
          <a:lstStyle/>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algn="just"/>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67961"/>
            <a:ext cx="9577064" cy="461665"/>
          </a:xfrm>
          <a:prstGeom prst="rect">
            <a:avLst/>
          </a:prstGeom>
          <a:noFill/>
        </p:spPr>
        <p:txBody>
          <a:bodyPr wrap="square" rtlCol="0" anchor="ctr">
            <a:spAutoFit/>
          </a:bodyPr>
          <a:lstStyle/>
          <a:p>
            <a:r>
              <a:rPr lang="el-GR" sz="24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Δείκτης Gini</a:t>
            </a:r>
          </a:p>
        </p:txBody>
      </p:sp>
      <p:graphicFrame>
        <p:nvGraphicFramePr>
          <p:cNvPr id="104" name="Object 4"/>
          <p:cNvGraphicFramePr>
            <a:graphicFrameLocks noChangeAspect="1"/>
          </p:cNvGraphicFramePr>
          <p:nvPr/>
        </p:nvGraphicFramePr>
        <p:xfrm>
          <a:off x="6970986" y="1374418"/>
          <a:ext cx="3312368" cy="1009815"/>
        </p:xfrm>
        <a:graphic>
          <a:graphicData uri="http://schemas.openxmlformats.org/presentationml/2006/ole">
            <mc:AlternateContent xmlns:mc="http://schemas.openxmlformats.org/markup-compatibility/2006">
              <mc:Choice xmlns:v="urn:schemas-microsoft-com:vml" Requires="v">
                <p:oleObj name="Equation" r:id="rId2" imgW="1409400" imgH="431640" progId="Equation.3">
                  <p:embed/>
                </p:oleObj>
              </mc:Choice>
              <mc:Fallback>
                <p:oleObj name="Equation" r:id="rId2" imgW="1409400" imgH="431640" progId="Equation.3">
                  <p:embed/>
                  <p:pic>
                    <p:nvPicPr>
                      <p:cNvPr id="104" name="Object 4"/>
                      <p:cNvPicPr>
                        <a:picLocks noChangeAspect="1" noChangeArrowheads="1"/>
                      </p:cNvPicPr>
                      <p:nvPr/>
                    </p:nvPicPr>
                    <p:blipFill>
                      <a:blip r:embed="rId3"/>
                      <a:srcRect/>
                      <a:stretch>
                        <a:fillRect/>
                      </a:stretch>
                    </p:blipFill>
                    <p:spPr bwMode="auto">
                      <a:xfrm>
                        <a:off x="6970986" y="1374418"/>
                        <a:ext cx="3312368" cy="1009815"/>
                      </a:xfrm>
                      <a:prstGeom prst="rect">
                        <a:avLst/>
                      </a:prstGeom>
                      <a:noFill/>
                      <a:ln w="9525">
                        <a:noFill/>
                        <a:miter lim="800000"/>
                        <a:headEnd/>
                        <a:tailEnd/>
                      </a:ln>
                    </p:spPr>
                  </p:pic>
                </p:oleObj>
              </mc:Fallback>
            </mc:AlternateContent>
          </a:graphicData>
        </a:graphic>
      </p:graphicFrame>
      <p:sp>
        <p:nvSpPr>
          <p:cNvPr id="297" name="Rectangle 54"/>
          <p:cNvSpPr>
            <a:spLocks noChangeArrowheads="1"/>
          </p:cNvSpPr>
          <p:nvPr/>
        </p:nvSpPr>
        <p:spPr bwMode="auto">
          <a:xfrm>
            <a:off x="1609873" y="1265758"/>
            <a:ext cx="4240213" cy="3057525"/>
          </a:xfrm>
          <a:prstGeom prst="rect">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98" name="Line 55"/>
          <p:cNvSpPr>
            <a:spLocks noChangeShapeType="1"/>
          </p:cNvSpPr>
          <p:nvPr/>
        </p:nvSpPr>
        <p:spPr bwMode="auto">
          <a:xfrm>
            <a:off x="1609873" y="1265758"/>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99" name="Line 56"/>
          <p:cNvSpPr>
            <a:spLocks noChangeShapeType="1"/>
          </p:cNvSpPr>
          <p:nvPr/>
        </p:nvSpPr>
        <p:spPr bwMode="auto">
          <a:xfrm>
            <a:off x="1609873" y="4323283"/>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0" name="Line 57"/>
          <p:cNvSpPr>
            <a:spLocks noChangeShapeType="1"/>
          </p:cNvSpPr>
          <p:nvPr/>
        </p:nvSpPr>
        <p:spPr bwMode="auto">
          <a:xfrm flipV="1">
            <a:off x="5850086" y="1265758"/>
            <a:ext cx="1587"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1" name="Line 58"/>
          <p:cNvSpPr>
            <a:spLocks noChangeShapeType="1"/>
          </p:cNvSpPr>
          <p:nvPr/>
        </p:nvSpPr>
        <p:spPr bwMode="auto">
          <a:xfrm flipV="1">
            <a:off x="1609873" y="1265758"/>
            <a:ext cx="1588"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2" name="Line 59"/>
          <p:cNvSpPr>
            <a:spLocks noChangeShapeType="1"/>
          </p:cNvSpPr>
          <p:nvPr/>
        </p:nvSpPr>
        <p:spPr bwMode="auto">
          <a:xfrm>
            <a:off x="1609873" y="4323283"/>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3" name="Line 60"/>
          <p:cNvSpPr>
            <a:spLocks noChangeShapeType="1"/>
          </p:cNvSpPr>
          <p:nvPr/>
        </p:nvSpPr>
        <p:spPr bwMode="auto">
          <a:xfrm flipV="1">
            <a:off x="1609873" y="1265758"/>
            <a:ext cx="1588"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4" name="Line 61"/>
          <p:cNvSpPr>
            <a:spLocks noChangeShapeType="1"/>
          </p:cNvSpPr>
          <p:nvPr/>
        </p:nvSpPr>
        <p:spPr bwMode="auto">
          <a:xfrm flipV="1">
            <a:off x="1609873" y="4278833"/>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5" name="Line 62"/>
          <p:cNvSpPr>
            <a:spLocks noChangeShapeType="1"/>
          </p:cNvSpPr>
          <p:nvPr/>
        </p:nvSpPr>
        <p:spPr bwMode="auto">
          <a:xfrm>
            <a:off x="1609873" y="1265758"/>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6" name="Rectangle 63"/>
          <p:cNvSpPr>
            <a:spLocks noChangeArrowheads="1"/>
          </p:cNvSpPr>
          <p:nvPr/>
        </p:nvSpPr>
        <p:spPr bwMode="auto">
          <a:xfrm>
            <a:off x="1606698" y="4366145"/>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a:t>
            </a:r>
            <a:endParaRPr lang="el-GR" altLang="el-GR">
              <a:latin typeface="Comic Sans MS" panose="030F0702030302020204" pitchFamily="66" charset="0"/>
            </a:endParaRPr>
          </a:p>
        </p:txBody>
      </p:sp>
      <p:sp>
        <p:nvSpPr>
          <p:cNvPr id="307" name="Line 64"/>
          <p:cNvSpPr>
            <a:spLocks noChangeShapeType="1"/>
          </p:cNvSpPr>
          <p:nvPr/>
        </p:nvSpPr>
        <p:spPr bwMode="auto">
          <a:xfrm flipV="1">
            <a:off x="2028973" y="4278833"/>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8" name="Line 65"/>
          <p:cNvSpPr>
            <a:spLocks noChangeShapeType="1"/>
          </p:cNvSpPr>
          <p:nvPr/>
        </p:nvSpPr>
        <p:spPr bwMode="auto">
          <a:xfrm>
            <a:off x="2028973" y="1265758"/>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09" name="Rectangle 66"/>
          <p:cNvSpPr>
            <a:spLocks noChangeArrowheads="1"/>
          </p:cNvSpPr>
          <p:nvPr/>
        </p:nvSpPr>
        <p:spPr bwMode="auto">
          <a:xfrm>
            <a:off x="1978173"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0.1</a:t>
            </a:r>
            <a:endParaRPr lang="el-GR" altLang="el-GR">
              <a:latin typeface="Comic Sans MS" panose="030F0702030302020204" pitchFamily="66" charset="0"/>
            </a:endParaRPr>
          </a:p>
        </p:txBody>
      </p:sp>
      <p:sp>
        <p:nvSpPr>
          <p:cNvPr id="310" name="Line 67"/>
          <p:cNvSpPr>
            <a:spLocks noChangeShapeType="1"/>
          </p:cNvSpPr>
          <p:nvPr/>
        </p:nvSpPr>
        <p:spPr bwMode="auto">
          <a:xfrm flipV="1">
            <a:off x="2449661" y="4278833"/>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1" name="Line 68"/>
          <p:cNvSpPr>
            <a:spLocks noChangeShapeType="1"/>
          </p:cNvSpPr>
          <p:nvPr/>
        </p:nvSpPr>
        <p:spPr bwMode="auto">
          <a:xfrm>
            <a:off x="2449661" y="1265758"/>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2" name="Rectangle 69"/>
          <p:cNvSpPr>
            <a:spLocks noChangeArrowheads="1"/>
          </p:cNvSpPr>
          <p:nvPr/>
        </p:nvSpPr>
        <p:spPr bwMode="auto">
          <a:xfrm>
            <a:off x="2397273"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0.2</a:t>
            </a:r>
            <a:endParaRPr lang="el-GR" altLang="el-GR">
              <a:latin typeface="Comic Sans MS" panose="030F0702030302020204" pitchFamily="66" charset="0"/>
            </a:endParaRPr>
          </a:p>
        </p:txBody>
      </p:sp>
      <p:sp>
        <p:nvSpPr>
          <p:cNvPr id="313" name="Line 70"/>
          <p:cNvSpPr>
            <a:spLocks noChangeShapeType="1"/>
          </p:cNvSpPr>
          <p:nvPr/>
        </p:nvSpPr>
        <p:spPr bwMode="auto">
          <a:xfrm flipV="1">
            <a:off x="2879873" y="4278833"/>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4" name="Line 71"/>
          <p:cNvSpPr>
            <a:spLocks noChangeShapeType="1"/>
          </p:cNvSpPr>
          <p:nvPr/>
        </p:nvSpPr>
        <p:spPr bwMode="auto">
          <a:xfrm>
            <a:off x="2879873" y="1265758"/>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5" name="Rectangle 72"/>
          <p:cNvSpPr>
            <a:spLocks noChangeArrowheads="1"/>
          </p:cNvSpPr>
          <p:nvPr/>
        </p:nvSpPr>
        <p:spPr bwMode="auto">
          <a:xfrm>
            <a:off x="2824311"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0.3</a:t>
            </a:r>
            <a:endParaRPr lang="el-GR" altLang="el-GR">
              <a:latin typeface="Comic Sans MS" panose="030F0702030302020204" pitchFamily="66" charset="0"/>
            </a:endParaRPr>
          </a:p>
        </p:txBody>
      </p:sp>
      <p:sp>
        <p:nvSpPr>
          <p:cNvPr id="316" name="Line 73"/>
          <p:cNvSpPr>
            <a:spLocks noChangeShapeType="1"/>
          </p:cNvSpPr>
          <p:nvPr/>
        </p:nvSpPr>
        <p:spPr bwMode="auto">
          <a:xfrm flipV="1">
            <a:off x="3298973" y="4278833"/>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7" name="Line 74"/>
          <p:cNvSpPr>
            <a:spLocks noChangeShapeType="1"/>
          </p:cNvSpPr>
          <p:nvPr/>
        </p:nvSpPr>
        <p:spPr bwMode="auto">
          <a:xfrm>
            <a:off x="3298973" y="1265758"/>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18" name="Rectangle 75"/>
          <p:cNvSpPr>
            <a:spLocks noChangeArrowheads="1"/>
          </p:cNvSpPr>
          <p:nvPr/>
        </p:nvSpPr>
        <p:spPr bwMode="auto">
          <a:xfrm>
            <a:off x="3243411"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0.4</a:t>
            </a:r>
            <a:endParaRPr lang="el-GR" altLang="el-GR">
              <a:latin typeface="Comic Sans MS" panose="030F0702030302020204" pitchFamily="66" charset="0"/>
            </a:endParaRPr>
          </a:p>
        </p:txBody>
      </p:sp>
      <p:sp>
        <p:nvSpPr>
          <p:cNvPr id="319" name="Line 76"/>
          <p:cNvSpPr>
            <a:spLocks noChangeShapeType="1"/>
          </p:cNvSpPr>
          <p:nvPr/>
        </p:nvSpPr>
        <p:spPr bwMode="auto">
          <a:xfrm flipV="1">
            <a:off x="3729186" y="4278833"/>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0" name="Line 77"/>
          <p:cNvSpPr>
            <a:spLocks noChangeShapeType="1"/>
          </p:cNvSpPr>
          <p:nvPr/>
        </p:nvSpPr>
        <p:spPr bwMode="auto">
          <a:xfrm>
            <a:off x="3729186" y="1265758"/>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1" name="Rectangle 78"/>
          <p:cNvSpPr>
            <a:spLocks noChangeArrowheads="1"/>
          </p:cNvSpPr>
          <p:nvPr/>
        </p:nvSpPr>
        <p:spPr bwMode="auto">
          <a:xfrm>
            <a:off x="3670448"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0.5</a:t>
            </a:r>
            <a:endParaRPr lang="el-GR" altLang="el-GR">
              <a:latin typeface="Comic Sans MS" panose="030F0702030302020204" pitchFamily="66" charset="0"/>
            </a:endParaRPr>
          </a:p>
        </p:txBody>
      </p:sp>
      <p:sp>
        <p:nvSpPr>
          <p:cNvPr id="322" name="Line 79"/>
          <p:cNvSpPr>
            <a:spLocks noChangeShapeType="1"/>
          </p:cNvSpPr>
          <p:nvPr/>
        </p:nvSpPr>
        <p:spPr bwMode="auto">
          <a:xfrm flipV="1">
            <a:off x="4149873" y="4278833"/>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3" name="Line 80"/>
          <p:cNvSpPr>
            <a:spLocks noChangeShapeType="1"/>
          </p:cNvSpPr>
          <p:nvPr/>
        </p:nvSpPr>
        <p:spPr bwMode="auto">
          <a:xfrm>
            <a:off x="4149873" y="1265758"/>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4" name="Rectangle 81"/>
          <p:cNvSpPr>
            <a:spLocks noChangeArrowheads="1"/>
          </p:cNvSpPr>
          <p:nvPr/>
        </p:nvSpPr>
        <p:spPr bwMode="auto">
          <a:xfrm>
            <a:off x="4091136"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0.6</a:t>
            </a:r>
            <a:endParaRPr lang="el-GR" altLang="el-GR">
              <a:latin typeface="Comic Sans MS" panose="030F0702030302020204" pitchFamily="66" charset="0"/>
            </a:endParaRPr>
          </a:p>
        </p:txBody>
      </p:sp>
      <p:sp>
        <p:nvSpPr>
          <p:cNvPr id="325" name="Line 82"/>
          <p:cNvSpPr>
            <a:spLocks noChangeShapeType="1"/>
          </p:cNvSpPr>
          <p:nvPr/>
        </p:nvSpPr>
        <p:spPr bwMode="auto">
          <a:xfrm flipV="1">
            <a:off x="4568973" y="4278833"/>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6" name="Line 83"/>
          <p:cNvSpPr>
            <a:spLocks noChangeShapeType="1"/>
          </p:cNvSpPr>
          <p:nvPr/>
        </p:nvSpPr>
        <p:spPr bwMode="auto">
          <a:xfrm>
            <a:off x="4568973" y="1265758"/>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7" name="Rectangle 84"/>
          <p:cNvSpPr>
            <a:spLocks noChangeArrowheads="1"/>
          </p:cNvSpPr>
          <p:nvPr/>
        </p:nvSpPr>
        <p:spPr bwMode="auto">
          <a:xfrm>
            <a:off x="4510236"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0.7</a:t>
            </a:r>
            <a:endParaRPr lang="el-GR" altLang="el-GR">
              <a:latin typeface="Comic Sans MS" panose="030F0702030302020204" pitchFamily="66" charset="0"/>
            </a:endParaRPr>
          </a:p>
        </p:txBody>
      </p:sp>
      <p:sp>
        <p:nvSpPr>
          <p:cNvPr id="328" name="Line 85"/>
          <p:cNvSpPr>
            <a:spLocks noChangeShapeType="1"/>
          </p:cNvSpPr>
          <p:nvPr/>
        </p:nvSpPr>
        <p:spPr bwMode="auto">
          <a:xfrm flipV="1">
            <a:off x="4999186" y="4278833"/>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29" name="Line 86"/>
          <p:cNvSpPr>
            <a:spLocks noChangeShapeType="1"/>
          </p:cNvSpPr>
          <p:nvPr/>
        </p:nvSpPr>
        <p:spPr bwMode="auto">
          <a:xfrm>
            <a:off x="4999186" y="1265758"/>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0" name="Rectangle 87"/>
          <p:cNvSpPr>
            <a:spLocks noChangeArrowheads="1"/>
          </p:cNvSpPr>
          <p:nvPr/>
        </p:nvSpPr>
        <p:spPr bwMode="auto">
          <a:xfrm>
            <a:off x="4945211"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0.8</a:t>
            </a:r>
            <a:endParaRPr lang="el-GR" altLang="el-GR">
              <a:latin typeface="Comic Sans MS" panose="030F0702030302020204" pitchFamily="66" charset="0"/>
            </a:endParaRPr>
          </a:p>
        </p:txBody>
      </p:sp>
      <p:sp>
        <p:nvSpPr>
          <p:cNvPr id="331" name="Line 88"/>
          <p:cNvSpPr>
            <a:spLocks noChangeShapeType="1"/>
          </p:cNvSpPr>
          <p:nvPr/>
        </p:nvSpPr>
        <p:spPr bwMode="auto">
          <a:xfrm flipV="1">
            <a:off x="5419873" y="4278833"/>
            <a:ext cx="1588"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2" name="Line 89"/>
          <p:cNvSpPr>
            <a:spLocks noChangeShapeType="1"/>
          </p:cNvSpPr>
          <p:nvPr/>
        </p:nvSpPr>
        <p:spPr bwMode="auto">
          <a:xfrm>
            <a:off x="5419873" y="1265758"/>
            <a:ext cx="1588"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3" name="Rectangle 90"/>
          <p:cNvSpPr>
            <a:spLocks noChangeArrowheads="1"/>
          </p:cNvSpPr>
          <p:nvPr/>
        </p:nvSpPr>
        <p:spPr bwMode="auto">
          <a:xfrm>
            <a:off x="5364311" y="43661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0.9</a:t>
            </a:r>
            <a:endParaRPr lang="el-GR" altLang="el-GR">
              <a:latin typeface="Comic Sans MS" panose="030F0702030302020204" pitchFamily="66" charset="0"/>
            </a:endParaRPr>
          </a:p>
        </p:txBody>
      </p:sp>
      <p:sp>
        <p:nvSpPr>
          <p:cNvPr id="334" name="Line 91"/>
          <p:cNvSpPr>
            <a:spLocks noChangeShapeType="1"/>
          </p:cNvSpPr>
          <p:nvPr/>
        </p:nvSpPr>
        <p:spPr bwMode="auto">
          <a:xfrm flipV="1">
            <a:off x="5850086" y="4278833"/>
            <a:ext cx="1587" cy="44450"/>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5" name="Line 92"/>
          <p:cNvSpPr>
            <a:spLocks noChangeShapeType="1"/>
          </p:cNvSpPr>
          <p:nvPr/>
        </p:nvSpPr>
        <p:spPr bwMode="auto">
          <a:xfrm>
            <a:off x="5850086" y="1265758"/>
            <a:ext cx="1587" cy="349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6" name="Rectangle 93"/>
          <p:cNvSpPr>
            <a:spLocks noChangeArrowheads="1"/>
          </p:cNvSpPr>
          <p:nvPr/>
        </p:nvSpPr>
        <p:spPr bwMode="auto">
          <a:xfrm>
            <a:off x="5848498" y="4366145"/>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1</a:t>
            </a:r>
            <a:endParaRPr lang="el-GR" altLang="el-GR">
              <a:latin typeface="Comic Sans MS" panose="030F0702030302020204" pitchFamily="66" charset="0"/>
            </a:endParaRPr>
          </a:p>
        </p:txBody>
      </p:sp>
      <p:sp>
        <p:nvSpPr>
          <p:cNvPr id="337" name="Line 94"/>
          <p:cNvSpPr>
            <a:spLocks noChangeShapeType="1"/>
          </p:cNvSpPr>
          <p:nvPr/>
        </p:nvSpPr>
        <p:spPr bwMode="auto">
          <a:xfrm>
            <a:off x="1609873" y="4323283"/>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8" name="Line 95"/>
          <p:cNvSpPr>
            <a:spLocks noChangeShapeType="1"/>
          </p:cNvSpPr>
          <p:nvPr/>
        </p:nvSpPr>
        <p:spPr bwMode="auto">
          <a:xfrm flipH="1">
            <a:off x="5800873" y="4323283"/>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39" name="Rectangle 96"/>
          <p:cNvSpPr>
            <a:spLocks noChangeArrowheads="1"/>
          </p:cNvSpPr>
          <p:nvPr/>
        </p:nvSpPr>
        <p:spPr bwMode="auto">
          <a:xfrm>
            <a:off x="1528911" y="4266133"/>
            <a:ext cx="571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a:t>
            </a:r>
            <a:endParaRPr lang="el-GR" altLang="el-GR">
              <a:latin typeface="Comic Sans MS" panose="030F0702030302020204" pitchFamily="66" charset="0"/>
            </a:endParaRPr>
          </a:p>
        </p:txBody>
      </p:sp>
      <p:sp>
        <p:nvSpPr>
          <p:cNvPr id="340" name="Line 97"/>
          <p:cNvSpPr>
            <a:spLocks noChangeShapeType="1"/>
          </p:cNvSpPr>
          <p:nvPr/>
        </p:nvSpPr>
        <p:spPr bwMode="auto">
          <a:xfrm>
            <a:off x="1609873" y="4010545"/>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1" name="Line 98"/>
          <p:cNvSpPr>
            <a:spLocks noChangeShapeType="1"/>
          </p:cNvSpPr>
          <p:nvPr/>
        </p:nvSpPr>
        <p:spPr bwMode="auto">
          <a:xfrm flipH="1">
            <a:off x="5800873" y="4010545"/>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2" name="Rectangle 99"/>
          <p:cNvSpPr>
            <a:spLocks noChangeArrowheads="1"/>
          </p:cNvSpPr>
          <p:nvPr/>
        </p:nvSpPr>
        <p:spPr bwMode="auto">
          <a:xfrm>
            <a:off x="1428898" y="395339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0.1</a:t>
            </a:r>
            <a:endParaRPr lang="el-GR" altLang="el-GR">
              <a:latin typeface="Comic Sans MS" panose="030F0702030302020204" pitchFamily="66" charset="0"/>
            </a:endParaRPr>
          </a:p>
        </p:txBody>
      </p:sp>
      <p:sp>
        <p:nvSpPr>
          <p:cNvPr id="343" name="Line 100"/>
          <p:cNvSpPr>
            <a:spLocks noChangeShapeType="1"/>
          </p:cNvSpPr>
          <p:nvPr/>
        </p:nvSpPr>
        <p:spPr bwMode="auto">
          <a:xfrm>
            <a:off x="1609873" y="3705745"/>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4" name="Line 101"/>
          <p:cNvSpPr>
            <a:spLocks noChangeShapeType="1"/>
          </p:cNvSpPr>
          <p:nvPr/>
        </p:nvSpPr>
        <p:spPr bwMode="auto">
          <a:xfrm flipH="1">
            <a:off x="5800873" y="3705745"/>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5" name="Rectangle 102"/>
          <p:cNvSpPr>
            <a:spLocks noChangeArrowheads="1"/>
          </p:cNvSpPr>
          <p:nvPr/>
        </p:nvSpPr>
        <p:spPr bwMode="auto">
          <a:xfrm>
            <a:off x="1428898" y="3653358"/>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0.2</a:t>
            </a:r>
            <a:endParaRPr lang="el-GR" altLang="el-GR">
              <a:latin typeface="Comic Sans MS" panose="030F0702030302020204" pitchFamily="66" charset="0"/>
            </a:endParaRPr>
          </a:p>
        </p:txBody>
      </p:sp>
      <p:sp>
        <p:nvSpPr>
          <p:cNvPr id="346" name="Line 103"/>
          <p:cNvSpPr>
            <a:spLocks noChangeShapeType="1"/>
          </p:cNvSpPr>
          <p:nvPr/>
        </p:nvSpPr>
        <p:spPr bwMode="auto">
          <a:xfrm>
            <a:off x="1609873" y="3402533"/>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7" name="Line 104"/>
          <p:cNvSpPr>
            <a:spLocks noChangeShapeType="1"/>
          </p:cNvSpPr>
          <p:nvPr/>
        </p:nvSpPr>
        <p:spPr bwMode="auto">
          <a:xfrm flipH="1">
            <a:off x="5800873" y="3402533"/>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48" name="Rectangle 105"/>
          <p:cNvSpPr>
            <a:spLocks noChangeArrowheads="1"/>
          </p:cNvSpPr>
          <p:nvPr/>
        </p:nvSpPr>
        <p:spPr bwMode="auto">
          <a:xfrm>
            <a:off x="1428898" y="3348558"/>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0.3</a:t>
            </a:r>
            <a:endParaRPr lang="el-GR" altLang="el-GR">
              <a:latin typeface="Comic Sans MS" panose="030F0702030302020204" pitchFamily="66" charset="0"/>
            </a:endParaRPr>
          </a:p>
        </p:txBody>
      </p:sp>
      <p:sp>
        <p:nvSpPr>
          <p:cNvPr id="349" name="Line 106"/>
          <p:cNvSpPr>
            <a:spLocks noChangeShapeType="1"/>
          </p:cNvSpPr>
          <p:nvPr/>
        </p:nvSpPr>
        <p:spPr bwMode="auto">
          <a:xfrm>
            <a:off x="1609873" y="3097733"/>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0" name="Line 107"/>
          <p:cNvSpPr>
            <a:spLocks noChangeShapeType="1"/>
          </p:cNvSpPr>
          <p:nvPr/>
        </p:nvSpPr>
        <p:spPr bwMode="auto">
          <a:xfrm flipH="1">
            <a:off x="5800873" y="3097733"/>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1" name="Rectangle 108"/>
          <p:cNvSpPr>
            <a:spLocks noChangeArrowheads="1"/>
          </p:cNvSpPr>
          <p:nvPr/>
        </p:nvSpPr>
        <p:spPr bwMode="auto">
          <a:xfrm>
            <a:off x="1428898" y="3042170"/>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0.4</a:t>
            </a:r>
            <a:endParaRPr lang="el-GR" altLang="el-GR">
              <a:latin typeface="Comic Sans MS" panose="030F0702030302020204" pitchFamily="66" charset="0"/>
            </a:endParaRPr>
          </a:p>
        </p:txBody>
      </p:sp>
      <p:sp>
        <p:nvSpPr>
          <p:cNvPr id="352" name="Line 109"/>
          <p:cNvSpPr>
            <a:spLocks noChangeShapeType="1"/>
          </p:cNvSpPr>
          <p:nvPr/>
        </p:nvSpPr>
        <p:spPr bwMode="auto">
          <a:xfrm>
            <a:off x="1609873" y="2794520"/>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3" name="Line 110"/>
          <p:cNvSpPr>
            <a:spLocks noChangeShapeType="1"/>
          </p:cNvSpPr>
          <p:nvPr/>
        </p:nvSpPr>
        <p:spPr bwMode="auto">
          <a:xfrm flipH="1">
            <a:off x="5800873" y="2794520"/>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4" name="Rectangle 111"/>
          <p:cNvSpPr>
            <a:spLocks noChangeArrowheads="1"/>
          </p:cNvSpPr>
          <p:nvPr/>
        </p:nvSpPr>
        <p:spPr bwMode="auto">
          <a:xfrm>
            <a:off x="1428898" y="2735783"/>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0.5</a:t>
            </a:r>
            <a:endParaRPr lang="el-GR" altLang="el-GR">
              <a:latin typeface="Comic Sans MS" panose="030F0702030302020204" pitchFamily="66" charset="0"/>
            </a:endParaRPr>
          </a:p>
        </p:txBody>
      </p:sp>
      <p:sp>
        <p:nvSpPr>
          <p:cNvPr id="355" name="Line 112"/>
          <p:cNvSpPr>
            <a:spLocks noChangeShapeType="1"/>
          </p:cNvSpPr>
          <p:nvPr/>
        </p:nvSpPr>
        <p:spPr bwMode="auto">
          <a:xfrm>
            <a:off x="1609873" y="2481783"/>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6" name="Line 113"/>
          <p:cNvSpPr>
            <a:spLocks noChangeShapeType="1"/>
          </p:cNvSpPr>
          <p:nvPr/>
        </p:nvSpPr>
        <p:spPr bwMode="auto">
          <a:xfrm flipH="1">
            <a:off x="5800873" y="2481783"/>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7" name="Rectangle 114"/>
          <p:cNvSpPr>
            <a:spLocks noChangeArrowheads="1"/>
          </p:cNvSpPr>
          <p:nvPr/>
        </p:nvSpPr>
        <p:spPr bwMode="auto">
          <a:xfrm>
            <a:off x="1428898" y="242304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0.6</a:t>
            </a:r>
            <a:endParaRPr lang="el-GR" altLang="el-GR">
              <a:latin typeface="Comic Sans MS" panose="030F0702030302020204" pitchFamily="66" charset="0"/>
            </a:endParaRPr>
          </a:p>
        </p:txBody>
      </p:sp>
      <p:sp>
        <p:nvSpPr>
          <p:cNvPr id="358" name="Line 115"/>
          <p:cNvSpPr>
            <a:spLocks noChangeShapeType="1"/>
          </p:cNvSpPr>
          <p:nvPr/>
        </p:nvSpPr>
        <p:spPr bwMode="auto">
          <a:xfrm>
            <a:off x="1609873" y="2176983"/>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59" name="Line 116"/>
          <p:cNvSpPr>
            <a:spLocks noChangeShapeType="1"/>
          </p:cNvSpPr>
          <p:nvPr/>
        </p:nvSpPr>
        <p:spPr bwMode="auto">
          <a:xfrm flipH="1">
            <a:off x="5800873" y="2176983"/>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0" name="Rectangle 117"/>
          <p:cNvSpPr>
            <a:spLocks noChangeArrowheads="1"/>
          </p:cNvSpPr>
          <p:nvPr/>
        </p:nvSpPr>
        <p:spPr bwMode="auto">
          <a:xfrm>
            <a:off x="1428898" y="2124595"/>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0.7</a:t>
            </a:r>
            <a:endParaRPr lang="el-GR" altLang="el-GR">
              <a:latin typeface="Comic Sans MS" panose="030F0702030302020204" pitchFamily="66" charset="0"/>
            </a:endParaRPr>
          </a:p>
        </p:txBody>
      </p:sp>
      <p:sp>
        <p:nvSpPr>
          <p:cNvPr id="361" name="Line 118"/>
          <p:cNvSpPr>
            <a:spLocks noChangeShapeType="1"/>
          </p:cNvSpPr>
          <p:nvPr/>
        </p:nvSpPr>
        <p:spPr bwMode="auto">
          <a:xfrm>
            <a:off x="1609873" y="1873770"/>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2" name="Line 119"/>
          <p:cNvSpPr>
            <a:spLocks noChangeShapeType="1"/>
          </p:cNvSpPr>
          <p:nvPr/>
        </p:nvSpPr>
        <p:spPr bwMode="auto">
          <a:xfrm flipH="1">
            <a:off x="5800873" y="1873770"/>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3" name="Rectangle 120"/>
          <p:cNvSpPr>
            <a:spLocks noChangeArrowheads="1"/>
          </p:cNvSpPr>
          <p:nvPr/>
        </p:nvSpPr>
        <p:spPr bwMode="auto">
          <a:xfrm>
            <a:off x="1428898" y="1818208"/>
            <a:ext cx="142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0.8</a:t>
            </a:r>
            <a:endParaRPr lang="el-GR" altLang="el-GR">
              <a:latin typeface="Comic Sans MS" panose="030F0702030302020204" pitchFamily="66" charset="0"/>
            </a:endParaRPr>
          </a:p>
        </p:txBody>
      </p:sp>
      <p:sp>
        <p:nvSpPr>
          <p:cNvPr id="364" name="Line 121"/>
          <p:cNvSpPr>
            <a:spLocks noChangeShapeType="1"/>
          </p:cNvSpPr>
          <p:nvPr/>
        </p:nvSpPr>
        <p:spPr bwMode="auto">
          <a:xfrm>
            <a:off x="1609873" y="1568970"/>
            <a:ext cx="38100"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5" name="Line 122"/>
          <p:cNvSpPr>
            <a:spLocks noChangeShapeType="1"/>
          </p:cNvSpPr>
          <p:nvPr/>
        </p:nvSpPr>
        <p:spPr bwMode="auto">
          <a:xfrm flipH="1">
            <a:off x="5800873" y="1568970"/>
            <a:ext cx="49213" cy="1588"/>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6" name="Rectangle 123"/>
          <p:cNvSpPr>
            <a:spLocks noChangeArrowheads="1"/>
          </p:cNvSpPr>
          <p:nvPr/>
        </p:nvSpPr>
        <p:spPr bwMode="auto">
          <a:xfrm>
            <a:off x="1428898" y="1511820"/>
            <a:ext cx="142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0.9</a:t>
            </a:r>
            <a:endParaRPr lang="el-GR" altLang="el-GR">
              <a:latin typeface="Comic Sans MS" panose="030F0702030302020204" pitchFamily="66" charset="0"/>
            </a:endParaRPr>
          </a:p>
        </p:txBody>
      </p:sp>
      <p:sp>
        <p:nvSpPr>
          <p:cNvPr id="367" name="Line 124"/>
          <p:cNvSpPr>
            <a:spLocks noChangeShapeType="1"/>
          </p:cNvSpPr>
          <p:nvPr/>
        </p:nvSpPr>
        <p:spPr bwMode="auto">
          <a:xfrm>
            <a:off x="1609873" y="1265758"/>
            <a:ext cx="38100"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8" name="Line 125"/>
          <p:cNvSpPr>
            <a:spLocks noChangeShapeType="1"/>
          </p:cNvSpPr>
          <p:nvPr/>
        </p:nvSpPr>
        <p:spPr bwMode="auto">
          <a:xfrm flipH="1">
            <a:off x="5800873" y="1265758"/>
            <a:ext cx="49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69" name="Rectangle 126"/>
          <p:cNvSpPr>
            <a:spLocks noChangeArrowheads="1"/>
          </p:cNvSpPr>
          <p:nvPr/>
        </p:nvSpPr>
        <p:spPr bwMode="auto">
          <a:xfrm>
            <a:off x="1528911" y="1207020"/>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800">
                <a:solidFill>
                  <a:srgbClr val="000000"/>
                </a:solidFill>
                <a:latin typeface="Arial" panose="020B0604020202020204" pitchFamily="34" charset="0"/>
              </a:rPr>
              <a:t>1</a:t>
            </a:r>
            <a:endParaRPr lang="el-GR" altLang="el-GR">
              <a:latin typeface="Comic Sans MS" panose="030F0702030302020204" pitchFamily="66" charset="0"/>
            </a:endParaRPr>
          </a:p>
        </p:txBody>
      </p:sp>
      <p:sp>
        <p:nvSpPr>
          <p:cNvPr id="370" name="Line 127"/>
          <p:cNvSpPr>
            <a:spLocks noChangeShapeType="1"/>
          </p:cNvSpPr>
          <p:nvPr/>
        </p:nvSpPr>
        <p:spPr bwMode="auto">
          <a:xfrm>
            <a:off x="1609873" y="1265758"/>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1" name="Line 128"/>
          <p:cNvSpPr>
            <a:spLocks noChangeShapeType="1"/>
          </p:cNvSpPr>
          <p:nvPr/>
        </p:nvSpPr>
        <p:spPr bwMode="auto">
          <a:xfrm>
            <a:off x="1609873" y="4323283"/>
            <a:ext cx="4240213" cy="1587"/>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2" name="Line 129"/>
          <p:cNvSpPr>
            <a:spLocks noChangeShapeType="1"/>
          </p:cNvSpPr>
          <p:nvPr/>
        </p:nvSpPr>
        <p:spPr bwMode="auto">
          <a:xfrm flipV="1">
            <a:off x="5850086" y="1265758"/>
            <a:ext cx="1587"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3" name="Line 130"/>
          <p:cNvSpPr>
            <a:spLocks noChangeShapeType="1"/>
          </p:cNvSpPr>
          <p:nvPr/>
        </p:nvSpPr>
        <p:spPr bwMode="auto">
          <a:xfrm flipV="1">
            <a:off x="1609873" y="1265758"/>
            <a:ext cx="1588" cy="3057525"/>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74" name="Oval 131"/>
          <p:cNvSpPr>
            <a:spLocks noChangeArrowheads="1"/>
          </p:cNvSpPr>
          <p:nvPr/>
        </p:nvSpPr>
        <p:spPr bwMode="auto">
          <a:xfrm>
            <a:off x="1990873" y="2543695"/>
            <a:ext cx="77788"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5" name="Oval 132"/>
          <p:cNvSpPr>
            <a:spLocks noChangeArrowheads="1"/>
          </p:cNvSpPr>
          <p:nvPr/>
        </p:nvSpPr>
        <p:spPr bwMode="auto">
          <a:xfrm>
            <a:off x="2205186" y="1470545"/>
            <a:ext cx="77787"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7" name="Oval 134"/>
          <p:cNvSpPr>
            <a:spLocks noChangeArrowheads="1"/>
          </p:cNvSpPr>
          <p:nvPr/>
        </p:nvSpPr>
        <p:spPr bwMode="auto">
          <a:xfrm>
            <a:off x="2978025" y="2417886"/>
            <a:ext cx="77787"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8" name="Oval 135"/>
          <p:cNvSpPr>
            <a:spLocks noChangeArrowheads="1"/>
          </p:cNvSpPr>
          <p:nvPr/>
        </p:nvSpPr>
        <p:spPr bwMode="auto">
          <a:xfrm>
            <a:off x="4403873" y="3518420"/>
            <a:ext cx="77788"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79" name="Oval 136"/>
          <p:cNvSpPr>
            <a:spLocks noChangeArrowheads="1"/>
          </p:cNvSpPr>
          <p:nvPr/>
        </p:nvSpPr>
        <p:spPr bwMode="auto">
          <a:xfrm>
            <a:off x="3548310" y="3974033"/>
            <a:ext cx="77787" cy="71437"/>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0" name="Oval 137"/>
          <p:cNvSpPr>
            <a:spLocks noChangeArrowheads="1"/>
          </p:cNvSpPr>
          <p:nvPr/>
        </p:nvSpPr>
        <p:spPr bwMode="auto">
          <a:xfrm>
            <a:off x="5467498" y="3498576"/>
            <a:ext cx="79375" cy="71438"/>
          </a:xfrm>
          <a:prstGeom prst="ellipse">
            <a:avLst/>
          </a:prstGeom>
          <a:noFill/>
          <a:ln w="7938"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2" name="Freeform 139"/>
          <p:cNvSpPr>
            <a:spLocks/>
          </p:cNvSpPr>
          <p:nvPr/>
        </p:nvSpPr>
        <p:spPr bwMode="auto">
          <a:xfrm>
            <a:off x="2473969" y="3498577"/>
            <a:ext cx="96838" cy="71437"/>
          </a:xfrm>
          <a:custGeom>
            <a:avLst/>
            <a:gdLst>
              <a:gd name="T0" fmla="*/ 30 w 61"/>
              <a:gd name="T1" fmla="*/ 45 h 45"/>
              <a:gd name="T2" fmla="*/ 61 w 61"/>
              <a:gd name="T3" fmla="*/ 0 h 45"/>
              <a:gd name="T4" fmla="*/ 0 w 61"/>
              <a:gd name="T5" fmla="*/ 0 h 45"/>
              <a:gd name="T6" fmla="*/ 30 w 61"/>
              <a:gd name="T7" fmla="*/ 45 h 45"/>
              <a:gd name="T8" fmla="*/ 30 w 61"/>
              <a:gd name="T9" fmla="*/ 45 h 45"/>
            </a:gdLst>
            <a:ahLst/>
            <a:cxnLst>
              <a:cxn ang="0">
                <a:pos x="T0" y="T1"/>
              </a:cxn>
              <a:cxn ang="0">
                <a:pos x="T2" y="T3"/>
              </a:cxn>
              <a:cxn ang="0">
                <a:pos x="T4" y="T5"/>
              </a:cxn>
              <a:cxn ang="0">
                <a:pos x="T6" y="T7"/>
              </a:cxn>
              <a:cxn ang="0">
                <a:pos x="T8" y="T9"/>
              </a:cxn>
            </a:cxnLst>
            <a:rect l="0" t="0" r="r" b="b"/>
            <a:pathLst>
              <a:path w="61" h="45">
                <a:moveTo>
                  <a:pt x="30" y="45"/>
                </a:moveTo>
                <a:lnTo>
                  <a:pt x="61" y="0"/>
                </a:lnTo>
                <a:lnTo>
                  <a:pt x="0" y="0"/>
                </a:lnTo>
                <a:lnTo>
                  <a:pt x="30" y="45"/>
                </a:lnTo>
                <a:lnTo>
                  <a:pt x="30"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3" name="Freeform 140"/>
          <p:cNvSpPr>
            <a:spLocks/>
          </p:cNvSpPr>
          <p:nvPr/>
        </p:nvSpPr>
        <p:spPr bwMode="auto">
          <a:xfrm>
            <a:off x="1981348" y="3920058"/>
            <a:ext cx="96838" cy="73025"/>
          </a:xfrm>
          <a:custGeom>
            <a:avLst/>
            <a:gdLst>
              <a:gd name="T0" fmla="*/ 30 w 61"/>
              <a:gd name="T1" fmla="*/ 46 h 46"/>
              <a:gd name="T2" fmla="*/ 61 w 61"/>
              <a:gd name="T3" fmla="*/ 0 h 46"/>
              <a:gd name="T4" fmla="*/ 0 w 61"/>
              <a:gd name="T5" fmla="*/ 0 h 46"/>
              <a:gd name="T6" fmla="*/ 30 w 61"/>
              <a:gd name="T7" fmla="*/ 46 h 46"/>
              <a:gd name="T8" fmla="*/ 30 w 61"/>
              <a:gd name="T9" fmla="*/ 46 h 46"/>
            </a:gdLst>
            <a:ahLst/>
            <a:cxnLst>
              <a:cxn ang="0">
                <a:pos x="T0" y="T1"/>
              </a:cxn>
              <a:cxn ang="0">
                <a:pos x="T2" y="T3"/>
              </a:cxn>
              <a:cxn ang="0">
                <a:pos x="T4" y="T5"/>
              </a:cxn>
              <a:cxn ang="0">
                <a:pos x="T6" y="T7"/>
              </a:cxn>
              <a:cxn ang="0">
                <a:pos x="T8" y="T9"/>
              </a:cxn>
            </a:cxnLst>
            <a:rect l="0" t="0" r="r" b="b"/>
            <a:pathLst>
              <a:path w="61" h="46">
                <a:moveTo>
                  <a:pt x="30" y="46"/>
                </a:moveTo>
                <a:lnTo>
                  <a:pt x="61" y="0"/>
                </a:lnTo>
                <a:lnTo>
                  <a:pt x="0" y="0"/>
                </a:lnTo>
                <a:lnTo>
                  <a:pt x="30" y="46"/>
                </a:lnTo>
                <a:lnTo>
                  <a:pt x="30" y="46"/>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5" name="Freeform 142"/>
          <p:cNvSpPr>
            <a:spLocks/>
          </p:cNvSpPr>
          <p:nvPr/>
        </p:nvSpPr>
        <p:spPr bwMode="auto">
          <a:xfrm>
            <a:off x="3679973" y="3134245"/>
            <a:ext cx="98425" cy="71438"/>
          </a:xfrm>
          <a:custGeom>
            <a:avLst/>
            <a:gdLst>
              <a:gd name="T0" fmla="*/ 31 w 62"/>
              <a:gd name="T1" fmla="*/ 45 h 45"/>
              <a:gd name="T2" fmla="*/ 62 w 62"/>
              <a:gd name="T3" fmla="*/ 0 h 45"/>
              <a:gd name="T4" fmla="*/ 0 w 62"/>
              <a:gd name="T5" fmla="*/ 0 h 45"/>
              <a:gd name="T6" fmla="*/ 31 w 62"/>
              <a:gd name="T7" fmla="*/ 45 h 45"/>
              <a:gd name="T8" fmla="*/ 31 w 62"/>
              <a:gd name="T9" fmla="*/ 45 h 45"/>
            </a:gdLst>
            <a:ahLst/>
            <a:cxnLst>
              <a:cxn ang="0">
                <a:pos x="T0" y="T1"/>
              </a:cxn>
              <a:cxn ang="0">
                <a:pos x="T2" y="T3"/>
              </a:cxn>
              <a:cxn ang="0">
                <a:pos x="T4" y="T5"/>
              </a:cxn>
              <a:cxn ang="0">
                <a:pos x="T6" y="T7"/>
              </a:cxn>
              <a:cxn ang="0">
                <a:pos x="T8" y="T9"/>
              </a:cxn>
            </a:cxnLst>
            <a:rect l="0" t="0" r="r" b="b"/>
            <a:pathLst>
              <a:path w="62" h="45">
                <a:moveTo>
                  <a:pt x="31" y="45"/>
                </a:moveTo>
                <a:lnTo>
                  <a:pt x="62" y="0"/>
                </a:lnTo>
                <a:lnTo>
                  <a:pt x="0" y="0"/>
                </a:lnTo>
                <a:lnTo>
                  <a:pt x="31" y="45"/>
                </a:lnTo>
                <a:lnTo>
                  <a:pt x="31"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6" name="Freeform 143"/>
          <p:cNvSpPr>
            <a:spLocks/>
          </p:cNvSpPr>
          <p:nvPr/>
        </p:nvSpPr>
        <p:spPr bwMode="auto">
          <a:xfrm>
            <a:off x="4013348" y="1541983"/>
            <a:ext cx="96838" cy="71437"/>
          </a:xfrm>
          <a:custGeom>
            <a:avLst/>
            <a:gdLst>
              <a:gd name="T0" fmla="*/ 30 w 61"/>
              <a:gd name="T1" fmla="*/ 45 h 45"/>
              <a:gd name="T2" fmla="*/ 61 w 61"/>
              <a:gd name="T3" fmla="*/ 0 h 45"/>
              <a:gd name="T4" fmla="*/ 0 w 61"/>
              <a:gd name="T5" fmla="*/ 0 h 45"/>
              <a:gd name="T6" fmla="*/ 30 w 61"/>
              <a:gd name="T7" fmla="*/ 45 h 45"/>
              <a:gd name="T8" fmla="*/ 30 w 61"/>
              <a:gd name="T9" fmla="*/ 45 h 45"/>
            </a:gdLst>
            <a:ahLst/>
            <a:cxnLst>
              <a:cxn ang="0">
                <a:pos x="T0" y="T1"/>
              </a:cxn>
              <a:cxn ang="0">
                <a:pos x="T2" y="T3"/>
              </a:cxn>
              <a:cxn ang="0">
                <a:pos x="T4" y="T5"/>
              </a:cxn>
              <a:cxn ang="0">
                <a:pos x="T6" y="T7"/>
              </a:cxn>
              <a:cxn ang="0">
                <a:pos x="T8" y="T9"/>
              </a:cxn>
            </a:cxnLst>
            <a:rect l="0" t="0" r="r" b="b"/>
            <a:pathLst>
              <a:path w="61" h="45">
                <a:moveTo>
                  <a:pt x="30" y="45"/>
                </a:moveTo>
                <a:lnTo>
                  <a:pt x="61" y="0"/>
                </a:lnTo>
                <a:lnTo>
                  <a:pt x="0" y="0"/>
                </a:lnTo>
                <a:lnTo>
                  <a:pt x="30" y="45"/>
                </a:lnTo>
                <a:lnTo>
                  <a:pt x="30"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7" name="Freeform 144"/>
          <p:cNvSpPr>
            <a:spLocks/>
          </p:cNvSpPr>
          <p:nvPr/>
        </p:nvSpPr>
        <p:spPr bwMode="auto">
          <a:xfrm>
            <a:off x="4735661" y="1846783"/>
            <a:ext cx="96837" cy="71437"/>
          </a:xfrm>
          <a:custGeom>
            <a:avLst/>
            <a:gdLst>
              <a:gd name="T0" fmla="*/ 31 w 61"/>
              <a:gd name="T1" fmla="*/ 45 h 45"/>
              <a:gd name="T2" fmla="*/ 61 w 61"/>
              <a:gd name="T3" fmla="*/ 0 h 45"/>
              <a:gd name="T4" fmla="*/ 0 w 61"/>
              <a:gd name="T5" fmla="*/ 0 h 45"/>
              <a:gd name="T6" fmla="*/ 31 w 61"/>
              <a:gd name="T7" fmla="*/ 45 h 45"/>
              <a:gd name="T8" fmla="*/ 31 w 61"/>
              <a:gd name="T9" fmla="*/ 45 h 45"/>
            </a:gdLst>
            <a:ahLst/>
            <a:cxnLst>
              <a:cxn ang="0">
                <a:pos x="T0" y="T1"/>
              </a:cxn>
              <a:cxn ang="0">
                <a:pos x="T2" y="T3"/>
              </a:cxn>
              <a:cxn ang="0">
                <a:pos x="T4" y="T5"/>
              </a:cxn>
              <a:cxn ang="0">
                <a:pos x="T6" y="T7"/>
              </a:cxn>
              <a:cxn ang="0">
                <a:pos x="T8" y="T9"/>
              </a:cxn>
            </a:cxnLst>
            <a:rect l="0" t="0" r="r" b="b"/>
            <a:pathLst>
              <a:path w="61" h="45">
                <a:moveTo>
                  <a:pt x="31" y="45"/>
                </a:moveTo>
                <a:lnTo>
                  <a:pt x="61" y="0"/>
                </a:lnTo>
                <a:lnTo>
                  <a:pt x="0" y="0"/>
                </a:lnTo>
                <a:lnTo>
                  <a:pt x="31" y="45"/>
                </a:lnTo>
                <a:lnTo>
                  <a:pt x="31"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8" name="Freeform 145"/>
          <p:cNvSpPr>
            <a:spLocks/>
          </p:cNvSpPr>
          <p:nvPr/>
        </p:nvSpPr>
        <p:spPr bwMode="auto">
          <a:xfrm>
            <a:off x="5330973" y="2580208"/>
            <a:ext cx="98425" cy="71437"/>
          </a:xfrm>
          <a:custGeom>
            <a:avLst/>
            <a:gdLst>
              <a:gd name="T0" fmla="*/ 31 w 62"/>
              <a:gd name="T1" fmla="*/ 45 h 45"/>
              <a:gd name="T2" fmla="*/ 62 w 62"/>
              <a:gd name="T3" fmla="*/ 0 h 45"/>
              <a:gd name="T4" fmla="*/ 0 w 62"/>
              <a:gd name="T5" fmla="*/ 0 h 45"/>
              <a:gd name="T6" fmla="*/ 31 w 62"/>
              <a:gd name="T7" fmla="*/ 45 h 45"/>
              <a:gd name="T8" fmla="*/ 31 w 62"/>
              <a:gd name="T9" fmla="*/ 45 h 45"/>
            </a:gdLst>
            <a:ahLst/>
            <a:cxnLst>
              <a:cxn ang="0">
                <a:pos x="T0" y="T1"/>
              </a:cxn>
              <a:cxn ang="0">
                <a:pos x="T2" y="T3"/>
              </a:cxn>
              <a:cxn ang="0">
                <a:pos x="T4" y="T5"/>
              </a:cxn>
              <a:cxn ang="0">
                <a:pos x="T6" y="T7"/>
              </a:cxn>
              <a:cxn ang="0">
                <a:pos x="T8" y="T9"/>
              </a:cxn>
            </a:cxnLst>
            <a:rect l="0" t="0" r="r" b="b"/>
            <a:pathLst>
              <a:path w="62" h="45">
                <a:moveTo>
                  <a:pt x="31" y="45"/>
                </a:moveTo>
                <a:lnTo>
                  <a:pt x="62" y="0"/>
                </a:lnTo>
                <a:lnTo>
                  <a:pt x="0" y="0"/>
                </a:lnTo>
                <a:lnTo>
                  <a:pt x="31" y="45"/>
                </a:lnTo>
                <a:lnTo>
                  <a:pt x="31" y="45"/>
                </a:lnTo>
              </a:path>
            </a:pathLst>
          </a:custGeom>
          <a:noFill/>
          <a:ln w="793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389" name="Rectangle 146"/>
          <p:cNvSpPr>
            <a:spLocks noChangeArrowheads="1"/>
          </p:cNvSpPr>
          <p:nvPr/>
        </p:nvSpPr>
        <p:spPr bwMode="auto">
          <a:xfrm>
            <a:off x="3735536" y="4415358"/>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2200">
                <a:solidFill>
                  <a:srgbClr val="000000"/>
                </a:solidFill>
                <a:latin typeface="Arial" panose="020B0604020202020204" pitchFamily="34" charset="0"/>
              </a:rPr>
              <a:t>x</a:t>
            </a:r>
            <a:endParaRPr lang="el-GR" altLang="el-GR">
              <a:latin typeface="Comic Sans MS" panose="030F0702030302020204" pitchFamily="66" charset="0"/>
            </a:endParaRPr>
          </a:p>
        </p:txBody>
      </p:sp>
      <p:sp>
        <p:nvSpPr>
          <p:cNvPr id="390" name="Rectangle 147"/>
          <p:cNvSpPr>
            <a:spLocks noChangeArrowheads="1"/>
          </p:cNvSpPr>
          <p:nvPr/>
        </p:nvSpPr>
        <p:spPr bwMode="auto">
          <a:xfrm rot="16200000">
            <a:off x="1112192" y="2528614"/>
            <a:ext cx="1397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l-GR" sz="2200">
                <a:solidFill>
                  <a:srgbClr val="000000"/>
                </a:solidFill>
                <a:latin typeface="Arial" panose="020B0604020202020204" pitchFamily="34" charset="0"/>
              </a:rPr>
              <a:t>y</a:t>
            </a:r>
            <a:endParaRPr lang="el-GR" altLang="el-GR">
              <a:latin typeface="Comic Sans MS" panose="030F0702030302020204" pitchFamily="66" charset="0"/>
            </a:endParaRPr>
          </a:p>
        </p:txBody>
      </p:sp>
      <p:sp>
        <p:nvSpPr>
          <p:cNvPr id="391" name="Freeform 148"/>
          <p:cNvSpPr>
            <a:spLocks noEditPoints="1"/>
          </p:cNvSpPr>
          <p:nvPr/>
        </p:nvSpPr>
        <p:spPr bwMode="auto">
          <a:xfrm>
            <a:off x="3295798" y="1256233"/>
            <a:ext cx="7938" cy="3067050"/>
          </a:xfrm>
          <a:custGeom>
            <a:avLst/>
            <a:gdLst>
              <a:gd name="T0" fmla="*/ 18 w 18"/>
              <a:gd name="T1" fmla="*/ 6759 h 6895"/>
              <a:gd name="T2" fmla="*/ 0 w 18"/>
              <a:gd name="T3" fmla="*/ 6668 h 6895"/>
              <a:gd name="T4" fmla="*/ 18 w 18"/>
              <a:gd name="T5" fmla="*/ 6668 h 6895"/>
              <a:gd name="T6" fmla="*/ 0 w 18"/>
              <a:gd name="T7" fmla="*/ 6322 h 6895"/>
              <a:gd name="T8" fmla="*/ 9 w 18"/>
              <a:gd name="T9" fmla="*/ 6459 h 6895"/>
              <a:gd name="T10" fmla="*/ 9 w 18"/>
              <a:gd name="T11" fmla="*/ 6095 h 6895"/>
              <a:gd name="T12" fmla="*/ 0 w 18"/>
              <a:gd name="T13" fmla="*/ 6232 h 6895"/>
              <a:gd name="T14" fmla="*/ 18 w 18"/>
              <a:gd name="T15" fmla="*/ 5886 h 6895"/>
              <a:gd name="T16" fmla="*/ 0 w 18"/>
              <a:gd name="T17" fmla="*/ 5795 h 6895"/>
              <a:gd name="T18" fmla="*/ 18 w 18"/>
              <a:gd name="T19" fmla="*/ 5795 h 6895"/>
              <a:gd name="T20" fmla="*/ 0 w 18"/>
              <a:gd name="T21" fmla="*/ 5450 h 6895"/>
              <a:gd name="T22" fmla="*/ 9 w 18"/>
              <a:gd name="T23" fmla="*/ 5586 h 6895"/>
              <a:gd name="T24" fmla="*/ 9 w 18"/>
              <a:gd name="T25" fmla="*/ 5223 h 6895"/>
              <a:gd name="T26" fmla="*/ 0 w 18"/>
              <a:gd name="T27" fmla="*/ 5359 h 6895"/>
              <a:gd name="T28" fmla="*/ 18 w 18"/>
              <a:gd name="T29" fmla="*/ 5014 h 6895"/>
              <a:gd name="T30" fmla="*/ 0 w 18"/>
              <a:gd name="T31" fmla="*/ 4923 h 6895"/>
              <a:gd name="T32" fmla="*/ 18 w 18"/>
              <a:gd name="T33" fmla="*/ 4923 h 6895"/>
              <a:gd name="T34" fmla="*/ 0 w 18"/>
              <a:gd name="T35" fmla="*/ 4578 h 6895"/>
              <a:gd name="T36" fmla="*/ 9 w 18"/>
              <a:gd name="T37" fmla="*/ 4714 h 6895"/>
              <a:gd name="T38" fmla="*/ 9 w 18"/>
              <a:gd name="T39" fmla="*/ 4351 h 6895"/>
              <a:gd name="T40" fmla="*/ 0 w 18"/>
              <a:gd name="T41" fmla="*/ 4487 h 6895"/>
              <a:gd name="T42" fmla="*/ 18 w 18"/>
              <a:gd name="T43" fmla="*/ 4142 h 6895"/>
              <a:gd name="T44" fmla="*/ 0 w 18"/>
              <a:gd name="T45" fmla="*/ 4051 h 6895"/>
              <a:gd name="T46" fmla="*/ 18 w 18"/>
              <a:gd name="T47" fmla="*/ 4051 h 6895"/>
              <a:gd name="T48" fmla="*/ 0 w 18"/>
              <a:gd name="T49" fmla="*/ 3705 h 6895"/>
              <a:gd name="T50" fmla="*/ 9 w 18"/>
              <a:gd name="T51" fmla="*/ 3842 h 6895"/>
              <a:gd name="T52" fmla="*/ 9 w 18"/>
              <a:gd name="T53" fmla="*/ 3478 h 6895"/>
              <a:gd name="T54" fmla="*/ 0 w 18"/>
              <a:gd name="T55" fmla="*/ 3615 h 6895"/>
              <a:gd name="T56" fmla="*/ 18 w 18"/>
              <a:gd name="T57" fmla="*/ 3269 h 6895"/>
              <a:gd name="T58" fmla="*/ 0 w 18"/>
              <a:gd name="T59" fmla="*/ 3178 h 6895"/>
              <a:gd name="T60" fmla="*/ 18 w 18"/>
              <a:gd name="T61" fmla="*/ 3178 h 6895"/>
              <a:gd name="T62" fmla="*/ 0 w 18"/>
              <a:gd name="T63" fmla="*/ 2833 h 6895"/>
              <a:gd name="T64" fmla="*/ 9 w 18"/>
              <a:gd name="T65" fmla="*/ 2969 h 6895"/>
              <a:gd name="T66" fmla="*/ 9 w 18"/>
              <a:gd name="T67" fmla="*/ 2606 h 6895"/>
              <a:gd name="T68" fmla="*/ 0 w 18"/>
              <a:gd name="T69" fmla="*/ 2742 h 6895"/>
              <a:gd name="T70" fmla="*/ 18 w 18"/>
              <a:gd name="T71" fmla="*/ 2397 h 6895"/>
              <a:gd name="T72" fmla="*/ 0 w 18"/>
              <a:gd name="T73" fmla="*/ 2306 h 6895"/>
              <a:gd name="T74" fmla="*/ 18 w 18"/>
              <a:gd name="T75" fmla="*/ 2306 h 6895"/>
              <a:gd name="T76" fmla="*/ 0 w 18"/>
              <a:gd name="T77" fmla="*/ 1961 h 6895"/>
              <a:gd name="T78" fmla="*/ 9 w 18"/>
              <a:gd name="T79" fmla="*/ 2097 h 6895"/>
              <a:gd name="T80" fmla="*/ 9 w 18"/>
              <a:gd name="T81" fmla="*/ 1734 h 6895"/>
              <a:gd name="T82" fmla="*/ 0 w 18"/>
              <a:gd name="T83" fmla="*/ 1870 h 6895"/>
              <a:gd name="T84" fmla="*/ 18 w 18"/>
              <a:gd name="T85" fmla="*/ 1525 h 6895"/>
              <a:gd name="T86" fmla="*/ 0 w 18"/>
              <a:gd name="T87" fmla="*/ 1434 h 6895"/>
              <a:gd name="T88" fmla="*/ 18 w 18"/>
              <a:gd name="T89" fmla="*/ 1434 h 6895"/>
              <a:gd name="T90" fmla="*/ 0 w 18"/>
              <a:gd name="T91" fmla="*/ 1088 h 6895"/>
              <a:gd name="T92" fmla="*/ 9 w 18"/>
              <a:gd name="T93" fmla="*/ 1225 h 6895"/>
              <a:gd name="T94" fmla="*/ 9 w 18"/>
              <a:gd name="T95" fmla="*/ 861 h 6895"/>
              <a:gd name="T96" fmla="*/ 0 w 18"/>
              <a:gd name="T97" fmla="*/ 998 h 6895"/>
              <a:gd name="T98" fmla="*/ 18 w 18"/>
              <a:gd name="T99" fmla="*/ 652 h 6895"/>
              <a:gd name="T100" fmla="*/ 0 w 18"/>
              <a:gd name="T101" fmla="*/ 561 h 6895"/>
              <a:gd name="T102" fmla="*/ 18 w 18"/>
              <a:gd name="T103" fmla="*/ 561 h 6895"/>
              <a:gd name="T104" fmla="*/ 0 w 18"/>
              <a:gd name="T105" fmla="*/ 216 h 6895"/>
              <a:gd name="T106" fmla="*/ 9 w 18"/>
              <a:gd name="T107" fmla="*/ 352 h 6895"/>
              <a:gd name="T108" fmla="*/ 9 w 18"/>
              <a:gd name="T109" fmla="*/ 0 h 6895"/>
              <a:gd name="T110" fmla="*/ 0 w 18"/>
              <a:gd name="T111" fmla="*/ 125 h 6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6895">
                <a:moveTo>
                  <a:pt x="0" y="6886"/>
                </a:moveTo>
                <a:lnTo>
                  <a:pt x="0" y="6759"/>
                </a:lnTo>
                <a:cubicBezTo>
                  <a:pt x="0" y="6754"/>
                  <a:pt x="4" y="6750"/>
                  <a:pt x="9" y="6750"/>
                </a:cubicBezTo>
                <a:cubicBezTo>
                  <a:pt x="14" y="6750"/>
                  <a:pt x="18" y="6754"/>
                  <a:pt x="18" y="6759"/>
                </a:cubicBezTo>
                <a:lnTo>
                  <a:pt x="18" y="6886"/>
                </a:lnTo>
                <a:cubicBezTo>
                  <a:pt x="18" y="6891"/>
                  <a:pt x="14" y="6895"/>
                  <a:pt x="9" y="6895"/>
                </a:cubicBezTo>
                <a:cubicBezTo>
                  <a:pt x="4" y="6895"/>
                  <a:pt x="0" y="6891"/>
                  <a:pt x="0" y="6886"/>
                </a:cubicBezTo>
                <a:close/>
                <a:moveTo>
                  <a:pt x="0" y="6668"/>
                </a:moveTo>
                <a:lnTo>
                  <a:pt x="0" y="6541"/>
                </a:lnTo>
                <a:cubicBezTo>
                  <a:pt x="0" y="6536"/>
                  <a:pt x="4" y="6531"/>
                  <a:pt x="9" y="6531"/>
                </a:cubicBezTo>
                <a:cubicBezTo>
                  <a:pt x="14" y="6531"/>
                  <a:pt x="18" y="6536"/>
                  <a:pt x="18" y="6541"/>
                </a:cubicBezTo>
                <a:lnTo>
                  <a:pt x="18" y="6668"/>
                </a:lnTo>
                <a:cubicBezTo>
                  <a:pt x="18" y="6673"/>
                  <a:pt x="14" y="6677"/>
                  <a:pt x="9" y="6677"/>
                </a:cubicBezTo>
                <a:cubicBezTo>
                  <a:pt x="4" y="6677"/>
                  <a:pt x="0" y="6673"/>
                  <a:pt x="0" y="6668"/>
                </a:cubicBezTo>
                <a:close/>
                <a:moveTo>
                  <a:pt x="0" y="6450"/>
                </a:moveTo>
                <a:lnTo>
                  <a:pt x="0" y="6322"/>
                </a:lnTo>
                <a:cubicBezTo>
                  <a:pt x="0" y="6317"/>
                  <a:pt x="4" y="6313"/>
                  <a:pt x="9" y="6313"/>
                </a:cubicBezTo>
                <a:cubicBezTo>
                  <a:pt x="14" y="6313"/>
                  <a:pt x="18" y="6317"/>
                  <a:pt x="18" y="6322"/>
                </a:cubicBezTo>
                <a:lnTo>
                  <a:pt x="18" y="6450"/>
                </a:lnTo>
                <a:cubicBezTo>
                  <a:pt x="18" y="6455"/>
                  <a:pt x="14" y="6459"/>
                  <a:pt x="9" y="6459"/>
                </a:cubicBezTo>
                <a:cubicBezTo>
                  <a:pt x="4" y="6459"/>
                  <a:pt x="0" y="6455"/>
                  <a:pt x="0" y="6450"/>
                </a:cubicBezTo>
                <a:close/>
                <a:moveTo>
                  <a:pt x="0" y="6232"/>
                </a:moveTo>
                <a:lnTo>
                  <a:pt x="0" y="6104"/>
                </a:lnTo>
                <a:cubicBezTo>
                  <a:pt x="0" y="6099"/>
                  <a:pt x="4" y="6095"/>
                  <a:pt x="9" y="6095"/>
                </a:cubicBezTo>
                <a:cubicBezTo>
                  <a:pt x="14" y="6095"/>
                  <a:pt x="18" y="6099"/>
                  <a:pt x="18" y="6104"/>
                </a:cubicBezTo>
                <a:lnTo>
                  <a:pt x="18" y="6232"/>
                </a:lnTo>
                <a:cubicBezTo>
                  <a:pt x="18" y="6237"/>
                  <a:pt x="14" y="6241"/>
                  <a:pt x="9" y="6241"/>
                </a:cubicBezTo>
                <a:cubicBezTo>
                  <a:pt x="4" y="6241"/>
                  <a:pt x="0" y="6237"/>
                  <a:pt x="0" y="6232"/>
                </a:cubicBezTo>
                <a:close/>
                <a:moveTo>
                  <a:pt x="0" y="6013"/>
                </a:moveTo>
                <a:lnTo>
                  <a:pt x="0" y="5886"/>
                </a:lnTo>
                <a:cubicBezTo>
                  <a:pt x="0" y="5881"/>
                  <a:pt x="4" y="5877"/>
                  <a:pt x="9" y="5877"/>
                </a:cubicBezTo>
                <a:cubicBezTo>
                  <a:pt x="14" y="5877"/>
                  <a:pt x="18" y="5881"/>
                  <a:pt x="18" y="5886"/>
                </a:cubicBezTo>
                <a:lnTo>
                  <a:pt x="18" y="6013"/>
                </a:lnTo>
                <a:cubicBezTo>
                  <a:pt x="18" y="6019"/>
                  <a:pt x="14" y="6023"/>
                  <a:pt x="9" y="6023"/>
                </a:cubicBezTo>
                <a:cubicBezTo>
                  <a:pt x="4" y="6023"/>
                  <a:pt x="0" y="6019"/>
                  <a:pt x="0" y="6013"/>
                </a:cubicBezTo>
                <a:close/>
                <a:moveTo>
                  <a:pt x="0" y="5795"/>
                </a:moveTo>
                <a:lnTo>
                  <a:pt x="0" y="5668"/>
                </a:lnTo>
                <a:cubicBezTo>
                  <a:pt x="0" y="5663"/>
                  <a:pt x="4" y="5659"/>
                  <a:pt x="9" y="5659"/>
                </a:cubicBezTo>
                <a:cubicBezTo>
                  <a:pt x="14" y="5659"/>
                  <a:pt x="18" y="5663"/>
                  <a:pt x="18" y="5668"/>
                </a:cubicBezTo>
                <a:lnTo>
                  <a:pt x="18" y="5795"/>
                </a:lnTo>
                <a:cubicBezTo>
                  <a:pt x="18" y="5800"/>
                  <a:pt x="14" y="5804"/>
                  <a:pt x="9" y="5804"/>
                </a:cubicBezTo>
                <a:cubicBezTo>
                  <a:pt x="4" y="5804"/>
                  <a:pt x="0" y="5800"/>
                  <a:pt x="0" y="5795"/>
                </a:cubicBezTo>
                <a:close/>
                <a:moveTo>
                  <a:pt x="0" y="5577"/>
                </a:moveTo>
                <a:lnTo>
                  <a:pt x="0" y="5450"/>
                </a:lnTo>
                <a:cubicBezTo>
                  <a:pt x="0" y="5445"/>
                  <a:pt x="4" y="5441"/>
                  <a:pt x="9" y="5441"/>
                </a:cubicBezTo>
                <a:cubicBezTo>
                  <a:pt x="14" y="5441"/>
                  <a:pt x="18" y="5445"/>
                  <a:pt x="18" y="5450"/>
                </a:cubicBezTo>
                <a:lnTo>
                  <a:pt x="18" y="5577"/>
                </a:lnTo>
                <a:cubicBezTo>
                  <a:pt x="18" y="5582"/>
                  <a:pt x="14" y="5586"/>
                  <a:pt x="9" y="5586"/>
                </a:cubicBezTo>
                <a:cubicBezTo>
                  <a:pt x="4" y="5586"/>
                  <a:pt x="0" y="5582"/>
                  <a:pt x="0" y="5577"/>
                </a:cubicBezTo>
                <a:close/>
                <a:moveTo>
                  <a:pt x="0" y="5359"/>
                </a:moveTo>
                <a:lnTo>
                  <a:pt x="0" y="5232"/>
                </a:lnTo>
                <a:cubicBezTo>
                  <a:pt x="0" y="5227"/>
                  <a:pt x="4" y="5223"/>
                  <a:pt x="9" y="5223"/>
                </a:cubicBezTo>
                <a:cubicBezTo>
                  <a:pt x="14" y="5223"/>
                  <a:pt x="18" y="5227"/>
                  <a:pt x="18" y="5232"/>
                </a:cubicBezTo>
                <a:lnTo>
                  <a:pt x="18" y="5359"/>
                </a:lnTo>
                <a:cubicBezTo>
                  <a:pt x="18" y="5364"/>
                  <a:pt x="14" y="5368"/>
                  <a:pt x="9" y="5368"/>
                </a:cubicBezTo>
                <a:cubicBezTo>
                  <a:pt x="4" y="5368"/>
                  <a:pt x="0" y="5364"/>
                  <a:pt x="0" y="5359"/>
                </a:cubicBezTo>
                <a:close/>
                <a:moveTo>
                  <a:pt x="0" y="5141"/>
                </a:moveTo>
                <a:lnTo>
                  <a:pt x="0" y="5014"/>
                </a:lnTo>
                <a:cubicBezTo>
                  <a:pt x="0" y="5009"/>
                  <a:pt x="4" y="5005"/>
                  <a:pt x="9" y="5005"/>
                </a:cubicBezTo>
                <a:cubicBezTo>
                  <a:pt x="14" y="5005"/>
                  <a:pt x="18" y="5009"/>
                  <a:pt x="18" y="5014"/>
                </a:cubicBezTo>
                <a:lnTo>
                  <a:pt x="18" y="5141"/>
                </a:lnTo>
                <a:cubicBezTo>
                  <a:pt x="18" y="5146"/>
                  <a:pt x="14" y="5150"/>
                  <a:pt x="9" y="5150"/>
                </a:cubicBezTo>
                <a:cubicBezTo>
                  <a:pt x="4" y="5150"/>
                  <a:pt x="0" y="5146"/>
                  <a:pt x="0" y="5141"/>
                </a:cubicBezTo>
                <a:close/>
                <a:moveTo>
                  <a:pt x="0" y="4923"/>
                </a:moveTo>
                <a:lnTo>
                  <a:pt x="0" y="4796"/>
                </a:lnTo>
                <a:cubicBezTo>
                  <a:pt x="0" y="4791"/>
                  <a:pt x="4" y="4787"/>
                  <a:pt x="9" y="4787"/>
                </a:cubicBezTo>
                <a:cubicBezTo>
                  <a:pt x="14" y="4787"/>
                  <a:pt x="18" y="4791"/>
                  <a:pt x="18" y="4796"/>
                </a:cubicBezTo>
                <a:lnTo>
                  <a:pt x="18" y="4923"/>
                </a:lnTo>
                <a:cubicBezTo>
                  <a:pt x="18" y="4928"/>
                  <a:pt x="14" y="4932"/>
                  <a:pt x="9" y="4932"/>
                </a:cubicBezTo>
                <a:cubicBezTo>
                  <a:pt x="4" y="4932"/>
                  <a:pt x="0" y="4928"/>
                  <a:pt x="0" y="4923"/>
                </a:cubicBezTo>
                <a:close/>
                <a:moveTo>
                  <a:pt x="0" y="4705"/>
                </a:moveTo>
                <a:lnTo>
                  <a:pt x="0" y="4578"/>
                </a:lnTo>
                <a:cubicBezTo>
                  <a:pt x="0" y="4573"/>
                  <a:pt x="4" y="4569"/>
                  <a:pt x="9" y="4569"/>
                </a:cubicBezTo>
                <a:cubicBezTo>
                  <a:pt x="14" y="4569"/>
                  <a:pt x="18" y="4573"/>
                  <a:pt x="18" y="4578"/>
                </a:cubicBezTo>
                <a:lnTo>
                  <a:pt x="18" y="4705"/>
                </a:lnTo>
                <a:cubicBezTo>
                  <a:pt x="18" y="4710"/>
                  <a:pt x="14" y="4714"/>
                  <a:pt x="9" y="4714"/>
                </a:cubicBezTo>
                <a:cubicBezTo>
                  <a:pt x="4" y="4714"/>
                  <a:pt x="0" y="4710"/>
                  <a:pt x="0" y="4705"/>
                </a:cubicBezTo>
                <a:close/>
                <a:moveTo>
                  <a:pt x="0" y="4487"/>
                </a:moveTo>
                <a:lnTo>
                  <a:pt x="0" y="4360"/>
                </a:lnTo>
                <a:cubicBezTo>
                  <a:pt x="0" y="4355"/>
                  <a:pt x="4" y="4351"/>
                  <a:pt x="9" y="4351"/>
                </a:cubicBezTo>
                <a:cubicBezTo>
                  <a:pt x="14" y="4351"/>
                  <a:pt x="18" y="4355"/>
                  <a:pt x="18" y="4360"/>
                </a:cubicBezTo>
                <a:lnTo>
                  <a:pt x="18" y="4487"/>
                </a:lnTo>
                <a:cubicBezTo>
                  <a:pt x="18" y="4492"/>
                  <a:pt x="14" y="4496"/>
                  <a:pt x="9" y="4496"/>
                </a:cubicBezTo>
                <a:cubicBezTo>
                  <a:pt x="4" y="4496"/>
                  <a:pt x="0" y="4492"/>
                  <a:pt x="0" y="4487"/>
                </a:cubicBezTo>
                <a:close/>
                <a:moveTo>
                  <a:pt x="0" y="4269"/>
                </a:moveTo>
                <a:lnTo>
                  <a:pt x="0" y="4142"/>
                </a:lnTo>
                <a:cubicBezTo>
                  <a:pt x="0" y="4137"/>
                  <a:pt x="4" y="4133"/>
                  <a:pt x="9" y="4133"/>
                </a:cubicBezTo>
                <a:cubicBezTo>
                  <a:pt x="14" y="4133"/>
                  <a:pt x="18" y="4137"/>
                  <a:pt x="18" y="4142"/>
                </a:cubicBezTo>
                <a:lnTo>
                  <a:pt x="18" y="4269"/>
                </a:lnTo>
                <a:cubicBezTo>
                  <a:pt x="18" y="4274"/>
                  <a:pt x="14" y="4278"/>
                  <a:pt x="9" y="4278"/>
                </a:cubicBezTo>
                <a:cubicBezTo>
                  <a:pt x="4" y="4278"/>
                  <a:pt x="0" y="4274"/>
                  <a:pt x="0" y="4269"/>
                </a:cubicBezTo>
                <a:close/>
                <a:moveTo>
                  <a:pt x="0" y="4051"/>
                </a:moveTo>
                <a:lnTo>
                  <a:pt x="0" y="3924"/>
                </a:lnTo>
                <a:cubicBezTo>
                  <a:pt x="0" y="3918"/>
                  <a:pt x="4" y="3914"/>
                  <a:pt x="9" y="3914"/>
                </a:cubicBezTo>
                <a:cubicBezTo>
                  <a:pt x="14" y="3914"/>
                  <a:pt x="18" y="3918"/>
                  <a:pt x="18" y="3924"/>
                </a:cubicBezTo>
                <a:lnTo>
                  <a:pt x="18" y="4051"/>
                </a:lnTo>
                <a:cubicBezTo>
                  <a:pt x="18" y="4056"/>
                  <a:pt x="14" y="4060"/>
                  <a:pt x="9" y="4060"/>
                </a:cubicBezTo>
                <a:cubicBezTo>
                  <a:pt x="4" y="4060"/>
                  <a:pt x="0" y="4056"/>
                  <a:pt x="0" y="4051"/>
                </a:cubicBezTo>
                <a:close/>
                <a:moveTo>
                  <a:pt x="0" y="3833"/>
                </a:moveTo>
                <a:lnTo>
                  <a:pt x="0" y="3705"/>
                </a:lnTo>
                <a:cubicBezTo>
                  <a:pt x="0" y="3700"/>
                  <a:pt x="4" y="3696"/>
                  <a:pt x="9" y="3696"/>
                </a:cubicBezTo>
                <a:cubicBezTo>
                  <a:pt x="14" y="3696"/>
                  <a:pt x="18" y="3700"/>
                  <a:pt x="18" y="3705"/>
                </a:cubicBezTo>
                <a:lnTo>
                  <a:pt x="18" y="3833"/>
                </a:lnTo>
                <a:cubicBezTo>
                  <a:pt x="18" y="3838"/>
                  <a:pt x="14" y="3842"/>
                  <a:pt x="9" y="3842"/>
                </a:cubicBezTo>
                <a:cubicBezTo>
                  <a:pt x="4" y="3842"/>
                  <a:pt x="0" y="3838"/>
                  <a:pt x="0" y="3833"/>
                </a:cubicBezTo>
                <a:close/>
                <a:moveTo>
                  <a:pt x="0" y="3615"/>
                </a:moveTo>
                <a:lnTo>
                  <a:pt x="0" y="3487"/>
                </a:lnTo>
                <a:cubicBezTo>
                  <a:pt x="0" y="3482"/>
                  <a:pt x="4" y="3478"/>
                  <a:pt x="9" y="3478"/>
                </a:cubicBezTo>
                <a:cubicBezTo>
                  <a:pt x="14" y="3478"/>
                  <a:pt x="18" y="3482"/>
                  <a:pt x="18" y="3487"/>
                </a:cubicBezTo>
                <a:lnTo>
                  <a:pt x="18" y="3615"/>
                </a:lnTo>
                <a:cubicBezTo>
                  <a:pt x="18" y="3620"/>
                  <a:pt x="14" y="3624"/>
                  <a:pt x="9" y="3624"/>
                </a:cubicBezTo>
                <a:cubicBezTo>
                  <a:pt x="4" y="3624"/>
                  <a:pt x="0" y="3620"/>
                  <a:pt x="0" y="3615"/>
                </a:cubicBezTo>
                <a:close/>
                <a:moveTo>
                  <a:pt x="0" y="3396"/>
                </a:moveTo>
                <a:lnTo>
                  <a:pt x="0" y="3269"/>
                </a:lnTo>
                <a:cubicBezTo>
                  <a:pt x="0" y="3264"/>
                  <a:pt x="4" y="3260"/>
                  <a:pt x="9" y="3260"/>
                </a:cubicBezTo>
                <a:cubicBezTo>
                  <a:pt x="14" y="3260"/>
                  <a:pt x="18" y="3264"/>
                  <a:pt x="18" y="3269"/>
                </a:cubicBezTo>
                <a:lnTo>
                  <a:pt x="18" y="3396"/>
                </a:lnTo>
                <a:cubicBezTo>
                  <a:pt x="18" y="3401"/>
                  <a:pt x="14" y="3406"/>
                  <a:pt x="9" y="3406"/>
                </a:cubicBezTo>
                <a:cubicBezTo>
                  <a:pt x="4" y="3406"/>
                  <a:pt x="0" y="3401"/>
                  <a:pt x="0" y="3396"/>
                </a:cubicBezTo>
                <a:close/>
                <a:moveTo>
                  <a:pt x="0" y="3178"/>
                </a:moveTo>
                <a:lnTo>
                  <a:pt x="0" y="3051"/>
                </a:lnTo>
                <a:cubicBezTo>
                  <a:pt x="0" y="3046"/>
                  <a:pt x="4" y="3042"/>
                  <a:pt x="9" y="3042"/>
                </a:cubicBezTo>
                <a:cubicBezTo>
                  <a:pt x="14" y="3042"/>
                  <a:pt x="18" y="3046"/>
                  <a:pt x="18" y="3051"/>
                </a:cubicBezTo>
                <a:lnTo>
                  <a:pt x="18" y="3178"/>
                </a:lnTo>
                <a:cubicBezTo>
                  <a:pt x="18" y="3183"/>
                  <a:pt x="14" y="3187"/>
                  <a:pt x="9" y="3187"/>
                </a:cubicBezTo>
                <a:cubicBezTo>
                  <a:pt x="4" y="3187"/>
                  <a:pt x="0" y="3183"/>
                  <a:pt x="0" y="3178"/>
                </a:cubicBezTo>
                <a:close/>
                <a:moveTo>
                  <a:pt x="0" y="2960"/>
                </a:moveTo>
                <a:lnTo>
                  <a:pt x="0" y="2833"/>
                </a:lnTo>
                <a:cubicBezTo>
                  <a:pt x="0" y="2828"/>
                  <a:pt x="4" y="2824"/>
                  <a:pt x="9" y="2824"/>
                </a:cubicBezTo>
                <a:cubicBezTo>
                  <a:pt x="14" y="2824"/>
                  <a:pt x="18" y="2828"/>
                  <a:pt x="18" y="2833"/>
                </a:cubicBezTo>
                <a:lnTo>
                  <a:pt x="18" y="2960"/>
                </a:lnTo>
                <a:cubicBezTo>
                  <a:pt x="18" y="2965"/>
                  <a:pt x="14" y="2969"/>
                  <a:pt x="9" y="2969"/>
                </a:cubicBezTo>
                <a:cubicBezTo>
                  <a:pt x="4" y="2969"/>
                  <a:pt x="0" y="2965"/>
                  <a:pt x="0" y="2960"/>
                </a:cubicBezTo>
                <a:close/>
                <a:moveTo>
                  <a:pt x="0" y="2742"/>
                </a:moveTo>
                <a:lnTo>
                  <a:pt x="0" y="2615"/>
                </a:lnTo>
                <a:cubicBezTo>
                  <a:pt x="0" y="2610"/>
                  <a:pt x="4" y="2606"/>
                  <a:pt x="9" y="2606"/>
                </a:cubicBezTo>
                <a:cubicBezTo>
                  <a:pt x="14" y="2606"/>
                  <a:pt x="18" y="2610"/>
                  <a:pt x="18" y="2615"/>
                </a:cubicBezTo>
                <a:lnTo>
                  <a:pt x="18" y="2742"/>
                </a:lnTo>
                <a:cubicBezTo>
                  <a:pt x="18" y="2747"/>
                  <a:pt x="14" y="2751"/>
                  <a:pt x="9" y="2751"/>
                </a:cubicBezTo>
                <a:cubicBezTo>
                  <a:pt x="4" y="2751"/>
                  <a:pt x="0" y="2747"/>
                  <a:pt x="0" y="2742"/>
                </a:cubicBezTo>
                <a:close/>
                <a:moveTo>
                  <a:pt x="0" y="2524"/>
                </a:moveTo>
                <a:lnTo>
                  <a:pt x="0" y="2397"/>
                </a:lnTo>
                <a:cubicBezTo>
                  <a:pt x="0" y="2392"/>
                  <a:pt x="4" y="2388"/>
                  <a:pt x="9" y="2388"/>
                </a:cubicBezTo>
                <a:cubicBezTo>
                  <a:pt x="14" y="2388"/>
                  <a:pt x="18" y="2392"/>
                  <a:pt x="18" y="2397"/>
                </a:cubicBezTo>
                <a:lnTo>
                  <a:pt x="18" y="2524"/>
                </a:lnTo>
                <a:cubicBezTo>
                  <a:pt x="18" y="2529"/>
                  <a:pt x="14" y="2533"/>
                  <a:pt x="9" y="2533"/>
                </a:cubicBezTo>
                <a:cubicBezTo>
                  <a:pt x="4" y="2533"/>
                  <a:pt x="0" y="2529"/>
                  <a:pt x="0" y="2524"/>
                </a:cubicBezTo>
                <a:close/>
                <a:moveTo>
                  <a:pt x="0" y="2306"/>
                </a:moveTo>
                <a:lnTo>
                  <a:pt x="0" y="2179"/>
                </a:lnTo>
                <a:cubicBezTo>
                  <a:pt x="0" y="2174"/>
                  <a:pt x="4" y="2170"/>
                  <a:pt x="9" y="2170"/>
                </a:cubicBezTo>
                <a:cubicBezTo>
                  <a:pt x="14" y="2170"/>
                  <a:pt x="18" y="2174"/>
                  <a:pt x="18" y="2179"/>
                </a:cubicBezTo>
                <a:lnTo>
                  <a:pt x="18" y="2306"/>
                </a:lnTo>
                <a:cubicBezTo>
                  <a:pt x="18" y="2311"/>
                  <a:pt x="14" y="2315"/>
                  <a:pt x="9" y="2315"/>
                </a:cubicBezTo>
                <a:cubicBezTo>
                  <a:pt x="4" y="2315"/>
                  <a:pt x="0" y="2311"/>
                  <a:pt x="0" y="2306"/>
                </a:cubicBezTo>
                <a:close/>
                <a:moveTo>
                  <a:pt x="0" y="2088"/>
                </a:moveTo>
                <a:lnTo>
                  <a:pt x="0" y="1961"/>
                </a:lnTo>
                <a:cubicBezTo>
                  <a:pt x="0" y="1956"/>
                  <a:pt x="4" y="1952"/>
                  <a:pt x="9" y="1952"/>
                </a:cubicBezTo>
                <a:cubicBezTo>
                  <a:pt x="14" y="1952"/>
                  <a:pt x="18" y="1956"/>
                  <a:pt x="18" y="1961"/>
                </a:cubicBezTo>
                <a:lnTo>
                  <a:pt x="18" y="2088"/>
                </a:lnTo>
                <a:cubicBezTo>
                  <a:pt x="18" y="2093"/>
                  <a:pt x="14" y="2097"/>
                  <a:pt x="9" y="2097"/>
                </a:cubicBezTo>
                <a:cubicBezTo>
                  <a:pt x="4" y="2097"/>
                  <a:pt x="0" y="2093"/>
                  <a:pt x="0" y="2088"/>
                </a:cubicBezTo>
                <a:close/>
                <a:moveTo>
                  <a:pt x="0" y="1870"/>
                </a:moveTo>
                <a:lnTo>
                  <a:pt x="0" y="1743"/>
                </a:lnTo>
                <a:cubicBezTo>
                  <a:pt x="0" y="1738"/>
                  <a:pt x="4" y="1734"/>
                  <a:pt x="9" y="1734"/>
                </a:cubicBezTo>
                <a:cubicBezTo>
                  <a:pt x="14" y="1734"/>
                  <a:pt x="18" y="1738"/>
                  <a:pt x="18" y="1743"/>
                </a:cubicBezTo>
                <a:lnTo>
                  <a:pt x="18" y="1870"/>
                </a:lnTo>
                <a:cubicBezTo>
                  <a:pt x="18" y="1875"/>
                  <a:pt x="14" y="1879"/>
                  <a:pt x="9" y="1879"/>
                </a:cubicBezTo>
                <a:cubicBezTo>
                  <a:pt x="4" y="1879"/>
                  <a:pt x="0" y="1875"/>
                  <a:pt x="0" y="1870"/>
                </a:cubicBezTo>
                <a:close/>
                <a:moveTo>
                  <a:pt x="0" y="1652"/>
                </a:moveTo>
                <a:lnTo>
                  <a:pt x="0" y="1525"/>
                </a:lnTo>
                <a:cubicBezTo>
                  <a:pt x="0" y="1520"/>
                  <a:pt x="4" y="1515"/>
                  <a:pt x="9" y="1515"/>
                </a:cubicBezTo>
                <a:cubicBezTo>
                  <a:pt x="14" y="1515"/>
                  <a:pt x="18" y="1520"/>
                  <a:pt x="18" y="1525"/>
                </a:cubicBezTo>
                <a:lnTo>
                  <a:pt x="18" y="1652"/>
                </a:lnTo>
                <a:cubicBezTo>
                  <a:pt x="18" y="1657"/>
                  <a:pt x="14" y="1661"/>
                  <a:pt x="9" y="1661"/>
                </a:cubicBezTo>
                <a:cubicBezTo>
                  <a:pt x="4" y="1661"/>
                  <a:pt x="0" y="1657"/>
                  <a:pt x="0" y="1652"/>
                </a:cubicBezTo>
                <a:close/>
                <a:moveTo>
                  <a:pt x="0" y="1434"/>
                </a:moveTo>
                <a:lnTo>
                  <a:pt x="0" y="1306"/>
                </a:lnTo>
                <a:cubicBezTo>
                  <a:pt x="0" y="1301"/>
                  <a:pt x="4" y="1297"/>
                  <a:pt x="9" y="1297"/>
                </a:cubicBezTo>
                <a:cubicBezTo>
                  <a:pt x="14" y="1297"/>
                  <a:pt x="18" y="1301"/>
                  <a:pt x="18" y="1306"/>
                </a:cubicBezTo>
                <a:lnTo>
                  <a:pt x="18" y="1434"/>
                </a:lnTo>
                <a:cubicBezTo>
                  <a:pt x="18" y="1439"/>
                  <a:pt x="14" y="1443"/>
                  <a:pt x="9" y="1443"/>
                </a:cubicBezTo>
                <a:cubicBezTo>
                  <a:pt x="4" y="1443"/>
                  <a:pt x="0" y="1439"/>
                  <a:pt x="0" y="1434"/>
                </a:cubicBezTo>
                <a:close/>
                <a:moveTo>
                  <a:pt x="0" y="1216"/>
                </a:moveTo>
                <a:lnTo>
                  <a:pt x="0" y="1088"/>
                </a:lnTo>
                <a:cubicBezTo>
                  <a:pt x="0" y="1083"/>
                  <a:pt x="4" y="1079"/>
                  <a:pt x="9" y="1079"/>
                </a:cubicBezTo>
                <a:cubicBezTo>
                  <a:pt x="14" y="1079"/>
                  <a:pt x="18" y="1083"/>
                  <a:pt x="18" y="1088"/>
                </a:cubicBezTo>
                <a:lnTo>
                  <a:pt x="18" y="1216"/>
                </a:lnTo>
                <a:cubicBezTo>
                  <a:pt x="18" y="1221"/>
                  <a:pt x="14" y="1225"/>
                  <a:pt x="9" y="1225"/>
                </a:cubicBezTo>
                <a:cubicBezTo>
                  <a:pt x="4" y="1225"/>
                  <a:pt x="0" y="1221"/>
                  <a:pt x="0" y="1216"/>
                </a:cubicBezTo>
                <a:close/>
                <a:moveTo>
                  <a:pt x="0" y="998"/>
                </a:moveTo>
                <a:lnTo>
                  <a:pt x="0" y="870"/>
                </a:lnTo>
                <a:cubicBezTo>
                  <a:pt x="0" y="865"/>
                  <a:pt x="4" y="861"/>
                  <a:pt x="9" y="861"/>
                </a:cubicBezTo>
                <a:cubicBezTo>
                  <a:pt x="14" y="861"/>
                  <a:pt x="18" y="865"/>
                  <a:pt x="18" y="870"/>
                </a:cubicBezTo>
                <a:lnTo>
                  <a:pt x="18" y="998"/>
                </a:lnTo>
                <a:cubicBezTo>
                  <a:pt x="18" y="1003"/>
                  <a:pt x="14" y="1007"/>
                  <a:pt x="9" y="1007"/>
                </a:cubicBezTo>
                <a:cubicBezTo>
                  <a:pt x="4" y="1007"/>
                  <a:pt x="0" y="1003"/>
                  <a:pt x="0" y="998"/>
                </a:cubicBezTo>
                <a:close/>
                <a:moveTo>
                  <a:pt x="0" y="779"/>
                </a:moveTo>
                <a:lnTo>
                  <a:pt x="0" y="652"/>
                </a:lnTo>
                <a:cubicBezTo>
                  <a:pt x="0" y="647"/>
                  <a:pt x="4" y="643"/>
                  <a:pt x="9" y="643"/>
                </a:cubicBezTo>
                <a:cubicBezTo>
                  <a:pt x="14" y="643"/>
                  <a:pt x="18" y="647"/>
                  <a:pt x="18" y="652"/>
                </a:cubicBezTo>
                <a:lnTo>
                  <a:pt x="18" y="779"/>
                </a:lnTo>
                <a:cubicBezTo>
                  <a:pt x="18" y="784"/>
                  <a:pt x="14" y="789"/>
                  <a:pt x="9" y="789"/>
                </a:cubicBezTo>
                <a:cubicBezTo>
                  <a:pt x="4" y="789"/>
                  <a:pt x="0" y="784"/>
                  <a:pt x="0" y="779"/>
                </a:cubicBezTo>
                <a:close/>
                <a:moveTo>
                  <a:pt x="0" y="561"/>
                </a:moveTo>
                <a:lnTo>
                  <a:pt x="0" y="434"/>
                </a:lnTo>
                <a:cubicBezTo>
                  <a:pt x="0" y="429"/>
                  <a:pt x="4" y="425"/>
                  <a:pt x="9" y="425"/>
                </a:cubicBezTo>
                <a:cubicBezTo>
                  <a:pt x="14" y="425"/>
                  <a:pt x="18" y="429"/>
                  <a:pt x="18" y="434"/>
                </a:cubicBezTo>
                <a:lnTo>
                  <a:pt x="18" y="561"/>
                </a:lnTo>
                <a:cubicBezTo>
                  <a:pt x="18" y="566"/>
                  <a:pt x="14" y="570"/>
                  <a:pt x="9" y="570"/>
                </a:cubicBezTo>
                <a:cubicBezTo>
                  <a:pt x="4" y="570"/>
                  <a:pt x="0" y="566"/>
                  <a:pt x="0" y="561"/>
                </a:cubicBezTo>
                <a:close/>
                <a:moveTo>
                  <a:pt x="0" y="343"/>
                </a:moveTo>
                <a:lnTo>
                  <a:pt x="0" y="216"/>
                </a:lnTo>
                <a:cubicBezTo>
                  <a:pt x="0" y="211"/>
                  <a:pt x="4" y="207"/>
                  <a:pt x="9" y="207"/>
                </a:cubicBezTo>
                <a:cubicBezTo>
                  <a:pt x="14" y="207"/>
                  <a:pt x="18" y="211"/>
                  <a:pt x="18" y="216"/>
                </a:cubicBezTo>
                <a:lnTo>
                  <a:pt x="18" y="343"/>
                </a:lnTo>
                <a:cubicBezTo>
                  <a:pt x="18" y="348"/>
                  <a:pt x="14" y="352"/>
                  <a:pt x="9" y="352"/>
                </a:cubicBezTo>
                <a:cubicBezTo>
                  <a:pt x="4" y="352"/>
                  <a:pt x="0" y="348"/>
                  <a:pt x="0" y="343"/>
                </a:cubicBezTo>
                <a:close/>
                <a:moveTo>
                  <a:pt x="0" y="125"/>
                </a:moveTo>
                <a:lnTo>
                  <a:pt x="0" y="9"/>
                </a:lnTo>
                <a:cubicBezTo>
                  <a:pt x="0" y="4"/>
                  <a:pt x="4" y="0"/>
                  <a:pt x="9" y="0"/>
                </a:cubicBezTo>
                <a:cubicBezTo>
                  <a:pt x="14" y="0"/>
                  <a:pt x="18" y="4"/>
                  <a:pt x="18" y="9"/>
                </a:cubicBezTo>
                <a:lnTo>
                  <a:pt x="18" y="125"/>
                </a:lnTo>
                <a:cubicBezTo>
                  <a:pt x="18" y="130"/>
                  <a:pt x="14" y="134"/>
                  <a:pt x="9" y="134"/>
                </a:cubicBezTo>
                <a:cubicBezTo>
                  <a:pt x="4" y="134"/>
                  <a:pt x="0" y="130"/>
                  <a:pt x="0" y="125"/>
                </a:cubicBezTo>
                <a:close/>
              </a:path>
            </a:pathLst>
          </a:custGeom>
          <a:solidFill>
            <a:srgbClr val="000000"/>
          </a:solidFill>
          <a:ln w="6350" cap="flat">
            <a:solidFill>
              <a:srgbClr val="000000"/>
            </a:solidFill>
            <a:prstDash val="solid"/>
            <a:bevel/>
            <a:headEnd/>
            <a:tailEnd/>
          </a:ln>
        </p:spPr>
        <p:txBody>
          <a:bodyPr/>
          <a:lstStyle/>
          <a:p>
            <a:endParaRPr lang="el-GR"/>
          </a:p>
        </p:txBody>
      </p:sp>
      <p:graphicFrame>
        <p:nvGraphicFramePr>
          <p:cNvPr id="103" name="Object 2">
            <a:extLst>
              <a:ext uri="{FF2B5EF4-FFF2-40B4-BE49-F238E27FC236}">
                <a16:creationId xmlns:a16="http://schemas.microsoft.com/office/drawing/2014/main" id="{0E94AEC8-60A7-42B4-AE6C-7180A8977910}"/>
              </a:ext>
            </a:extLst>
          </p:cNvPr>
          <p:cNvGraphicFramePr>
            <a:graphicFrameLocks noChangeAspect="1"/>
          </p:cNvGraphicFramePr>
          <p:nvPr/>
        </p:nvGraphicFramePr>
        <p:xfrm>
          <a:off x="6959973" y="2459762"/>
          <a:ext cx="3062287" cy="920750"/>
        </p:xfrm>
        <a:graphic>
          <a:graphicData uri="http://schemas.openxmlformats.org/presentationml/2006/ole">
            <mc:AlternateContent xmlns:mc="http://schemas.openxmlformats.org/markup-compatibility/2006">
              <mc:Choice xmlns:v="urn:schemas-microsoft-com:vml" Requires="v">
                <p:oleObj name="Equation" r:id="rId4" imgW="1473120" imgH="444240" progId="Equation.3">
                  <p:embed/>
                </p:oleObj>
              </mc:Choice>
              <mc:Fallback>
                <p:oleObj name="Equation" r:id="rId4" imgW="1473120" imgH="444240" progId="Equation.3">
                  <p:embed/>
                  <p:pic>
                    <p:nvPicPr>
                      <p:cNvPr id="103" name="Object 2">
                        <a:extLst>
                          <a:ext uri="{FF2B5EF4-FFF2-40B4-BE49-F238E27FC236}">
                            <a16:creationId xmlns:a16="http://schemas.microsoft.com/office/drawing/2014/main" id="{0E94AEC8-60A7-42B4-AE6C-7180A8977910}"/>
                          </a:ext>
                        </a:extLst>
                      </p:cNvPr>
                      <p:cNvPicPr>
                        <a:picLocks noChangeAspect="1" noChangeArrowheads="1"/>
                      </p:cNvPicPr>
                      <p:nvPr/>
                    </p:nvPicPr>
                    <p:blipFill>
                      <a:blip r:embed="rId5"/>
                      <a:srcRect/>
                      <a:stretch>
                        <a:fillRect/>
                      </a:stretch>
                    </p:blipFill>
                    <p:spPr bwMode="auto">
                      <a:xfrm>
                        <a:off x="6959973" y="2459762"/>
                        <a:ext cx="3062287" cy="920750"/>
                      </a:xfrm>
                      <a:prstGeom prst="rect">
                        <a:avLst/>
                      </a:prstGeom>
                      <a:noFill/>
                      <a:ln w="9525">
                        <a:noFill/>
                        <a:miter lim="800000"/>
                        <a:headEnd/>
                        <a:tailEnd/>
                      </a:ln>
                    </p:spPr>
                  </p:pic>
                </p:oleObj>
              </mc:Fallback>
            </mc:AlternateContent>
          </a:graphicData>
        </a:graphic>
      </p:graphicFrame>
      <p:sp>
        <p:nvSpPr>
          <p:cNvPr id="105" name="TextBox 104">
            <a:extLst>
              <a:ext uri="{FF2B5EF4-FFF2-40B4-BE49-F238E27FC236}">
                <a16:creationId xmlns:a16="http://schemas.microsoft.com/office/drawing/2014/main" id="{72E3C33D-94E2-4B18-857B-F3EE59A1CA84}"/>
              </a:ext>
            </a:extLst>
          </p:cNvPr>
          <p:cNvSpPr txBox="1"/>
          <p:nvPr/>
        </p:nvSpPr>
        <p:spPr>
          <a:xfrm>
            <a:off x="1256606" y="5089799"/>
            <a:ext cx="9238136" cy="378502"/>
          </a:xfrm>
          <a:prstGeom prst="rect">
            <a:avLst/>
          </a:prstGeom>
          <a:noFill/>
        </p:spPr>
        <p:txBody>
          <a:bodyPr wrap="square">
            <a:spAutoFit/>
          </a:bodyPr>
          <a:lstStyle/>
          <a:p>
            <a:pPr marL="270510">
              <a:lnSpc>
                <a:spcPct val="107000"/>
              </a:lnSpc>
              <a:spcAft>
                <a:spcPts val="800"/>
              </a:spcAft>
            </a:pPr>
            <a:r>
              <a:rPr lang="en-US" sz="1800" dirty="0" err="1">
                <a:effectLst/>
                <a:latin typeface="Garamond" panose="02020404030301010803" pitchFamily="18" charset="0"/>
                <a:ea typeface="Calibri" panose="020F0502020204030204" pitchFamily="34" charset="0"/>
                <a:cs typeface="Arial" panose="020B0604020202020204" pitchFamily="34" charset="0"/>
              </a:rPr>
              <a:t>Gini</a:t>
            </a:r>
            <a:r>
              <a:rPr lang="en-US" sz="1800" baseline="-25000" dirty="0" err="1">
                <a:effectLst/>
                <a:latin typeface="Garamond" panose="02020404030301010803" pitchFamily="18" charset="0"/>
                <a:ea typeface="Calibri" panose="020F0502020204030204" pitchFamily="34" charset="0"/>
                <a:cs typeface="Arial" panose="020B0604020202020204" pitchFamily="34" charset="0"/>
              </a:rPr>
              <a:t>split</a:t>
            </a:r>
            <a:r>
              <a:rPr lang="en-US" sz="1800" dirty="0">
                <a:effectLst/>
                <a:latin typeface="Garamond" panose="02020404030301010803" pitchFamily="18" charset="0"/>
                <a:ea typeface="Calibri" panose="020F0502020204030204" pitchFamily="34" charset="0"/>
                <a:cs typeface="Arial" panose="020B0604020202020204" pitchFamily="34" charset="0"/>
              </a:rPr>
              <a:t> =  n(p1)/n * Gini(p1) + n(p2)/n * Gini(p2) = 5/12 *   0.48  + 7/12 * 0.49 = 0,486</a:t>
            </a:r>
            <a:endParaRPr lang="el-GR"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3A207925-9FC6-4176-A4B6-F9CD96EF2E74}"/>
              </a:ext>
            </a:extLst>
          </p:cNvPr>
          <p:cNvSpPr txBox="1"/>
          <p:nvPr/>
        </p:nvSpPr>
        <p:spPr>
          <a:xfrm>
            <a:off x="2072850" y="1813248"/>
            <a:ext cx="725046" cy="369332"/>
          </a:xfrm>
          <a:prstGeom prst="rect">
            <a:avLst/>
          </a:prstGeom>
          <a:noFill/>
        </p:spPr>
        <p:txBody>
          <a:bodyPr wrap="square">
            <a:spAutoFit/>
          </a:bodyPr>
          <a:lstStyle/>
          <a:p>
            <a:r>
              <a:rPr lang="en-US" sz="1800" dirty="0">
                <a:effectLst/>
                <a:latin typeface="Garamond" panose="02020404030301010803" pitchFamily="18" charset="0"/>
                <a:ea typeface="Calibri" panose="020F0502020204030204" pitchFamily="34" charset="0"/>
                <a:cs typeface="Arial" panose="020B0604020202020204" pitchFamily="34" charset="0"/>
              </a:rPr>
              <a:t>p1</a:t>
            </a:r>
            <a:endParaRPr lang="el-GR" dirty="0"/>
          </a:p>
        </p:txBody>
      </p:sp>
      <p:sp>
        <p:nvSpPr>
          <p:cNvPr id="108" name="TextBox 107">
            <a:extLst>
              <a:ext uri="{FF2B5EF4-FFF2-40B4-BE49-F238E27FC236}">
                <a16:creationId xmlns:a16="http://schemas.microsoft.com/office/drawing/2014/main" id="{6990903F-CDCC-4049-9F43-BE7532365C33}"/>
              </a:ext>
            </a:extLst>
          </p:cNvPr>
          <p:cNvSpPr txBox="1"/>
          <p:nvPr/>
        </p:nvSpPr>
        <p:spPr>
          <a:xfrm>
            <a:off x="3676897" y="1848789"/>
            <a:ext cx="725046" cy="369332"/>
          </a:xfrm>
          <a:prstGeom prst="rect">
            <a:avLst/>
          </a:prstGeom>
          <a:noFill/>
        </p:spPr>
        <p:txBody>
          <a:bodyPr wrap="square">
            <a:spAutoFit/>
          </a:bodyPr>
          <a:lstStyle/>
          <a:p>
            <a:r>
              <a:rPr lang="en-US" sz="1800" dirty="0">
                <a:effectLst/>
                <a:latin typeface="Garamond" panose="02020404030301010803" pitchFamily="18" charset="0"/>
                <a:ea typeface="Calibri" panose="020F0502020204030204" pitchFamily="34" charset="0"/>
                <a:cs typeface="Arial" panose="020B0604020202020204" pitchFamily="34" charset="0"/>
              </a:rPr>
              <a:t>p2</a:t>
            </a:r>
            <a:endParaRPr lang="el-GR" dirty="0"/>
          </a:p>
        </p:txBody>
      </p:sp>
      <p:cxnSp>
        <p:nvCxnSpPr>
          <p:cNvPr id="14" name="Straight Arrow Connector 13">
            <a:extLst>
              <a:ext uri="{FF2B5EF4-FFF2-40B4-BE49-F238E27FC236}">
                <a16:creationId xmlns:a16="http://schemas.microsoft.com/office/drawing/2014/main" id="{01C98663-2D45-4B34-8CCF-15F4F3D08516}"/>
              </a:ext>
            </a:extLst>
          </p:cNvPr>
          <p:cNvCxnSpPr>
            <a:cxnSpLocks/>
          </p:cNvCxnSpPr>
          <p:nvPr/>
        </p:nvCxnSpPr>
        <p:spPr>
          <a:xfrm flipH="1">
            <a:off x="3548310" y="5586711"/>
            <a:ext cx="280410" cy="458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58A325D0-E461-444D-842B-2CA1F9599778}"/>
              </a:ext>
            </a:extLst>
          </p:cNvPr>
          <p:cNvSpPr txBox="1"/>
          <p:nvPr/>
        </p:nvSpPr>
        <p:spPr>
          <a:xfrm>
            <a:off x="1387952" y="6218850"/>
            <a:ext cx="4031921" cy="378502"/>
          </a:xfrm>
          <a:prstGeom prst="rect">
            <a:avLst/>
          </a:prstGeom>
          <a:noFill/>
        </p:spPr>
        <p:txBody>
          <a:bodyPr wrap="square">
            <a:spAutoFit/>
          </a:bodyPr>
          <a:lstStyle/>
          <a:p>
            <a:pPr>
              <a:lnSpc>
                <a:spcPct val="107000"/>
              </a:lnSpc>
              <a:spcAft>
                <a:spcPts val="800"/>
              </a:spcAft>
            </a:pPr>
            <a:r>
              <a:rPr lang="en-US" sz="1800" dirty="0">
                <a:effectLst/>
                <a:latin typeface="Garamond" panose="02020404030301010803" pitchFamily="18" charset="0"/>
                <a:ea typeface="Calibri" panose="020F0502020204030204" pitchFamily="34" charset="0"/>
                <a:cs typeface="Arial" panose="020B0604020202020204" pitchFamily="34" charset="0"/>
              </a:rPr>
              <a:t>Gini(p1) = 1 – [(3/5)</a:t>
            </a:r>
            <a:r>
              <a:rPr lang="en-US" sz="1800" baseline="30000" dirty="0">
                <a:effectLst/>
                <a:latin typeface="Garamond" panose="02020404030301010803" pitchFamily="18" charset="0"/>
                <a:ea typeface="Calibri" panose="020F0502020204030204" pitchFamily="34" charset="0"/>
                <a:cs typeface="Arial" panose="020B0604020202020204" pitchFamily="34" charset="0"/>
              </a:rPr>
              <a:t>2</a:t>
            </a:r>
            <a:r>
              <a:rPr lang="en-US" sz="1800" dirty="0">
                <a:effectLst/>
                <a:latin typeface="Garamond" panose="02020404030301010803" pitchFamily="18" charset="0"/>
                <a:ea typeface="Calibri" panose="020F0502020204030204" pitchFamily="34" charset="0"/>
                <a:cs typeface="Arial" panose="020B0604020202020204" pitchFamily="34" charset="0"/>
              </a:rPr>
              <a:t>   +  (2/5)</a:t>
            </a:r>
            <a:r>
              <a:rPr lang="en-US" sz="1800" baseline="30000" dirty="0">
                <a:effectLst/>
                <a:latin typeface="Garamond" panose="02020404030301010803" pitchFamily="18" charset="0"/>
                <a:ea typeface="Calibri" panose="020F0502020204030204" pitchFamily="34" charset="0"/>
                <a:cs typeface="Arial" panose="020B0604020202020204" pitchFamily="34" charset="0"/>
              </a:rPr>
              <a:t>2</a:t>
            </a:r>
            <a:r>
              <a:rPr lang="en-US" sz="1800" dirty="0">
                <a:effectLst/>
                <a:latin typeface="Garamond" panose="02020404030301010803" pitchFamily="18" charset="0"/>
                <a:ea typeface="Calibri" panose="020F0502020204030204" pitchFamily="34" charset="0"/>
                <a:cs typeface="Arial" panose="020B0604020202020204" pitchFamily="34" charset="0"/>
              </a:rPr>
              <a:t>] = 0.48</a:t>
            </a:r>
            <a:endParaRPr lang="el-GR"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13409D18-344E-4C2A-B79C-F636E926927A}"/>
              </a:ext>
            </a:extLst>
          </p:cNvPr>
          <p:cNvSpPr txBox="1"/>
          <p:nvPr/>
        </p:nvSpPr>
        <p:spPr>
          <a:xfrm>
            <a:off x="5490718" y="6197310"/>
            <a:ext cx="6100354" cy="378502"/>
          </a:xfrm>
          <a:prstGeom prst="rect">
            <a:avLst/>
          </a:prstGeom>
          <a:noFill/>
        </p:spPr>
        <p:txBody>
          <a:bodyPr wrap="square">
            <a:spAutoFit/>
          </a:bodyPr>
          <a:lstStyle/>
          <a:p>
            <a:pPr>
              <a:lnSpc>
                <a:spcPct val="107000"/>
              </a:lnSpc>
              <a:spcAft>
                <a:spcPts val="800"/>
              </a:spcAft>
            </a:pPr>
            <a:r>
              <a:rPr lang="en-US" sz="1800" dirty="0">
                <a:effectLst/>
                <a:latin typeface="Garamond" panose="02020404030301010803" pitchFamily="18" charset="0"/>
                <a:ea typeface="Calibri" panose="020F0502020204030204" pitchFamily="34" charset="0"/>
                <a:cs typeface="Arial" panose="020B0604020202020204" pitchFamily="34" charset="0"/>
              </a:rPr>
              <a:t>Gini(p2) = 1 – [ (4/7)</a:t>
            </a:r>
            <a:r>
              <a:rPr lang="en-US" sz="1800" baseline="30000" dirty="0">
                <a:effectLst/>
                <a:latin typeface="Garamond" panose="02020404030301010803" pitchFamily="18" charset="0"/>
                <a:ea typeface="Calibri" panose="020F0502020204030204" pitchFamily="34" charset="0"/>
                <a:cs typeface="Arial" panose="020B0604020202020204" pitchFamily="34" charset="0"/>
              </a:rPr>
              <a:t> 2</a:t>
            </a:r>
            <a:r>
              <a:rPr lang="en-US" sz="1800" dirty="0">
                <a:effectLst/>
                <a:latin typeface="Garamond" panose="02020404030301010803" pitchFamily="18" charset="0"/>
                <a:ea typeface="Calibri" panose="020F0502020204030204" pitchFamily="34" charset="0"/>
                <a:cs typeface="Arial" panose="020B0604020202020204" pitchFamily="34" charset="0"/>
              </a:rPr>
              <a:t> +  (3/7)</a:t>
            </a:r>
            <a:r>
              <a:rPr lang="en-US" sz="1800" baseline="30000" dirty="0">
                <a:effectLst/>
                <a:latin typeface="Garamond" panose="02020404030301010803" pitchFamily="18" charset="0"/>
                <a:ea typeface="Calibri" panose="020F0502020204030204" pitchFamily="34" charset="0"/>
                <a:cs typeface="Arial" panose="020B0604020202020204" pitchFamily="34" charset="0"/>
              </a:rPr>
              <a:t> 2</a:t>
            </a:r>
            <a:r>
              <a:rPr lang="en-US" sz="1800" dirty="0">
                <a:effectLst/>
                <a:latin typeface="Garamond" panose="02020404030301010803" pitchFamily="18" charset="0"/>
                <a:ea typeface="Calibri" panose="020F0502020204030204" pitchFamily="34" charset="0"/>
                <a:cs typeface="Arial" panose="020B0604020202020204" pitchFamily="34" charset="0"/>
              </a:rPr>
              <a:t> ] = 0.49</a:t>
            </a:r>
            <a:endParaRPr lang="el-GR" sz="1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8" name="Straight Arrow Connector 117">
            <a:extLst>
              <a:ext uri="{FF2B5EF4-FFF2-40B4-BE49-F238E27FC236}">
                <a16:creationId xmlns:a16="http://schemas.microsoft.com/office/drawing/2014/main" id="{572076FA-FBE6-4B9C-85FF-B9D3F33BF393}"/>
              </a:ext>
            </a:extLst>
          </p:cNvPr>
          <p:cNvCxnSpPr>
            <a:cxnSpLocks/>
          </p:cNvCxnSpPr>
          <p:nvPr/>
        </p:nvCxnSpPr>
        <p:spPr>
          <a:xfrm>
            <a:off x="5848498" y="5594691"/>
            <a:ext cx="533946" cy="512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88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5170646"/>
          </a:xfrm>
          <a:prstGeom prst="rect">
            <a:avLst/>
          </a:prstGeom>
          <a:noFill/>
        </p:spPr>
        <p:txBody>
          <a:bodyPr wrap="square" rtlCol="0">
            <a:spAutoFit/>
          </a:bodyPr>
          <a:lstStyle/>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Συχνά είναι απαραίτητο να κάνουμε μια σειρά ερωτήσεων πριν καταλήξουμε σε μια απόφαση για ένα πρόβλημα. </a:t>
            </a:r>
            <a:endParaRPr lang="en-US" sz="24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4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Οι απαντήσεις σε μια ερώτηση </a:t>
            </a:r>
            <a:endParaRPr lang="en-US" sz="2400"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μπορεί να οδηγήσουν σε άλλη ερώτηση ή </a:t>
            </a:r>
            <a:endParaRPr lang="en-US" sz="2400"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μπορεί να οδηγήσουν σε μια απόφαση για να επιτευχθεί η λύση του προβλήματος</a:t>
            </a:r>
          </a:p>
          <a:p>
            <a:pPr marL="342900" indent="-342900" algn="just">
              <a:buFont typeface="Garamond" panose="02020404030301010803" pitchFamily="18" charset="0"/>
              <a:buChar char="–"/>
            </a:pPr>
            <a:endParaRPr lang="el-GR" sz="24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Μοντέλο = Δέντρο Απόφασης</a:t>
            </a: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Εσωτερικοί κόμβοι αντιστοιχούν σε κάποιο γνώρισμα </a:t>
            </a: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Διαχωρισμός (split) ενός κόμβου σε παιδιά </a:t>
            </a:r>
            <a:endParaRPr lang="en-US" sz="2400" dirty="0">
              <a:solidFill>
                <a:schemeClr val="tx2"/>
              </a:solidFill>
              <a:latin typeface="Garamond" panose="02020404030301010803" pitchFamily="18" charset="0"/>
            </a:endParaRPr>
          </a:p>
          <a:p>
            <a:pPr marL="1257300" lvl="2" indent="-342900" algn="just">
              <a:buFont typeface="Garamond" panose="02020404030301010803" pitchFamily="18" charset="0"/>
              <a:buChar char="–"/>
            </a:pPr>
            <a:r>
              <a:rPr lang="el-GR" sz="2400" dirty="0">
                <a:solidFill>
                  <a:schemeClr val="tx2"/>
                </a:solidFill>
                <a:latin typeface="Garamond" panose="02020404030301010803" pitchFamily="18" charset="0"/>
              </a:rPr>
              <a:t>η ετικέτα στην ακμή = συνθήκη/έλεγχος</a:t>
            </a: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Φύλλα αντιστοιχούν σε κλάσεις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Δέντρα Αποφάσεων</a:t>
            </a:r>
          </a:p>
        </p:txBody>
      </p:sp>
    </p:spTree>
    <p:extLst>
      <p:ext uri="{BB962C8B-B14F-4D97-AF65-F5344CB8AC3E}">
        <p14:creationId xmlns:p14="http://schemas.microsoft.com/office/powerpoint/2010/main" val="219728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5909310"/>
          </a:xfrm>
          <a:prstGeom prst="rect">
            <a:avLst/>
          </a:prstGeom>
          <a:noFill/>
        </p:spPr>
        <p:txBody>
          <a:bodyPr wrap="square" rtlCol="0">
            <a:spAutoFit/>
          </a:bodyPr>
          <a:lstStyle/>
          <a:p>
            <a:pPr algn="just"/>
            <a:r>
              <a:rPr lang="el-GR" dirty="0">
                <a:latin typeface="Garamond" panose="02020404030301010803" pitchFamily="18" charset="0"/>
              </a:rPr>
              <a:t>Δείκτης Gini: </a:t>
            </a: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Ο δείκτης Gini ορίζεται ως</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Αν η διαμέριση είναι «καθαρή», τότε ο δείκτης Gini θα είναι 0.</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Ο σταθμισμένος δείκτης Gini ενός σημείου διαμερισμού υπολογίζεται  ως εξής:</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Όσο χαμηλότερη είναι η τιμή του, τόσο καλύτερο είναι το σημείο διαμερισμού.</a:t>
            </a:r>
          </a:p>
          <a:p>
            <a:pPr marL="342900" indent="-342900" algn="just">
              <a:buFont typeface="Garamond" panose="02020404030301010803" pitchFamily="18" charset="0"/>
              <a:buChar char="–"/>
            </a:pPr>
            <a:endParaRPr lang="en-US" dirty="0">
              <a:latin typeface="Garamond" panose="02020404030301010803" pitchFamily="18" charset="0"/>
            </a:endParaRPr>
          </a:p>
          <a:p>
            <a:pPr algn="just"/>
            <a:r>
              <a:rPr lang="el-GR" dirty="0">
                <a:latin typeface="Garamond" panose="02020404030301010803" pitchFamily="18" charset="0"/>
              </a:rPr>
              <a:t>Μέτρο CART: </a:t>
            </a: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To μέτρο CART ορίζεται ως</a:t>
            </a: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endParaRPr lang="en-US" dirty="0">
              <a:latin typeface="Garamond" panose="02020404030301010803" pitchFamily="18" charset="0"/>
            </a:endParaRPr>
          </a:p>
          <a:p>
            <a:pPr marL="342900" indent="-342900" algn="just">
              <a:buFont typeface="Garamond" panose="02020404030301010803" pitchFamily="18" charset="0"/>
              <a:buChar char="–"/>
            </a:pPr>
            <a:r>
              <a:rPr lang="el-GR" dirty="0">
                <a:latin typeface="Garamond" panose="02020404030301010803" pitchFamily="18" charset="0"/>
              </a:rPr>
              <a:t>όσο υψηλότερη είναι η τιμή του μέτρου CART, τόσο καλύτερο είναι το σημείο διαμερισμού.</a:t>
            </a:r>
          </a:p>
          <a:p>
            <a:pPr marL="342900" indent="-342900" algn="just">
              <a:buFont typeface="Garamond" panose="02020404030301010803" pitchFamily="18" charset="0"/>
              <a:buChar char="–"/>
            </a:pPr>
            <a:endParaRPr lang="el-GR"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67961"/>
            <a:ext cx="9577064" cy="461665"/>
          </a:xfrm>
          <a:prstGeom prst="rect">
            <a:avLst/>
          </a:prstGeom>
          <a:noFill/>
        </p:spPr>
        <p:txBody>
          <a:bodyPr wrap="square" rtlCol="0" anchor="ctr">
            <a:spAutoFit/>
          </a:bodyPr>
          <a:lstStyle/>
          <a:p>
            <a:r>
              <a:rPr lang="el-GR" sz="2400" dirty="0">
                <a:effectLst>
                  <a:outerShdw blurRad="38100" dist="38100" dir="2700000" algn="tl">
                    <a:srgbClr val="000000">
                      <a:alpha val="43137"/>
                    </a:srgbClr>
                  </a:outerShdw>
                </a:effectLst>
                <a:latin typeface="Garamond" panose="02020404030301010803" pitchFamily="18" charset="0"/>
              </a:rPr>
              <a:t>Μέτρα αποτίμησης σημείων διαμερισμού: Δείκτης Gini και μέτρο CART</a:t>
            </a:r>
          </a:p>
        </p:txBody>
      </p:sp>
      <p:graphicFrame>
        <p:nvGraphicFramePr>
          <p:cNvPr id="8" name="Αντικείμενο 12"/>
          <p:cNvGraphicFramePr>
            <a:graphicFrameLocks noChangeAspect="1"/>
          </p:cNvGraphicFramePr>
          <p:nvPr/>
        </p:nvGraphicFramePr>
        <p:xfrm>
          <a:off x="4150196" y="1259552"/>
          <a:ext cx="2389188" cy="735012"/>
        </p:xfrm>
        <a:graphic>
          <a:graphicData uri="http://schemas.openxmlformats.org/presentationml/2006/ole">
            <mc:AlternateContent xmlns:mc="http://schemas.openxmlformats.org/markup-compatibility/2006">
              <mc:Choice xmlns:v="urn:schemas-microsoft-com:vml" Requires="v">
                <p:oleObj name="Equation" r:id="rId2" imgW="1320480" imgH="406080" progId="Equation.DSMT4">
                  <p:embed/>
                </p:oleObj>
              </mc:Choice>
              <mc:Fallback>
                <p:oleObj name="Equation" r:id="rId2" imgW="1320480" imgH="406080" progId="Equation.DSMT4">
                  <p:embed/>
                  <p:pic>
                    <p:nvPicPr>
                      <p:cNvPr id="8" name="Αντικείμενο 12"/>
                      <p:cNvPicPr>
                        <a:picLocks noChangeAspect="1" noChangeArrowheads="1"/>
                      </p:cNvPicPr>
                      <p:nvPr/>
                    </p:nvPicPr>
                    <p:blipFill>
                      <a:blip r:embed="rId3"/>
                      <a:srcRect/>
                      <a:stretch>
                        <a:fillRect/>
                      </a:stretch>
                    </p:blipFill>
                    <p:spPr bwMode="auto">
                      <a:xfrm>
                        <a:off x="4150196" y="1259552"/>
                        <a:ext cx="2389188"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Αντικείμενο 3"/>
          <p:cNvGraphicFramePr>
            <a:graphicFrameLocks noChangeAspect="1"/>
          </p:cNvGraphicFramePr>
          <p:nvPr/>
        </p:nvGraphicFramePr>
        <p:xfrm>
          <a:off x="3494559" y="3246739"/>
          <a:ext cx="3700462" cy="665162"/>
        </p:xfrm>
        <a:graphic>
          <a:graphicData uri="http://schemas.openxmlformats.org/presentationml/2006/ole">
            <mc:AlternateContent xmlns:mc="http://schemas.openxmlformats.org/markup-compatibility/2006">
              <mc:Choice xmlns:v="urn:schemas-microsoft-com:vml" Requires="v">
                <p:oleObj name="Equation" r:id="rId4" imgW="2044440" imgH="368280" progId="Equation.DSMT4">
                  <p:embed/>
                </p:oleObj>
              </mc:Choice>
              <mc:Fallback>
                <p:oleObj name="Equation" r:id="rId4" imgW="2044440" imgH="368280" progId="Equation.DSMT4">
                  <p:embed/>
                  <p:pic>
                    <p:nvPicPr>
                      <p:cNvPr id="10" name="Αντικείμενο 3"/>
                      <p:cNvPicPr>
                        <a:picLocks noChangeAspect="1" noChangeArrowheads="1"/>
                      </p:cNvPicPr>
                      <p:nvPr/>
                    </p:nvPicPr>
                    <p:blipFill>
                      <a:blip r:embed="rId5"/>
                      <a:srcRect/>
                      <a:stretch>
                        <a:fillRect/>
                      </a:stretch>
                    </p:blipFill>
                    <p:spPr bwMode="auto">
                      <a:xfrm>
                        <a:off x="3494559" y="3246739"/>
                        <a:ext cx="3700462"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Αντικείμενο 4"/>
          <p:cNvGraphicFramePr>
            <a:graphicFrameLocks noChangeAspect="1"/>
          </p:cNvGraphicFramePr>
          <p:nvPr/>
        </p:nvGraphicFramePr>
        <p:xfrm>
          <a:off x="2998068" y="5042494"/>
          <a:ext cx="5284788" cy="733425"/>
        </p:xfrm>
        <a:graphic>
          <a:graphicData uri="http://schemas.openxmlformats.org/presentationml/2006/ole">
            <mc:AlternateContent xmlns:mc="http://schemas.openxmlformats.org/markup-compatibility/2006">
              <mc:Choice xmlns:v="urn:schemas-microsoft-com:vml" Requires="v">
                <p:oleObj name="Equation" r:id="rId6" imgW="2920680" imgH="406080" progId="Equation.DSMT4">
                  <p:embed/>
                </p:oleObj>
              </mc:Choice>
              <mc:Fallback>
                <p:oleObj name="Equation" r:id="rId6" imgW="2920680" imgH="406080" progId="Equation.DSMT4">
                  <p:embed/>
                  <p:pic>
                    <p:nvPicPr>
                      <p:cNvPr id="11" name="Αντικείμενο 4"/>
                      <p:cNvPicPr>
                        <a:picLocks noChangeAspect="1" noChangeArrowheads="1"/>
                      </p:cNvPicPr>
                      <p:nvPr/>
                    </p:nvPicPr>
                    <p:blipFill>
                      <a:blip r:embed="rId7"/>
                      <a:srcRect/>
                      <a:stretch>
                        <a:fillRect/>
                      </a:stretch>
                    </p:blipFill>
                    <p:spPr bwMode="auto">
                      <a:xfrm>
                        <a:off x="2998068" y="5042494"/>
                        <a:ext cx="528478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4256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2862322"/>
          </a:xfrm>
          <a:prstGeom prst="rect">
            <a:avLst/>
          </a:prstGeom>
          <a:noFill/>
        </p:spPr>
        <p:txBody>
          <a:bodyPr wrap="square" rtlCol="0">
            <a:spAutoFit/>
          </a:bodyPr>
          <a:lstStyle/>
          <a:p>
            <a:pPr marL="342900" indent="-342900" algn="just">
              <a:buFont typeface="Garamond" panose="02020404030301010803" pitchFamily="18" charset="0"/>
              <a:buChar char="–"/>
            </a:pPr>
            <a:r>
              <a:rPr lang="el-GR" sz="1600" dirty="0">
                <a:solidFill>
                  <a:schemeClr val="tx2"/>
                </a:solidFill>
                <a:latin typeface="Garamond" panose="02020404030301010803" pitchFamily="18" charset="0"/>
              </a:rPr>
              <a:t>Δίνονται 10 περιπτώσεις ασθενών με τα χαρακτηριστικά τους (Ηλικία, Σύμπτωμα, Τιμή </a:t>
            </a:r>
            <a:r>
              <a:rPr lang="el-GR" sz="1600" dirty="0" err="1">
                <a:solidFill>
                  <a:schemeClr val="tx2"/>
                </a:solidFill>
                <a:latin typeface="Garamond" panose="02020404030301010803" pitchFamily="18" charset="0"/>
              </a:rPr>
              <a:t>Htc</a:t>
            </a:r>
            <a:r>
              <a:rPr lang="el-GR" sz="1600" dirty="0">
                <a:solidFill>
                  <a:schemeClr val="tx2"/>
                </a:solidFill>
                <a:latin typeface="Garamond" panose="02020404030301010803" pitchFamily="18" charset="0"/>
              </a:rPr>
              <a:t>, Βάρος) και το αντίστοιχο αποτέλεσμα της εξέτασης (Θετικό ή Αρνητικό).</a:t>
            </a:r>
          </a:p>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δημιουργήσετε ένα δένδρο αποφάσεων με ρίζα την ιδιότητα «Ηλικία» </a:t>
            </a:r>
          </a:p>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κατηγοριοποιήσετε ένα νέο ασθενή με τα εξής χαρακτηριστικά (Ηλικία = Ενήλικας, Σύμπτωμα = Πονοκέφαλος, Τιμή Hct = Χαμηλό, Βάρος = Φυσιολογικός).</a:t>
            </a:r>
          </a:p>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υπολογίσετε το «Κέρδος Πληροφορίας» (Information Gain) στο </a:t>
            </a:r>
            <a:r>
              <a:rPr lang="en-US" sz="1400" dirty="0">
                <a:solidFill>
                  <a:schemeClr val="tx2"/>
                </a:solidFill>
                <a:latin typeface="Garamond" panose="02020404030301010803" pitchFamily="18" charset="0"/>
              </a:rPr>
              <a:t>split </a:t>
            </a:r>
            <a:r>
              <a:rPr lang="el-GR" sz="1400">
                <a:solidFill>
                  <a:schemeClr val="tx2"/>
                </a:solidFill>
                <a:latin typeface="Garamond" panose="02020404030301010803" pitchFamily="18" charset="0"/>
              </a:rPr>
              <a:t>της ρίζας.</a:t>
            </a:r>
          </a:p>
          <a:p>
            <a:pPr marL="447675" lvl="1" algn="just"/>
            <a:r>
              <a:rPr lang="el-GR" sz="1400">
                <a:solidFill>
                  <a:schemeClr val="tx2"/>
                </a:solidFill>
                <a:latin typeface="Garamond" panose="02020404030301010803" pitchFamily="18" charset="0"/>
              </a:rPr>
              <a:t>*</a:t>
            </a:r>
            <a:r>
              <a:rPr lang="el-GR" sz="1400" i="1" dirty="0">
                <a:solidFill>
                  <a:schemeClr val="tx2"/>
                </a:solidFill>
                <a:latin typeface="Garamond" panose="02020404030301010803" pitchFamily="18" charset="0"/>
              </a:rPr>
              <a:t>Σημείωση</a:t>
            </a:r>
            <a:r>
              <a:rPr lang="en-US" sz="1400" i="1" dirty="0">
                <a:solidFill>
                  <a:schemeClr val="tx2"/>
                </a:solidFill>
                <a:latin typeface="Garamond" panose="02020404030301010803" pitchFamily="18" charset="0"/>
              </a:rPr>
              <a:t>: </a:t>
            </a:r>
            <a:r>
              <a:rPr lang="el-GR" sz="1400" i="1" dirty="0">
                <a:solidFill>
                  <a:schemeClr val="tx2"/>
                </a:solidFill>
                <a:latin typeface="Garamond" panose="02020404030301010803" pitchFamily="18" charset="0"/>
              </a:rPr>
              <a:t>Κάθε κόμβος να αντιστοιχεί σε μια δυαδική διάσπαση σε δύο κόμβους απογόνους με την προϋπόθεση ότι τουλάχιστον ένας κόμβος απόγονος θα περιέχει δεδομένα με Εντροπία = 0.</a:t>
            </a: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Άσκηση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9" y="3383855"/>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a:effectLst/>
                          <a:latin typeface="Garamond" panose="02020404030301010803" pitchFamily="18" charset="0"/>
                        </a:rPr>
                        <a:t>Ηλικιωμένος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a:effectLst/>
                          <a:latin typeface="Garamond" panose="02020404030301010803" pitchFamily="18" charset="0"/>
                        </a:rPr>
                        <a:t>Ενήλικας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a:effectLst/>
                          <a:latin typeface="Garamond" panose="02020404030301010803" pitchFamily="18" charset="0"/>
                        </a:rPr>
                        <a:t>Ηλικιωμένος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a:effectLst/>
                          <a:latin typeface="Garamond" panose="02020404030301010803" pitchFamily="18" charset="0"/>
                        </a:rPr>
                        <a:t>Ενήλικας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Πονόλαιμος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a:effectLst/>
                          <a:latin typeface="Garamond" panose="02020404030301010803" pitchFamily="18" charset="0"/>
                        </a:rPr>
                        <a:t>Έφηβος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a:effectLst/>
                          <a:latin typeface="Garamond" panose="02020404030301010803" pitchFamily="18" charset="0"/>
                        </a:rPr>
                        <a:t>Ενήλικας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a:effectLst/>
                          <a:latin typeface="Garamond" panose="02020404030301010803" pitchFamily="18" charset="0"/>
                        </a:rPr>
                        <a:t>Έφηβος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Πυρετός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40927164"/>
                  </a:ext>
                </a:extLst>
              </a:tr>
            </a:tbl>
          </a:graphicData>
        </a:graphic>
      </p:graphicFrame>
    </p:spTree>
    <p:extLst>
      <p:ext uri="{BB962C8B-B14F-4D97-AF65-F5344CB8AC3E}">
        <p14:creationId xmlns:p14="http://schemas.microsoft.com/office/powerpoint/2010/main" val="144294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214092" y="2367543"/>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a:effectLst/>
                          <a:latin typeface="Garamond" panose="02020404030301010803" pitchFamily="18" charset="0"/>
                        </a:rPr>
                        <a:t>Πονόλαιμος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a:effectLst/>
                          <a:latin typeface="Garamond" panose="02020404030301010803" pitchFamily="18" charset="0"/>
                        </a:rPr>
                        <a:t>Πυρετός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240927164"/>
                  </a:ext>
                </a:extLst>
              </a:tr>
            </a:tbl>
          </a:graphicData>
        </a:graphic>
      </p:graphicFrame>
      <p:sp>
        <p:nvSpPr>
          <p:cNvPr id="2" name="Rectangle 1">
            <a:extLst>
              <a:ext uri="{FF2B5EF4-FFF2-40B4-BE49-F238E27FC236}">
                <a16:creationId xmlns:a16="http://schemas.microsoft.com/office/drawing/2014/main" id="{569FAB03-A86B-408E-AE2F-28203638AC2A}"/>
              </a:ext>
            </a:extLst>
          </p:cNvPr>
          <p:cNvSpPr/>
          <p:nvPr/>
        </p:nvSpPr>
        <p:spPr>
          <a:xfrm>
            <a:off x="2727114" y="1542856"/>
            <a:ext cx="673459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l-GR" dirty="0">
                <a:solidFill>
                  <a:schemeClr val="tx2"/>
                </a:solidFill>
                <a:latin typeface="Garamond" panose="02020404030301010803" pitchFamily="18" charset="0"/>
              </a:rPr>
              <a:t>Να δημιουργήσετε ένα δένδρο αποφάσεων με ρίζα την ιδιότητα «Ηλικία» </a:t>
            </a:r>
            <a:endParaRPr lang="el-GR" dirty="0"/>
          </a:p>
        </p:txBody>
      </p:sp>
    </p:spTree>
    <p:extLst>
      <p:ext uri="{BB962C8B-B14F-4D97-AF65-F5344CB8AC3E}">
        <p14:creationId xmlns:p14="http://schemas.microsoft.com/office/powerpoint/2010/main" val="3682803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7" y="2658068"/>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Πονόλαιμος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Πυρετός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40927164"/>
                  </a:ext>
                </a:extLst>
              </a:tr>
            </a:tbl>
          </a:graphicData>
        </a:graphic>
      </p:graphicFrame>
      <p:sp>
        <p:nvSpPr>
          <p:cNvPr id="2" name="TextBox 1">
            <a:extLst>
              <a:ext uri="{FF2B5EF4-FFF2-40B4-BE49-F238E27FC236}">
                <a16:creationId xmlns:a16="http://schemas.microsoft.com/office/drawing/2014/main" id="{E053CF7D-A5E0-49B3-B140-2FD855C7A0D3}"/>
              </a:ext>
            </a:extLst>
          </p:cNvPr>
          <p:cNvSpPr txBox="1"/>
          <p:nvPr/>
        </p:nvSpPr>
        <p:spPr>
          <a:xfrm>
            <a:off x="3466118" y="1430900"/>
            <a:ext cx="5256585"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l-GR" dirty="0">
                <a:latin typeface="Garamond" panose="02020404030301010803" pitchFamily="18" charset="0"/>
              </a:rPr>
              <a:t>Υπάρχει κατηγορία στο πεδίο «Ηλικία» που να περιέχει μόνο μια κατηγορία αποτελεσμάτων</a:t>
            </a:r>
          </a:p>
          <a:p>
            <a:pPr algn="ctr"/>
            <a:r>
              <a:rPr lang="el-GR" dirty="0">
                <a:latin typeface="Garamond" panose="02020404030301010803" pitchFamily="18" charset="0"/>
              </a:rPr>
              <a:t>???</a:t>
            </a:r>
          </a:p>
        </p:txBody>
      </p:sp>
    </p:spTree>
    <p:extLst>
      <p:ext uri="{BB962C8B-B14F-4D97-AF65-F5344CB8AC3E}">
        <p14:creationId xmlns:p14="http://schemas.microsoft.com/office/powerpoint/2010/main" val="296038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9" y="1455957"/>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Πονόλαιμος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Πυρετός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40927164"/>
                  </a:ext>
                </a:extLst>
              </a:tr>
            </a:tbl>
          </a:graphicData>
        </a:graphic>
      </p:graphicFrame>
    </p:spTree>
    <p:extLst>
      <p:ext uri="{BB962C8B-B14F-4D97-AF65-F5344CB8AC3E}">
        <p14:creationId xmlns:p14="http://schemas.microsoft.com/office/powerpoint/2010/main" val="3439951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9" y="1455957"/>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Πονόλαιμος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Πυρετός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40927164"/>
                  </a:ext>
                </a:extLst>
              </a:tr>
            </a:tbl>
          </a:graphicData>
        </a:graphic>
      </p:graphicFrame>
      <p:sp>
        <p:nvSpPr>
          <p:cNvPr id="2" name="Multiplication Sign 1">
            <a:extLst>
              <a:ext uri="{FF2B5EF4-FFF2-40B4-BE49-F238E27FC236}">
                <a16:creationId xmlns:a16="http://schemas.microsoft.com/office/drawing/2014/main" id="{659F47C2-9607-4244-9DE3-46E353BBA8A7}"/>
              </a:ext>
            </a:extLst>
          </p:cNvPr>
          <p:cNvSpPr/>
          <p:nvPr/>
        </p:nvSpPr>
        <p:spPr>
          <a:xfrm>
            <a:off x="9392769" y="2276872"/>
            <a:ext cx="1008112" cy="115212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40623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9" y="1455957"/>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Πυρετός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40927164"/>
                  </a:ext>
                </a:extLst>
              </a:tr>
            </a:tbl>
          </a:graphicData>
        </a:graphic>
      </p:graphicFrame>
    </p:spTree>
    <p:extLst>
      <p:ext uri="{BB962C8B-B14F-4D97-AF65-F5344CB8AC3E}">
        <p14:creationId xmlns:p14="http://schemas.microsoft.com/office/powerpoint/2010/main" val="4264738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9" y="1455957"/>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Πυρετός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40927164"/>
                  </a:ext>
                </a:extLst>
              </a:tr>
            </a:tbl>
          </a:graphicData>
        </a:graphic>
      </p:graphicFrame>
      <p:sp>
        <p:nvSpPr>
          <p:cNvPr id="9" name="Multiplication Sign 8">
            <a:extLst>
              <a:ext uri="{FF2B5EF4-FFF2-40B4-BE49-F238E27FC236}">
                <a16:creationId xmlns:a16="http://schemas.microsoft.com/office/drawing/2014/main" id="{289C1AAB-83CA-4B0F-B6F0-C145716BC5EC}"/>
              </a:ext>
            </a:extLst>
          </p:cNvPr>
          <p:cNvSpPr/>
          <p:nvPr/>
        </p:nvSpPr>
        <p:spPr>
          <a:xfrm>
            <a:off x="9392769" y="2276872"/>
            <a:ext cx="1008112" cy="115212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4024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9" y="1455957"/>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Χαμηλή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Πονόλαιμος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240927164"/>
                  </a:ext>
                </a:extLst>
              </a:tr>
            </a:tbl>
          </a:graphicData>
        </a:graphic>
      </p:graphicFrame>
    </p:spTree>
    <p:extLst>
      <p:ext uri="{BB962C8B-B14F-4D97-AF65-F5344CB8AC3E}">
        <p14:creationId xmlns:p14="http://schemas.microsoft.com/office/powerpoint/2010/main" val="18654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3106079" y="1455957"/>
          <a:ext cx="5976665" cy="3096339"/>
        </p:xfrm>
        <a:graphic>
          <a:graphicData uri="http://schemas.openxmlformats.org/drawingml/2006/table">
            <a:tbl>
              <a:tblPr>
                <a:tableStyleId>{6E25E649-3F16-4E02-A733-19D2CDBF48F0}</a:tableStyleId>
              </a:tblPr>
              <a:tblGrid>
                <a:gridCol w="1161566">
                  <a:extLst>
                    <a:ext uri="{9D8B030D-6E8A-4147-A177-3AD203B41FA5}">
                      <a16:colId xmlns:a16="http://schemas.microsoft.com/office/drawing/2014/main" val="1477984985"/>
                    </a:ext>
                  </a:extLst>
                </a:gridCol>
                <a:gridCol w="1349777">
                  <a:extLst>
                    <a:ext uri="{9D8B030D-6E8A-4147-A177-3AD203B41FA5}">
                      <a16:colId xmlns:a16="http://schemas.microsoft.com/office/drawing/2014/main" val="3512397762"/>
                    </a:ext>
                  </a:extLst>
                </a:gridCol>
                <a:gridCol w="1059156">
                  <a:extLst>
                    <a:ext uri="{9D8B030D-6E8A-4147-A177-3AD203B41FA5}">
                      <a16:colId xmlns:a16="http://schemas.microsoft.com/office/drawing/2014/main" val="1880205256"/>
                    </a:ext>
                  </a:extLst>
                </a:gridCol>
                <a:gridCol w="1096212">
                  <a:extLst>
                    <a:ext uri="{9D8B030D-6E8A-4147-A177-3AD203B41FA5}">
                      <a16:colId xmlns:a16="http://schemas.microsoft.com/office/drawing/2014/main" val="1780404037"/>
                    </a:ext>
                  </a:extLst>
                </a:gridCol>
                <a:gridCol w="1309954">
                  <a:extLst>
                    <a:ext uri="{9D8B030D-6E8A-4147-A177-3AD203B41FA5}">
                      <a16:colId xmlns:a16="http://schemas.microsoft.com/office/drawing/2014/main" val="3145654961"/>
                    </a:ext>
                  </a:extLst>
                </a:gridCol>
              </a:tblGrid>
              <a:tr h="542539">
                <a:tc>
                  <a:txBody>
                    <a:bodyPr/>
                    <a:lstStyle/>
                    <a:p>
                      <a:pPr algn="ctr">
                        <a:lnSpc>
                          <a:spcPct val="100000"/>
                        </a:lnSpc>
                        <a:spcBef>
                          <a:spcPts val="200"/>
                        </a:spcBef>
                        <a:spcAft>
                          <a:spcPts val="200"/>
                        </a:spcAft>
                      </a:pPr>
                      <a:r>
                        <a:rPr lang="el-GR" sz="1100" dirty="0">
                          <a:effectLst/>
                          <a:latin typeface="Garamond" panose="02020404030301010803" pitchFamily="18" charset="0"/>
                        </a:rPr>
                        <a:t>ΗΛΙΚΙΑ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ΣΥΜΠΤΩΜΑ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ΤΙΜΗ Hct</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rPr>
                        <a:t>ΒΑΡΟΣ</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endParaRPr lang="el-GR" sz="16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val="381270981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59487852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Υπέρβαρος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8083010"/>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81055376"/>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Πονόλαιμος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10030535"/>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Υψηλή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Φυσιολογικός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86585329"/>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Ηλικιωμένος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35799702"/>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Πονόλαιμος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80589721"/>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Πονοκέφαλος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Φυσιολογικός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159026468"/>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Ενήλικας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1200">
                          <a:effectLst/>
                          <a:latin typeface="Garamond" panose="02020404030301010803" pitchFamily="18" charset="0"/>
                        </a:rPr>
                        <a:t>Πονοκέφαλος</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a:effectLst/>
                          <a:latin typeface="Garamond" panose="02020404030301010803" pitchFamily="18" charset="0"/>
                        </a:rPr>
                        <a:t>Υψηλή</a:t>
                      </a:r>
                      <a:endParaRPr lang="el-GR" sz="18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40781833"/>
                  </a:ext>
                </a:extLst>
              </a:tr>
              <a:tr h="255380">
                <a:tc>
                  <a:txBody>
                    <a:bodyPr/>
                    <a:lstStyle/>
                    <a:p>
                      <a:pPr algn="ctr">
                        <a:lnSpc>
                          <a:spcPct val="100000"/>
                        </a:lnSpc>
                        <a:spcBef>
                          <a:spcPts val="200"/>
                        </a:spcBef>
                        <a:spcAft>
                          <a:spcPts val="200"/>
                        </a:spcAft>
                      </a:pPr>
                      <a:r>
                        <a:rPr lang="el-GR" sz="1200" dirty="0">
                          <a:effectLst/>
                          <a:latin typeface="Garamond" panose="02020404030301010803" pitchFamily="18" charset="0"/>
                        </a:rPr>
                        <a:t>Έφηβος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Πυρετός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Χαμηλή</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Υπέρβαρος</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200"/>
                        </a:spcBef>
                        <a:spcAft>
                          <a:spcPts val="200"/>
                        </a:spcAft>
                      </a:pPr>
                      <a:r>
                        <a:rPr lang="el-GR" sz="12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240927164"/>
                  </a:ext>
                </a:extLst>
              </a:tr>
            </a:tbl>
          </a:graphicData>
        </a:graphic>
      </p:graphicFrame>
      <p:pic>
        <p:nvPicPr>
          <p:cNvPr id="10" name="Picture 9">
            <a:extLst>
              <a:ext uri="{FF2B5EF4-FFF2-40B4-BE49-F238E27FC236}">
                <a16:creationId xmlns:a16="http://schemas.microsoft.com/office/drawing/2014/main" id="{3E56DC1A-D374-49C2-A78E-3320708F4471}"/>
              </a:ext>
            </a:extLst>
          </p:cNvPr>
          <p:cNvPicPr>
            <a:picLocks noChangeAspect="1"/>
          </p:cNvPicPr>
          <p:nvPr/>
        </p:nvPicPr>
        <p:blipFill>
          <a:blip r:embed="rId2"/>
          <a:stretch>
            <a:fillRect/>
          </a:stretch>
        </p:blipFill>
        <p:spPr>
          <a:xfrm>
            <a:off x="9384715" y="2526560"/>
            <a:ext cx="1372098" cy="1142525"/>
          </a:xfrm>
          <a:prstGeom prst="rect">
            <a:avLst/>
          </a:prstGeom>
        </p:spPr>
      </p:pic>
    </p:spTree>
    <p:extLst>
      <p:ext uri="{BB962C8B-B14F-4D97-AF65-F5344CB8AC3E}">
        <p14:creationId xmlns:p14="http://schemas.microsoft.com/office/powerpoint/2010/main" val="127686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pPr algn="ctr"/>
            <a:r>
              <a:rPr lang="el-GR" sz="3600" dirty="0">
                <a:effectLst>
                  <a:outerShdw blurRad="38100" dist="38100" dir="2700000" algn="tl">
                    <a:srgbClr val="000000">
                      <a:alpha val="43137"/>
                    </a:srgbClr>
                  </a:outerShdw>
                </a:effectLst>
                <a:latin typeface="Garamond" panose="02020404030301010803" pitchFamily="18" charset="0"/>
              </a:rPr>
              <a:t>Πρόβλημα</a:t>
            </a:r>
          </a:p>
        </p:txBody>
      </p:sp>
      <p:graphicFrame>
        <p:nvGraphicFramePr>
          <p:cNvPr id="8" name="Table 7">
            <a:extLst>
              <a:ext uri="{FF2B5EF4-FFF2-40B4-BE49-F238E27FC236}">
                <a16:creationId xmlns:a16="http://schemas.microsoft.com/office/drawing/2014/main" id="{D320E167-4EA9-48F6-BD51-FB65E4548394}"/>
              </a:ext>
            </a:extLst>
          </p:cNvPr>
          <p:cNvGraphicFramePr>
            <a:graphicFrameLocks noGrp="1"/>
          </p:cNvGraphicFramePr>
          <p:nvPr>
            <p:extLst>
              <p:ext uri="{D42A27DB-BD31-4B8C-83A1-F6EECF244321}">
                <p14:modId xmlns:p14="http://schemas.microsoft.com/office/powerpoint/2010/main" val="808734202"/>
              </p:ext>
            </p:extLst>
          </p:nvPr>
        </p:nvGraphicFramePr>
        <p:xfrm>
          <a:off x="1341884" y="1556792"/>
          <a:ext cx="8928991" cy="4680518"/>
        </p:xfrm>
        <a:graphic>
          <a:graphicData uri="http://schemas.openxmlformats.org/drawingml/2006/table">
            <a:tbl>
              <a:tblPr>
                <a:tableStyleId>{6E25E649-3F16-4E02-A733-19D2CDBF48F0}</a:tableStyleId>
              </a:tblPr>
              <a:tblGrid>
                <a:gridCol w="1735351">
                  <a:extLst>
                    <a:ext uri="{9D8B030D-6E8A-4147-A177-3AD203B41FA5}">
                      <a16:colId xmlns:a16="http://schemas.microsoft.com/office/drawing/2014/main" val="1477984985"/>
                    </a:ext>
                  </a:extLst>
                </a:gridCol>
                <a:gridCol w="2016534">
                  <a:extLst>
                    <a:ext uri="{9D8B030D-6E8A-4147-A177-3AD203B41FA5}">
                      <a16:colId xmlns:a16="http://schemas.microsoft.com/office/drawing/2014/main" val="3512397762"/>
                    </a:ext>
                  </a:extLst>
                </a:gridCol>
                <a:gridCol w="1582353">
                  <a:extLst>
                    <a:ext uri="{9D8B030D-6E8A-4147-A177-3AD203B41FA5}">
                      <a16:colId xmlns:a16="http://schemas.microsoft.com/office/drawing/2014/main" val="1880205256"/>
                    </a:ext>
                  </a:extLst>
                </a:gridCol>
                <a:gridCol w="1637714">
                  <a:extLst>
                    <a:ext uri="{9D8B030D-6E8A-4147-A177-3AD203B41FA5}">
                      <a16:colId xmlns:a16="http://schemas.microsoft.com/office/drawing/2014/main" val="1780404037"/>
                    </a:ext>
                  </a:extLst>
                </a:gridCol>
                <a:gridCol w="1957039">
                  <a:extLst>
                    <a:ext uri="{9D8B030D-6E8A-4147-A177-3AD203B41FA5}">
                      <a16:colId xmlns:a16="http://schemas.microsoft.com/office/drawing/2014/main" val="3145654961"/>
                    </a:ext>
                  </a:extLst>
                </a:gridCol>
              </a:tblGrid>
              <a:tr h="820118">
                <a:tc>
                  <a:txBody>
                    <a:bodyPr/>
                    <a:lstStyle/>
                    <a:p>
                      <a:pPr algn="ctr">
                        <a:lnSpc>
                          <a:spcPct val="100000"/>
                        </a:lnSpc>
                        <a:spcBef>
                          <a:spcPts val="200"/>
                        </a:spcBef>
                        <a:spcAft>
                          <a:spcPts val="200"/>
                        </a:spcAft>
                      </a:pPr>
                      <a:r>
                        <a:rPr lang="el-GR" sz="2000" dirty="0">
                          <a:effectLst/>
                          <a:latin typeface="Garamond" panose="02020404030301010803" pitchFamily="18" charset="0"/>
                        </a:rPr>
                        <a:t>ΗΛΙΚΙΑ</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2000" dirty="0">
                          <a:effectLst/>
                          <a:latin typeface="Garamond" panose="02020404030301010803" pitchFamily="18" charset="0"/>
                        </a:rPr>
                        <a:t>ΣΥΜΠΤΩΜΑ</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2000" dirty="0">
                          <a:effectLst/>
                          <a:latin typeface="Garamond" panose="02020404030301010803" pitchFamily="18" charset="0"/>
                        </a:rPr>
                        <a:t>ΤΙΜΗ Hct</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2000" dirty="0">
                          <a:effectLst/>
                          <a:latin typeface="Garamond" panose="02020404030301010803" pitchFamily="18" charset="0"/>
                        </a:rPr>
                        <a:t>ΒΑΡΟΣ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200"/>
                        </a:spcBef>
                        <a:spcAft>
                          <a:spcPts val="200"/>
                        </a:spcAft>
                      </a:pPr>
                      <a:r>
                        <a:rPr lang="el-GR" sz="20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386040">
                <a:tc>
                  <a:txBody>
                    <a:bodyPr/>
                    <a:lstStyle/>
                    <a:p>
                      <a:pPr algn="ctr">
                        <a:lnSpc>
                          <a:spcPct val="100000"/>
                        </a:lnSpc>
                        <a:spcBef>
                          <a:spcPts val="200"/>
                        </a:spcBef>
                        <a:spcAft>
                          <a:spcPts val="200"/>
                        </a:spcAft>
                      </a:pPr>
                      <a:r>
                        <a:rPr lang="el-GR" sz="2000" dirty="0">
                          <a:effectLst/>
                          <a:latin typeface="Garamond" panose="02020404030301010803" pitchFamily="18" charset="0"/>
                        </a:rPr>
                        <a:t>Έφηβος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Πονόλαιμος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Υψηλή</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Υπέρβαρος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Θετικό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594878526"/>
                  </a:ext>
                </a:extLst>
              </a:tr>
              <a:tr h="386040">
                <a:tc>
                  <a:txBody>
                    <a:bodyPr/>
                    <a:lstStyle/>
                    <a:p>
                      <a:pPr algn="ctr">
                        <a:lnSpc>
                          <a:spcPct val="100000"/>
                        </a:lnSpc>
                        <a:spcBef>
                          <a:spcPts val="200"/>
                        </a:spcBef>
                        <a:spcAft>
                          <a:spcPts val="200"/>
                        </a:spcAft>
                      </a:pPr>
                      <a:r>
                        <a:rPr lang="el-GR" sz="2000" dirty="0">
                          <a:effectLst/>
                          <a:latin typeface="Garamond" panose="02020404030301010803" pitchFamily="18" charset="0"/>
                        </a:rPr>
                        <a:t>Ηλικιωμένος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Πονόλαιμος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Χαμηλή</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Υπέρβαρος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Θετικό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538083010"/>
                  </a:ext>
                </a:extLst>
              </a:tr>
              <a:tr h="386040">
                <a:tc>
                  <a:txBody>
                    <a:bodyPr/>
                    <a:lstStyle/>
                    <a:p>
                      <a:pPr algn="ctr">
                        <a:lnSpc>
                          <a:spcPct val="100000"/>
                        </a:lnSpc>
                        <a:spcBef>
                          <a:spcPts val="200"/>
                        </a:spcBef>
                        <a:spcAft>
                          <a:spcPts val="200"/>
                        </a:spcAft>
                      </a:pPr>
                      <a:r>
                        <a:rPr lang="el-GR" sz="2000" dirty="0">
                          <a:effectLst/>
                          <a:latin typeface="Garamond" panose="02020404030301010803" pitchFamily="18" charset="0"/>
                        </a:rPr>
                        <a:t>Ενήλικας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Πυρετός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Χαμηλή</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Φυσιολογικός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Αρνητικό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281055376"/>
                  </a:ext>
                </a:extLst>
              </a:tr>
              <a:tr h="386040">
                <a:tc>
                  <a:txBody>
                    <a:bodyPr/>
                    <a:lstStyle/>
                    <a:p>
                      <a:pPr algn="ctr">
                        <a:lnSpc>
                          <a:spcPct val="100000"/>
                        </a:lnSpc>
                        <a:spcBef>
                          <a:spcPts val="200"/>
                        </a:spcBef>
                        <a:spcAft>
                          <a:spcPts val="200"/>
                        </a:spcAft>
                      </a:pPr>
                      <a:r>
                        <a:rPr lang="el-GR" sz="2000">
                          <a:effectLst/>
                          <a:latin typeface="Garamond" panose="02020404030301010803" pitchFamily="18" charset="0"/>
                        </a:rPr>
                        <a:t>Ηλικιωμένος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Πονόλαιμος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Υψηλή</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Φυσιολογικός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Θετικό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410030535"/>
                  </a:ext>
                </a:extLst>
              </a:tr>
              <a:tr h="386040">
                <a:tc>
                  <a:txBody>
                    <a:bodyPr/>
                    <a:lstStyle/>
                    <a:p>
                      <a:pPr algn="ctr">
                        <a:lnSpc>
                          <a:spcPct val="100000"/>
                        </a:lnSpc>
                        <a:spcBef>
                          <a:spcPts val="200"/>
                        </a:spcBef>
                        <a:spcAft>
                          <a:spcPts val="200"/>
                        </a:spcAft>
                      </a:pPr>
                      <a:r>
                        <a:rPr lang="el-GR" sz="2000">
                          <a:effectLst/>
                          <a:latin typeface="Garamond" panose="02020404030301010803" pitchFamily="18" charset="0"/>
                        </a:rPr>
                        <a:t>Ενήλικας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Πυρετός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Υψηλή</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Φυσιολογικός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Θετικό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586585329"/>
                  </a:ext>
                </a:extLst>
              </a:tr>
              <a:tr h="386040">
                <a:tc>
                  <a:txBody>
                    <a:bodyPr/>
                    <a:lstStyle/>
                    <a:p>
                      <a:pPr algn="ctr">
                        <a:lnSpc>
                          <a:spcPct val="100000"/>
                        </a:lnSpc>
                        <a:spcBef>
                          <a:spcPts val="200"/>
                        </a:spcBef>
                        <a:spcAft>
                          <a:spcPts val="200"/>
                        </a:spcAft>
                      </a:pPr>
                      <a:r>
                        <a:rPr lang="el-GR" sz="2000">
                          <a:effectLst/>
                          <a:latin typeface="Garamond" panose="02020404030301010803" pitchFamily="18" charset="0"/>
                        </a:rPr>
                        <a:t>Ηλικιωμένος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Πονοκέφαλος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Χαμηλή</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Υπέρβαρος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Αρνητικό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435799702"/>
                  </a:ext>
                </a:extLst>
              </a:tr>
              <a:tr h="386040">
                <a:tc>
                  <a:txBody>
                    <a:bodyPr/>
                    <a:lstStyle/>
                    <a:p>
                      <a:pPr algn="ctr">
                        <a:lnSpc>
                          <a:spcPct val="100000"/>
                        </a:lnSpc>
                        <a:spcBef>
                          <a:spcPts val="200"/>
                        </a:spcBef>
                        <a:spcAft>
                          <a:spcPts val="200"/>
                        </a:spcAft>
                      </a:pPr>
                      <a:r>
                        <a:rPr lang="el-GR" sz="2000">
                          <a:effectLst/>
                          <a:latin typeface="Garamond" panose="02020404030301010803" pitchFamily="18" charset="0"/>
                        </a:rPr>
                        <a:t>Ενήλικας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Πονόλαιμος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Χαμηλή</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Υπέρβαρος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Θετικό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380589721"/>
                  </a:ext>
                </a:extLst>
              </a:tr>
              <a:tr h="386040">
                <a:tc>
                  <a:txBody>
                    <a:bodyPr/>
                    <a:lstStyle/>
                    <a:p>
                      <a:pPr algn="ctr">
                        <a:lnSpc>
                          <a:spcPct val="100000"/>
                        </a:lnSpc>
                        <a:spcBef>
                          <a:spcPts val="200"/>
                        </a:spcBef>
                        <a:spcAft>
                          <a:spcPts val="200"/>
                        </a:spcAft>
                      </a:pPr>
                      <a:r>
                        <a:rPr lang="el-GR" sz="2000">
                          <a:effectLst/>
                          <a:latin typeface="Garamond" panose="02020404030301010803" pitchFamily="18" charset="0"/>
                        </a:rPr>
                        <a:t>Έφηβος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Πονοκέφαλος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Χαμηλή</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Φυσιολογικός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Θετικό</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159026468"/>
                  </a:ext>
                </a:extLst>
              </a:tr>
              <a:tr h="386040">
                <a:tc>
                  <a:txBody>
                    <a:bodyPr/>
                    <a:lstStyle/>
                    <a:p>
                      <a:pPr algn="ctr">
                        <a:lnSpc>
                          <a:spcPct val="100000"/>
                        </a:lnSpc>
                        <a:spcBef>
                          <a:spcPts val="200"/>
                        </a:spcBef>
                        <a:spcAft>
                          <a:spcPts val="200"/>
                        </a:spcAft>
                      </a:pPr>
                      <a:r>
                        <a:rPr lang="el-GR" sz="2000">
                          <a:effectLst/>
                          <a:latin typeface="Garamond" panose="02020404030301010803" pitchFamily="18" charset="0"/>
                        </a:rPr>
                        <a:t>Ενήλικας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Πονοκέφαλος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Υψηλή</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Υπέρβαρος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Αρνητικό</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2040781833"/>
                  </a:ext>
                </a:extLst>
              </a:tr>
              <a:tr h="386040">
                <a:tc>
                  <a:txBody>
                    <a:bodyPr/>
                    <a:lstStyle/>
                    <a:p>
                      <a:pPr algn="ctr">
                        <a:lnSpc>
                          <a:spcPct val="100000"/>
                        </a:lnSpc>
                        <a:spcBef>
                          <a:spcPts val="200"/>
                        </a:spcBef>
                        <a:spcAft>
                          <a:spcPts val="200"/>
                        </a:spcAft>
                      </a:pPr>
                      <a:r>
                        <a:rPr lang="el-GR" sz="2000">
                          <a:effectLst/>
                          <a:latin typeface="Garamond" panose="02020404030301010803" pitchFamily="18" charset="0"/>
                        </a:rPr>
                        <a:t>Έφηβος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Πυρετός</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a:effectLst/>
                          <a:latin typeface="Garamond" panose="02020404030301010803" pitchFamily="18" charset="0"/>
                        </a:rPr>
                        <a:t>Χαμηλή</a:t>
                      </a:r>
                      <a:endParaRPr lang="el-GR" sz="20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Υπέρβαρος</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Bef>
                          <a:spcPts val="200"/>
                        </a:spcBef>
                        <a:spcAft>
                          <a:spcPts val="200"/>
                        </a:spcAft>
                      </a:pPr>
                      <a:r>
                        <a:rPr lang="el-GR" sz="2000" dirty="0">
                          <a:effectLst/>
                          <a:latin typeface="Garamond" panose="02020404030301010803" pitchFamily="18" charset="0"/>
                        </a:rPr>
                        <a:t>Θετικό</a:t>
                      </a:r>
                      <a:endParaRPr lang="el-GR" sz="20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3240927164"/>
                  </a:ext>
                </a:extLst>
              </a:tr>
            </a:tbl>
          </a:graphicData>
        </a:graphic>
      </p:graphicFrame>
    </p:spTree>
    <p:extLst>
      <p:ext uri="{BB962C8B-B14F-4D97-AF65-F5344CB8AC3E}">
        <p14:creationId xmlns:p14="http://schemas.microsoft.com/office/powerpoint/2010/main" val="2717976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032724" y="1205393"/>
          <a:ext cx="4701648" cy="2548118"/>
        </p:xfrm>
        <a:graphic>
          <a:graphicData uri="http://schemas.openxmlformats.org/drawingml/2006/table">
            <a:tbl>
              <a:tblPr>
                <a:tableStyleId>{6E25E649-3F16-4E02-A733-19D2CDBF48F0}</a:tableStyleId>
              </a:tblPr>
              <a:tblGrid>
                <a:gridCol w="807015">
                  <a:extLst>
                    <a:ext uri="{9D8B030D-6E8A-4147-A177-3AD203B41FA5}">
                      <a16:colId xmlns:a16="http://schemas.microsoft.com/office/drawing/2014/main" val="1477984985"/>
                    </a:ext>
                  </a:extLst>
                </a:gridCol>
                <a:gridCol w="994388">
                  <a:extLst>
                    <a:ext uri="{9D8B030D-6E8A-4147-A177-3AD203B41FA5}">
                      <a16:colId xmlns:a16="http://schemas.microsoft.com/office/drawing/2014/main" val="3512397762"/>
                    </a:ext>
                  </a:extLst>
                </a:gridCol>
                <a:gridCol w="889824">
                  <a:extLst>
                    <a:ext uri="{9D8B030D-6E8A-4147-A177-3AD203B41FA5}">
                      <a16:colId xmlns:a16="http://schemas.microsoft.com/office/drawing/2014/main" val="1880205256"/>
                    </a:ext>
                  </a:extLst>
                </a:gridCol>
                <a:gridCol w="898141">
                  <a:extLst>
                    <a:ext uri="{9D8B030D-6E8A-4147-A177-3AD203B41FA5}">
                      <a16:colId xmlns:a16="http://schemas.microsoft.com/office/drawing/2014/main" val="1780404037"/>
                    </a:ext>
                  </a:extLst>
                </a:gridCol>
                <a:gridCol w="1112280">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050" dirty="0">
                          <a:effectLst/>
                          <a:latin typeface="Garamond" panose="02020404030301010803" pitchFamily="18" charset="0"/>
                        </a:rPr>
                        <a:t>ΗΛΙΚΙΑ</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ΣΥΜΠΤΩΜΑ</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ΤΙΜΗ Hct</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Υπέρβαρος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Θετικό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Χαμηλή</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Αρνητικό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Θετικό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Πονοκέφαλος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Αρνητικό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Πονόλαιμος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Θετικό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Πονοκέφαλος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Φυσιολογικός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Πονοκέφαλος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a:effectLst/>
                          <a:latin typeface="Garamond" panose="02020404030301010803" pitchFamily="18" charset="0"/>
                        </a:rPr>
                        <a:t>Υψηλή</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Αρνητικό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240927164"/>
                  </a:ext>
                </a:extLst>
              </a:tr>
            </a:tbl>
          </a:graphicData>
        </a:graphic>
      </p:graphicFrame>
      <p:sp>
        <p:nvSpPr>
          <p:cNvPr id="2" name="Oval 1">
            <a:extLst>
              <a:ext uri="{FF2B5EF4-FFF2-40B4-BE49-F238E27FC236}">
                <a16:creationId xmlns:a16="http://schemas.microsoft.com/office/drawing/2014/main" id="{3CD6BE04-4FDA-4EE6-A17D-6D5640467214}"/>
              </a:ext>
            </a:extLst>
          </p:cNvPr>
          <p:cNvSpPr/>
          <p:nvPr/>
        </p:nvSpPr>
        <p:spPr>
          <a:xfrm>
            <a:off x="7318548" y="1448103"/>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07DD1257-AF4E-4900-8312-3BE1595676D0}"/>
              </a:ext>
            </a:extLst>
          </p:cNvPr>
          <p:cNvSpPr txBox="1"/>
          <p:nvPr/>
        </p:nvSpPr>
        <p:spPr>
          <a:xfrm>
            <a:off x="7642386" y="1534726"/>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1" name="Straight Arrow Connector 10">
            <a:extLst>
              <a:ext uri="{FF2B5EF4-FFF2-40B4-BE49-F238E27FC236}">
                <a16:creationId xmlns:a16="http://schemas.microsoft.com/office/drawing/2014/main" id="{E51FE37C-84CD-4160-A73B-C08BF1DA6667}"/>
              </a:ext>
            </a:extLst>
          </p:cNvPr>
          <p:cNvCxnSpPr>
            <a:stCxn id="2" idx="3"/>
          </p:cNvCxnSpPr>
          <p:nvPr/>
        </p:nvCxnSpPr>
        <p:spPr>
          <a:xfrm flipH="1">
            <a:off x="6994514" y="1911222"/>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140C29-1452-4CAD-9F9D-05605E3AA121}"/>
              </a:ext>
            </a:extLst>
          </p:cNvPr>
          <p:cNvCxnSpPr>
            <a:stCxn id="2" idx="5"/>
          </p:cNvCxnSpPr>
          <p:nvPr/>
        </p:nvCxnSpPr>
        <p:spPr>
          <a:xfrm>
            <a:off x="9070234" y="1911222"/>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36E6082-E276-40CB-BC9D-6E966DF240C5}"/>
              </a:ext>
            </a:extLst>
          </p:cNvPr>
          <p:cNvSpPr/>
          <p:nvPr/>
        </p:nvSpPr>
        <p:spPr>
          <a:xfrm>
            <a:off x="6562466" y="2368787"/>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9" name="TextBox 18">
            <a:extLst>
              <a:ext uri="{FF2B5EF4-FFF2-40B4-BE49-F238E27FC236}">
                <a16:creationId xmlns:a16="http://schemas.microsoft.com/office/drawing/2014/main" id="{C7A0C76E-2A83-4DEC-A6CA-2AA39FEBB27A}"/>
              </a:ext>
            </a:extLst>
          </p:cNvPr>
          <p:cNvSpPr txBox="1"/>
          <p:nvPr/>
        </p:nvSpPr>
        <p:spPr>
          <a:xfrm>
            <a:off x="6586902" y="2415681"/>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20" name="Oval 19">
            <a:extLst>
              <a:ext uri="{FF2B5EF4-FFF2-40B4-BE49-F238E27FC236}">
                <a16:creationId xmlns:a16="http://schemas.microsoft.com/office/drawing/2014/main" id="{41DCD5C5-E910-4F06-AFED-393590D7F7E4}"/>
              </a:ext>
            </a:extLst>
          </p:cNvPr>
          <p:cNvSpPr/>
          <p:nvPr/>
        </p:nvSpPr>
        <p:spPr>
          <a:xfrm>
            <a:off x="9413043" y="2368787"/>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48AF6E10-3346-473B-8297-8739E3DFB5B1}"/>
              </a:ext>
            </a:extLst>
          </p:cNvPr>
          <p:cNvSpPr txBox="1"/>
          <p:nvPr/>
        </p:nvSpPr>
        <p:spPr>
          <a:xfrm>
            <a:off x="9432253" y="2262493"/>
            <a:ext cx="503664" cy="584775"/>
          </a:xfrm>
          <a:prstGeom prst="rect">
            <a:avLst/>
          </a:prstGeom>
          <a:noFill/>
        </p:spPr>
        <p:txBody>
          <a:bodyPr wrap="none" rtlCol="0">
            <a:spAutoFit/>
          </a:bodyPr>
          <a:lstStyle/>
          <a:p>
            <a:r>
              <a:rPr lang="el-GR" sz="3200" b="1" dirty="0"/>
              <a:t>…</a:t>
            </a:r>
            <a:endParaRPr lang="el-GR" b="1" dirty="0"/>
          </a:p>
        </p:txBody>
      </p:sp>
    </p:spTree>
    <p:extLst>
      <p:ext uri="{BB962C8B-B14F-4D97-AF65-F5344CB8AC3E}">
        <p14:creationId xmlns:p14="http://schemas.microsoft.com/office/powerpoint/2010/main" val="3165922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077218"/>
          </a:xfrm>
          <a:prstGeom prst="rect">
            <a:avLst/>
          </a:prstGeom>
          <a:noFill/>
        </p:spPr>
        <p:txBody>
          <a:bodyPr wrap="square" rtlCol="0">
            <a:spAutoFit/>
          </a:bodyPr>
          <a:lstStyle/>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sz="1600"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Υπέρβαρος</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Αρνητικό</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Υψηλή</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2" name="Oval 1">
            <a:extLst>
              <a:ext uri="{FF2B5EF4-FFF2-40B4-BE49-F238E27FC236}">
                <a16:creationId xmlns:a16="http://schemas.microsoft.com/office/drawing/2014/main" id="{3CD6BE04-4FDA-4EE6-A17D-6D5640467214}"/>
              </a:ext>
            </a:extLst>
          </p:cNvPr>
          <p:cNvSpPr/>
          <p:nvPr/>
        </p:nvSpPr>
        <p:spPr>
          <a:xfrm>
            <a:off x="7894612"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07DD1257-AF4E-4900-8312-3BE1595676D0}"/>
              </a:ext>
            </a:extLst>
          </p:cNvPr>
          <p:cNvSpPr txBox="1"/>
          <p:nvPr/>
        </p:nvSpPr>
        <p:spPr>
          <a:xfrm>
            <a:off x="8218450"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1" name="Straight Arrow Connector 10">
            <a:extLst>
              <a:ext uri="{FF2B5EF4-FFF2-40B4-BE49-F238E27FC236}">
                <a16:creationId xmlns:a16="http://schemas.microsoft.com/office/drawing/2014/main" id="{E51FE37C-84CD-4160-A73B-C08BF1DA6667}"/>
              </a:ext>
            </a:extLst>
          </p:cNvPr>
          <p:cNvCxnSpPr>
            <a:stCxn id="2" idx="3"/>
          </p:cNvCxnSpPr>
          <p:nvPr/>
        </p:nvCxnSpPr>
        <p:spPr>
          <a:xfrm flipH="1">
            <a:off x="7570578"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140C29-1452-4CAD-9F9D-05605E3AA121}"/>
              </a:ext>
            </a:extLst>
          </p:cNvPr>
          <p:cNvCxnSpPr>
            <a:stCxn id="2" idx="5"/>
          </p:cNvCxnSpPr>
          <p:nvPr/>
        </p:nvCxnSpPr>
        <p:spPr>
          <a:xfrm>
            <a:off x="9646298"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36E6082-E276-40CB-BC9D-6E966DF240C5}"/>
              </a:ext>
            </a:extLst>
          </p:cNvPr>
          <p:cNvSpPr/>
          <p:nvPr/>
        </p:nvSpPr>
        <p:spPr>
          <a:xfrm>
            <a:off x="7138530"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9" name="TextBox 18">
            <a:extLst>
              <a:ext uri="{FF2B5EF4-FFF2-40B4-BE49-F238E27FC236}">
                <a16:creationId xmlns:a16="http://schemas.microsoft.com/office/drawing/2014/main" id="{C7A0C76E-2A83-4DEC-A6CA-2AA39FEBB27A}"/>
              </a:ext>
            </a:extLst>
          </p:cNvPr>
          <p:cNvSpPr txBox="1"/>
          <p:nvPr/>
        </p:nvSpPr>
        <p:spPr>
          <a:xfrm>
            <a:off x="7162966"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20" name="Oval 19">
            <a:extLst>
              <a:ext uri="{FF2B5EF4-FFF2-40B4-BE49-F238E27FC236}">
                <a16:creationId xmlns:a16="http://schemas.microsoft.com/office/drawing/2014/main" id="{41DCD5C5-E910-4F06-AFED-393590D7F7E4}"/>
              </a:ext>
            </a:extLst>
          </p:cNvPr>
          <p:cNvSpPr/>
          <p:nvPr/>
        </p:nvSpPr>
        <p:spPr>
          <a:xfrm>
            <a:off x="9989107" y="2794748"/>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48AF6E10-3346-473B-8297-8739E3DFB5B1}"/>
              </a:ext>
            </a:extLst>
          </p:cNvPr>
          <p:cNvSpPr txBox="1"/>
          <p:nvPr/>
        </p:nvSpPr>
        <p:spPr>
          <a:xfrm>
            <a:off x="10008317" y="2688454"/>
            <a:ext cx="503664" cy="584775"/>
          </a:xfrm>
          <a:prstGeom prst="rect">
            <a:avLst/>
          </a:prstGeom>
          <a:noFill/>
        </p:spPr>
        <p:txBody>
          <a:bodyPr wrap="none" rtlCol="0">
            <a:spAutoFit/>
          </a:bodyPr>
          <a:lstStyle/>
          <a:p>
            <a:r>
              <a:rPr lang="el-GR" sz="3200" b="1" dirty="0"/>
              <a:t>…</a:t>
            </a:r>
            <a:endParaRPr lang="el-GR" b="1" dirty="0"/>
          </a:p>
        </p:txBody>
      </p:sp>
      <p:cxnSp>
        <p:nvCxnSpPr>
          <p:cNvPr id="10" name="Straight Arrow Connector 9">
            <a:extLst>
              <a:ext uri="{FF2B5EF4-FFF2-40B4-BE49-F238E27FC236}">
                <a16:creationId xmlns:a16="http://schemas.microsoft.com/office/drawing/2014/main" id="{2E2D9465-7B77-4BB6-BC7F-09E9D38B1609}"/>
              </a:ext>
            </a:extLst>
          </p:cNvPr>
          <p:cNvCxnSpPr/>
          <p:nvPr/>
        </p:nvCxnSpPr>
        <p:spPr>
          <a:xfrm flipV="1">
            <a:off x="8902724" y="3298748"/>
            <a:ext cx="1086383" cy="1426396"/>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4823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Πονόλαιμος</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Rectangle: Rounded Corners 8">
            <a:extLst>
              <a:ext uri="{FF2B5EF4-FFF2-40B4-BE49-F238E27FC236}">
                <a16:creationId xmlns:a16="http://schemas.microsoft.com/office/drawing/2014/main" id="{305B9583-9B15-46E1-9422-89002EB359EA}"/>
              </a:ext>
            </a:extLst>
          </p:cNvPr>
          <p:cNvSpPr/>
          <p:nvPr/>
        </p:nvSpPr>
        <p:spPr>
          <a:xfrm>
            <a:off x="3574132" y="1484784"/>
            <a:ext cx="720080"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spTree>
    <p:extLst>
      <p:ext uri="{BB962C8B-B14F-4D97-AF65-F5344CB8AC3E}">
        <p14:creationId xmlns:p14="http://schemas.microsoft.com/office/powerpoint/2010/main" val="190805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Πονόλαιμος</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Rectangle: Rounded Corners 8">
            <a:extLst>
              <a:ext uri="{FF2B5EF4-FFF2-40B4-BE49-F238E27FC236}">
                <a16:creationId xmlns:a16="http://schemas.microsoft.com/office/drawing/2014/main" id="{305B9583-9B15-46E1-9422-89002EB359EA}"/>
              </a:ext>
            </a:extLst>
          </p:cNvPr>
          <p:cNvSpPr/>
          <p:nvPr/>
        </p:nvSpPr>
        <p:spPr>
          <a:xfrm>
            <a:off x="3574132" y="1484784"/>
            <a:ext cx="720080"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pic>
        <p:nvPicPr>
          <p:cNvPr id="10" name="Picture 9">
            <a:extLst>
              <a:ext uri="{FF2B5EF4-FFF2-40B4-BE49-F238E27FC236}">
                <a16:creationId xmlns:a16="http://schemas.microsoft.com/office/drawing/2014/main" id="{DCC3F664-E92B-4C92-A616-EC47C4D1091D}"/>
              </a:ext>
            </a:extLst>
          </p:cNvPr>
          <p:cNvPicPr>
            <a:picLocks noChangeAspect="1"/>
          </p:cNvPicPr>
          <p:nvPr/>
        </p:nvPicPr>
        <p:blipFill>
          <a:blip r:embed="rId2"/>
          <a:stretch>
            <a:fillRect/>
          </a:stretch>
        </p:blipFill>
        <p:spPr>
          <a:xfrm>
            <a:off x="7102524" y="2276872"/>
            <a:ext cx="913435" cy="1260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8799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Πονόλαιμος</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Rectangle: Rounded Corners 8">
            <a:extLst>
              <a:ext uri="{FF2B5EF4-FFF2-40B4-BE49-F238E27FC236}">
                <a16:creationId xmlns:a16="http://schemas.microsoft.com/office/drawing/2014/main" id="{305B9583-9B15-46E1-9422-89002EB359EA}"/>
              </a:ext>
            </a:extLst>
          </p:cNvPr>
          <p:cNvSpPr/>
          <p:nvPr/>
        </p:nvSpPr>
        <p:spPr>
          <a:xfrm>
            <a:off x="4438228" y="1498113"/>
            <a:ext cx="936104"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spTree>
    <p:extLst>
      <p:ext uri="{BB962C8B-B14F-4D97-AF65-F5344CB8AC3E}">
        <p14:creationId xmlns:p14="http://schemas.microsoft.com/office/powerpoint/2010/main" val="1935865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Πονόλαιμος</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pic>
        <p:nvPicPr>
          <p:cNvPr id="10" name="Picture 9">
            <a:extLst>
              <a:ext uri="{FF2B5EF4-FFF2-40B4-BE49-F238E27FC236}">
                <a16:creationId xmlns:a16="http://schemas.microsoft.com/office/drawing/2014/main" id="{DCC3F664-E92B-4C92-A616-EC47C4D1091D}"/>
              </a:ext>
            </a:extLst>
          </p:cNvPr>
          <p:cNvPicPr>
            <a:picLocks noChangeAspect="1"/>
          </p:cNvPicPr>
          <p:nvPr/>
        </p:nvPicPr>
        <p:blipFill>
          <a:blip r:embed="rId2"/>
          <a:stretch>
            <a:fillRect/>
          </a:stretch>
        </p:blipFill>
        <p:spPr>
          <a:xfrm>
            <a:off x="7102524" y="2276872"/>
            <a:ext cx="913435" cy="1260540"/>
          </a:xfrm>
          <a:prstGeom prst="rect">
            <a:avLst/>
          </a:prstGeom>
          <a:ln>
            <a:noFill/>
          </a:ln>
          <a:effectLst>
            <a:outerShdw blurRad="292100" dist="139700" dir="2700000" algn="tl" rotWithShape="0">
              <a:srgbClr val="333333">
                <a:alpha val="65000"/>
              </a:srgbClr>
            </a:outerShdw>
          </a:effectLst>
        </p:spPr>
      </p:pic>
      <p:sp>
        <p:nvSpPr>
          <p:cNvPr id="11" name="Rectangle: Rounded Corners 10">
            <a:extLst>
              <a:ext uri="{FF2B5EF4-FFF2-40B4-BE49-F238E27FC236}">
                <a16:creationId xmlns:a16="http://schemas.microsoft.com/office/drawing/2014/main" id="{DD6E056A-D5A0-4078-B61C-96F8E1ADD94C}"/>
              </a:ext>
            </a:extLst>
          </p:cNvPr>
          <p:cNvSpPr/>
          <p:nvPr/>
        </p:nvSpPr>
        <p:spPr>
          <a:xfrm>
            <a:off x="4438228" y="1498113"/>
            <a:ext cx="936104"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spTree>
    <p:extLst>
      <p:ext uri="{BB962C8B-B14F-4D97-AF65-F5344CB8AC3E}">
        <p14:creationId xmlns:p14="http://schemas.microsoft.com/office/powerpoint/2010/main" val="301452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11" name="Rectangle: Rounded Corners 10">
            <a:extLst>
              <a:ext uri="{FF2B5EF4-FFF2-40B4-BE49-F238E27FC236}">
                <a16:creationId xmlns:a16="http://schemas.microsoft.com/office/drawing/2014/main" id="{DD6E056A-D5A0-4078-B61C-96F8E1ADD94C}"/>
              </a:ext>
            </a:extLst>
          </p:cNvPr>
          <p:cNvSpPr/>
          <p:nvPr/>
        </p:nvSpPr>
        <p:spPr>
          <a:xfrm>
            <a:off x="2422004" y="1556792"/>
            <a:ext cx="1008112"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spTree>
    <p:extLst>
      <p:ext uri="{BB962C8B-B14F-4D97-AF65-F5344CB8AC3E}">
        <p14:creationId xmlns:p14="http://schemas.microsoft.com/office/powerpoint/2010/main" val="3010332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Πονόλαιμος</a:t>
                      </a:r>
                      <a:endParaRPr lang="el-GR" sz="110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11" name="Rectangle: Rounded Corners 10">
            <a:extLst>
              <a:ext uri="{FF2B5EF4-FFF2-40B4-BE49-F238E27FC236}">
                <a16:creationId xmlns:a16="http://schemas.microsoft.com/office/drawing/2014/main" id="{DD6E056A-D5A0-4078-B61C-96F8E1ADD94C}"/>
              </a:ext>
            </a:extLst>
          </p:cNvPr>
          <p:cNvSpPr/>
          <p:nvPr/>
        </p:nvSpPr>
        <p:spPr>
          <a:xfrm>
            <a:off x="2422004" y="1556792"/>
            <a:ext cx="1008112"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pic>
        <p:nvPicPr>
          <p:cNvPr id="2" name="Picture 1">
            <a:extLst>
              <a:ext uri="{FF2B5EF4-FFF2-40B4-BE49-F238E27FC236}">
                <a16:creationId xmlns:a16="http://schemas.microsoft.com/office/drawing/2014/main" id="{400D2809-DE28-492A-AF69-E4BEF523CFE7}"/>
              </a:ext>
            </a:extLst>
          </p:cNvPr>
          <p:cNvPicPr>
            <a:picLocks noChangeAspect="1"/>
          </p:cNvPicPr>
          <p:nvPr/>
        </p:nvPicPr>
        <p:blipFill>
          <a:blip r:embed="rId2"/>
          <a:stretch>
            <a:fillRect/>
          </a:stretch>
        </p:blipFill>
        <p:spPr>
          <a:xfrm>
            <a:off x="7030516" y="2420888"/>
            <a:ext cx="769663" cy="1113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8052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11" name="Rectangle: Rounded Corners 10">
            <a:extLst>
              <a:ext uri="{FF2B5EF4-FFF2-40B4-BE49-F238E27FC236}">
                <a16:creationId xmlns:a16="http://schemas.microsoft.com/office/drawing/2014/main" id="{DD6E056A-D5A0-4078-B61C-96F8E1ADD94C}"/>
              </a:ext>
            </a:extLst>
          </p:cNvPr>
          <p:cNvSpPr/>
          <p:nvPr/>
        </p:nvSpPr>
        <p:spPr>
          <a:xfrm>
            <a:off x="2422004" y="1556792"/>
            <a:ext cx="1008112"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pic>
        <p:nvPicPr>
          <p:cNvPr id="2" name="Picture 1">
            <a:extLst>
              <a:ext uri="{FF2B5EF4-FFF2-40B4-BE49-F238E27FC236}">
                <a16:creationId xmlns:a16="http://schemas.microsoft.com/office/drawing/2014/main" id="{400D2809-DE28-492A-AF69-E4BEF523CFE7}"/>
              </a:ext>
            </a:extLst>
          </p:cNvPr>
          <p:cNvPicPr>
            <a:picLocks noChangeAspect="1"/>
          </p:cNvPicPr>
          <p:nvPr/>
        </p:nvPicPr>
        <p:blipFill>
          <a:blip r:embed="rId2"/>
          <a:stretch>
            <a:fillRect/>
          </a:stretch>
        </p:blipFill>
        <p:spPr>
          <a:xfrm>
            <a:off x="7030516" y="2420888"/>
            <a:ext cx="769663" cy="1113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58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Πονόλαιμος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11" name="Rectangle: Rounded Corners 10">
            <a:extLst>
              <a:ext uri="{FF2B5EF4-FFF2-40B4-BE49-F238E27FC236}">
                <a16:creationId xmlns:a16="http://schemas.microsoft.com/office/drawing/2014/main" id="{DD6E056A-D5A0-4078-B61C-96F8E1ADD94C}"/>
              </a:ext>
            </a:extLst>
          </p:cNvPr>
          <p:cNvSpPr/>
          <p:nvPr/>
        </p:nvSpPr>
        <p:spPr>
          <a:xfrm>
            <a:off x="2422004" y="1556792"/>
            <a:ext cx="1008112"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sp>
        <p:nvSpPr>
          <p:cNvPr id="9" name="Oval 8">
            <a:extLst>
              <a:ext uri="{FF2B5EF4-FFF2-40B4-BE49-F238E27FC236}">
                <a16:creationId xmlns:a16="http://schemas.microsoft.com/office/drawing/2014/main" id="{7579F8DD-8915-4631-B5C6-FE766806E528}"/>
              </a:ext>
            </a:extLst>
          </p:cNvPr>
          <p:cNvSpPr/>
          <p:nvPr/>
        </p:nvSpPr>
        <p:spPr>
          <a:xfrm>
            <a:off x="7282542"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7606380"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6958508"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9034228"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6526460"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6550896"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8650695"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8876299"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9700403"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9838828"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9863264"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6883568"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9989520"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9235738"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8814834"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8641965"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8" name="Oval 27">
            <a:extLst>
              <a:ext uri="{FF2B5EF4-FFF2-40B4-BE49-F238E27FC236}">
                <a16:creationId xmlns:a16="http://schemas.microsoft.com/office/drawing/2014/main" id="{A266B408-3C04-4AB7-9BF4-48603F460205}"/>
              </a:ext>
            </a:extLst>
          </p:cNvPr>
          <p:cNvSpPr/>
          <p:nvPr/>
        </p:nvSpPr>
        <p:spPr>
          <a:xfrm>
            <a:off x="8575495" y="4093880"/>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a:extLst>
              <a:ext uri="{FF2B5EF4-FFF2-40B4-BE49-F238E27FC236}">
                <a16:creationId xmlns:a16="http://schemas.microsoft.com/office/drawing/2014/main" id="{DE81E6F0-697F-4F2B-A79B-2A5C9683EB3F}"/>
              </a:ext>
            </a:extLst>
          </p:cNvPr>
          <p:cNvSpPr txBox="1"/>
          <p:nvPr/>
        </p:nvSpPr>
        <p:spPr>
          <a:xfrm>
            <a:off x="8588050" y="3996353"/>
            <a:ext cx="503664" cy="584775"/>
          </a:xfrm>
          <a:prstGeom prst="rect">
            <a:avLst/>
          </a:prstGeom>
          <a:noFill/>
        </p:spPr>
        <p:txBody>
          <a:bodyPr wrap="none" rtlCol="0">
            <a:spAutoFit/>
          </a:bodyPr>
          <a:lstStyle/>
          <a:p>
            <a:r>
              <a:rPr lang="el-GR" sz="3200" b="1" dirty="0"/>
              <a:t>…</a:t>
            </a:r>
            <a:endParaRPr lang="el-GR" b="1" dirty="0"/>
          </a:p>
        </p:txBody>
      </p:sp>
    </p:spTree>
    <p:extLst>
      <p:ext uri="{BB962C8B-B14F-4D97-AF65-F5344CB8AC3E}">
        <p14:creationId xmlns:p14="http://schemas.microsoft.com/office/powerpoint/2010/main" val="273586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4708981"/>
          </a:xfrm>
          <a:prstGeom prst="rect">
            <a:avLst/>
          </a:prstGeom>
          <a:noFill/>
        </p:spPr>
        <p:txBody>
          <a:bodyPr wrap="square" rtlCol="0">
            <a:spAutoFit/>
          </a:bodyPr>
          <a:lstStyle/>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Εσωτερικοί κόμβοι: </a:t>
            </a: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έλεγχος και απόφαση με βάση την τιμή κάποιου χαρακτηριστικού (attribute test)</a:t>
            </a:r>
          </a:p>
          <a:p>
            <a:pPr marL="342900" indent="-342900" algn="just">
              <a:buFont typeface="Garamond" panose="02020404030301010803" pitchFamily="18" charset="0"/>
              <a:buChar char="–"/>
            </a:pPr>
            <a:endParaRPr lang="el-GR" sz="24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Φύλλα: απόφαση ταξινόμησης σε κάποια κατηγορία</a:t>
            </a:r>
            <a:endParaRPr lang="en-US" sz="2400"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n-US" sz="2400" dirty="0">
              <a:solidFill>
                <a:schemeClr val="tx2"/>
              </a:solidFill>
              <a:latin typeface="Garamond" panose="02020404030301010803" pitchFamily="18" charset="0"/>
            </a:endParaRPr>
          </a:p>
          <a:p>
            <a:pPr marL="342900" indent="-342900" algn="just">
              <a:buFont typeface="Garamond" panose="02020404030301010803" pitchFamily="18" charset="0"/>
              <a:buChar char="–"/>
            </a:pPr>
            <a:r>
              <a:rPr lang="el-GR" sz="2400" dirty="0">
                <a:solidFill>
                  <a:schemeClr val="tx2"/>
                </a:solidFill>
                <a:latin typeface="Garamond" panose="02020404030301010803" pitchFamily="18" charset="0"/>
              </a:rPr>
              <a:t>Πως επιτυγχάνεται ο διαχωρισμός σε δέντρα αποφάσεων.</a:t>
            </a:r>
            <a:endParaRPr lang="en-US" sz="2400"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Υπάρχουν περισσότεροι από δυο τρόποι διαχωρισμού μιας απόφασης. </a:t>
            </a:r>
            <a:endParaRPr lang="en-US" sz="2400"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sz="2400" dirty="0">
                <a:solidFill>
                  <a:schemeClr val="tx2"/>
                </a:solidFill>
                <a:latin typeface="Garamond" panose="02020404030301010803" pitchFamily="18" charset="0"/>
              </a:rPr>
              <a:t>Ωστόσο κάθε φορά θα πρέπει να επιλέγεται η μέθοδος με όποια δεν χάνεται ο έλεγχος – πληροφορία μιας παραμέτρου που μπορεί να επηρεάσει μια απόφαση.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Δέντρα Αποφάσεων</a:t>
            </a:r>
          </a:p>
        </p:txBody>
      </p:sp>
    </p:spTree>
    <p:extLst>
      <p:ext uri="{BB962C8B-B14F-4D97-AF65-F5344CB8AC3E}">
        <p14:creationId xmlns:p14="http://schemas.microsoft.com/office/powerpoint/2010/main" val="2640702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Oval 8">
            <a:extLst>
              <a:ext uri="{FF2B5EF4-FFF2-40B4-BE49-F238E27FC236}">
                <a16:creationId xmlns:a16="http://schemas.microsoft.com/office/drawing/2014/main" id="{7579F8DD-8915-4631-B5C6-FE766806E528}"/>
              </a:ext>
            </a:extLst>
          </p:cNvPr>
          <p:cNvSpPr/>
          <p:nvPr/>
        </p:nvSpPr>
        <p:spPr>
          <a:xfrm>
            <a:off x="7282542"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7606380"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6958508"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9034228"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6526460"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6550896"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8650695"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8876299"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9700403"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9838828"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9863264"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6883568"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9989520"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9235738"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8814834"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8641965"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8" name="Oval 27">
            <a:extLst>
              <a:ext uri="{FF2B5EF4-FFF2-40B4-BE49-F238E27FC236}">
                <a16:creationId xmlns:a16="http://schemas.microsoft.com/office/drawing/2014/main" id="{A266B408-3C04-4AB7-9BF4-48603F460205}"/>
              </a:ext>
            </a:extLst>
          </p:cNvPr>
          <p:cNvSpPr/>
          <p:nvPr/>
        </p:nvSpPr>
        <p:spPr>
          <a:xfrm>
            <a:off x="8575495" y="4093880"/>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a:extLst>
              <a:ext uri="{FF2B5EF4-FFF2-40B4-BE49-F238E27FC236}">
                <a16:creationId xmlns:a16="http://schemas.microsoft.com/office/drawing/2014/main" id="{DE81E6F0-697F-4F2B-A79B-2A5C9683EB3F}"/>
              </a:ext>
            </a:extLst>
          </p:cNvPr>
          <p:cNvSpPr txBox="1"/>
          <p:nvPr/>
        </p:nvSpPr>
        <p:spPr>
          <a:xfrm>
            <a:off x="8588050" y="3996353"/>
            <a:ext cx="503664" cy="584775"/>
          </a:xfrm>
          <a:prstGeom prst="rect">
            <a:avLst/>
          </a:prstGeom>
          <a:noFill/>
        </p:spPr>
        <p:txBody>
          <a:bodyPr wrap="none" rtlCol="0">
            <a:spAutoFit/>
          </a:bodyPr>
          <a:lstStyle/>
          <a:p>
            <a:r>
              <a:rPr lang="el-GR" sz="3200" b="1" dirty="0"/>
              <a:t>…</a:t>
            </a:r>
            <a:endParaRPr lang="el-GR" b="1" dirty="0"/>
          </a:p>
        </p:txBody>
      </p:sp>
    </p:spTree>
    <p:extLst>
      <p:ext uri="{BB962C8B-B14F-4D97-AF65-F5344CB8AC3E}">
        <p14:creationId xmlns:p14="http://schemas.microsoft.com/office/powerpoint/2010/main" val="1829933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Oval 8">
            <a:extLst>
              <a:ext uri="{FF2B5EF4-FFF2-40B4-BE49-F238E27FC236}">
                <a16:creationId xmlns:a16="http://schemas.microsoft.com/office/drawing/2014/main" id="{7579F8DD-8915-4631-B5C6-FE766806E528}"/>
              </a:ext>
            </a:extLst>
          </p:cNvPr>
          <p:cNvSpPr/>
          <p:nvPr/>
        </p:nvSpPr>
        <p:spPr>
          <a:xfrm>
            <a:off x="7282542"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7606380"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6958508"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9034228"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6526460"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6550896"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8650695"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8876299"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9700403"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9838828"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9863264"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6883568"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9989520"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9235738"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8814834"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8641965"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8" name="Oval 27">
            <a:extLst>
              <a:ext uri="{FF2B5EF4-FFF2-40B4-BE49-F238E27FC236}">
                <a16:creationId xmlns:a16="http://schemas.microsoft.com/office/drawing/2014/main" id="{A266B408-3C04-4AB7-9BF4-48603F460205}"/>
              </a:ext>
            </a:extLst>
          </p:cNvPr>
          <p:cNvSpPr/>
          <p:nvPr/>
        </p:nvSpPr>
        <p:spPr>
          <a:xfrm>
            <a:off x="8575495" y="4093880"/>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a:extLst>
              <a:ext uri="{FF2B5EF4-FFF2-40B4-BE49-F238E27FC236}">
                <a16:creationId xmlns:a16="http://schemas.microsoft.com/office/drawing/2014/main" id="{DE81E6F0-697F-4F2B-A79B-2A5C9683EB3F}"/>
              </a:ext>
            </a:extLst>
          </p:cNvPr>
          <p:cNvSpPr txBox="1"/>
          <p:nvPr/>
        </p:nvSpPr>
        <p:spPr>
          <a:xfrm>
            <a:off x="8588050" y="3996353"/>
            <a:ext cx="503664" cy="584775"/>
          </a:xfrm>
          <a:prstGeom prst="rect">
            <a:avLst/>
          </a:prstGeom>
          <a:noFill/>
        </p:spPr>
        <p:txBody>
          <a:bodyPr wrap="none" rtlCol="0">
            <a:spAutoFit/>
          </a:bodyPr>
          <a:lstStyle/>
          <a:p>
            <a:r>
              <a:rPr lang="el-GR" sz="3200" b="1" dirty="0"/>
              <a:t>…</a:t>
            </a:r>
            <a:endParaRPr lang="el-GR" b="1" dirty="0"/>
          </a:p>
        </p:txBody>
      </p:sp>
      <p:sp>
        <p:nvSpPr>
          <p:cNvPr id="26" name="Rectangle: Rounded Corners 25">
            <a:extLst>
              <a:ext uri="{FF2B5EF4-FFF2-40B4-BE49-F238E27FC236}">
                <a16:creationId xmlns:a16="http://schemas.microsoft.com/office/drawing/2014/main" id="{E50EEC72-B415-4E09-9B4B-C193D136BCC4}"/>
              </a:ext>
            </a:extLst>
          </p:cNvPr>
          <p:cNvSpPr/>
          <p:nvPr/>
        </p:nvSpPr>
        <p:spPr>
          <a:xfrm>
            <a:off x="3502124" y="1498113"/>
            <a:ext cx="1872208" cy="2880320"/>
          </a:xfrm>
          <a:prstGeom prst="roundRect">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l-GR"/>
          </a:p>
        </p:txBody>
      </p:sp>
    </p:spTree>
    <p:extLst>
      <p:ext uri="{BB962C8B-B14F-4D97-AF65-F5344CB8AC3E}">
        <p14:creationId xmlns:p14="http://schemas.microsoft.com/office/powerpoint/2010/main" val="354146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Ηλικιωμένος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Χαμηλή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Oval 8">
            <a:extLst>
              <a:ext uri="{FF2B5EF4-FFF2-40B4-BE49-F238E27FC236}">
                <a16:creationId xmlns:a16="http://schemas.microsoft.com/office/drawing/2014/main" id="{7579F8DD-8915-4631-B5C6-FE766806E528}"/>
              </a:ext>
            </a:extLst>
          </p:cNvPr>
          <p:cNvSpPr/>
          <p:nvPr/>
        </p:nvSpPr>
        <p:spPr>
          <a:xfrm>
            <a:off x="7282542"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7606380"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6958508"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9034228"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6526460"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6550896"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8650695"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8876299"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9700403"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9838828"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9863264"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6883568"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9989520"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9235738"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8814834"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8641965"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8" name="Oval 27">
            <a:extLst>
              <a:ext uri="{FF2B5EF4-FFF2-40B4-BE49-F238E27FC236}">
                <a16:creationId xmlns:a16="http://schemas.microsoft.com/office/drawing/2014/main" id="{A266B408-3C04-4AB7-9BF4-48603F460205}"/>
              </a:ext>
            </a:extLst>
          </p:cNvPr>
          <p:cNvSpPr/>
          <p:nvPr/>
        </p:nvSpPr>
        <p:spPr>
          <a:xfrm>
            <a:off x="8575495" y="4093880"/>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a:extLst>
              <a:ext uri="{FF2B5EF4-FFF2-40B4-BE49-F238E27FC236}">
                <a16:creationId xmlns:a16="http://schemas.microsoft.com/office/drawing/2014/main" id="{DE81E6F0-697F-4F2B-A79B-2A5C9683EB3F}"/>
              </a:ext>
            </a:extLst>
          </p:cNvPr>
          <p:cNvSpPr txBox="1"/>
          <p:nvPr/>
        </p:nvSpPr>
        <p:spPr>
          <a:xfrm>
            <a:off x="8588050" y="3996353"/>
            <a:ext cx="503664" cy="584775"/>
          </a:xfrm>
          <a:prstGeom prst="rect">
            <a:avLst/>
          </a:prstGeom>
          <a:noFill/>
        </p:spPr>
        <p:txBody>
          <a:bodyPr wrap="none" rtlCol="0">
            <a:spAutoFit/>
          </a:bodyPr>
          <a:lstStyle/>
          <a:p>
            <a:r>
              <a:rPr lang="el-GR" sz="3200" b="1" dirty="0"/>
              <a:t>…</a:t>
            </a:r>
            <a:endParaRPr lang="el-GR" b="1" dirty="0"/>
          </a:p>
        </p:txBody>
      </p:sp>
    </p:spTree>
    <p:extLst>
      <p:ext uri="{BB962C8B-B14F-4D97-AF65-F5344CB8AC3E}">
        <p14:creationId xmlns:p14="http://schemas.microsoft.com/office/powerpoint/2010/main" val="19316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a:effectLst/>
                          <a:latin typeface="Garamond" panose="02020404030301010803" pitchFamily="18" charset="0"/>
                        </a:rPr>
                        <a:t>Πονοκέφαλος</a:t>
                      </a:r>
                      <a:endParaRPr lang="el-GR" sz="110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39" name="Oval 38">
            <a:extLst>
              <a:ext uri="{FF2B5EF4-FFF2-40B4-BE49-F238E27FC236}">
                <a16:creationId xmlns:a16="http://schemas.microsoft.com/office/drawing/2014/main" id="{F5C3B5F2-A84E-4B79-B955-8B9409A185BE}"/>
              </a:ext>
            </a:extLst>
          </p:cNvPr>
          <p:cNvSpPr/>
          <p:nvPr/>
        </p:nvSpPr>
        <p:spPr>
          <a:xfrm>
            <a:off x="7282542"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C3DCE030-7C12-45AC-A396-46DF3D610385}"/>
              </a:ext>
            </a:extLst>
          </p:cNvPr>
          <p:cNvSpPr txBox="1"/>
          <p:nvPr/>
        </p:nvSpPr>
        <p:spPr>
          <a:xfrm>
            <a:off x="7606380"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41" name="Straight Arrow Connector 40">
            <a:extLst>
              <a:ext uri="{FF2B5EF4-FFF2-40B4-BE49-F238E27FC236}">
                <a16:creationId xmlns:a16="http://schemas.microsoft.com/office/drawing/2014/main" id="{AEBFC4E7-02D5-4B8B-BE38-88C89D7336AF}"/>
              </a:ext>
            </a:extLst>
          </p:cNvPr>
          <p:cNvCxnSpPr>
            <a:stCxn id="39" idx="3"/>
          </p:cNvCxnSpPr>
          <p:nvPr/>
        </p:nvCxnSpPr>
        <p:spPr>
          <a:xfrm flipH="1">
            <a:off x="6958508"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C9236CE-5C57-4633-82E6-51A224DF92FA}"/>
              </a:ext>
            </a:extLst>
          </p:cNvPr>
          <p:cNvCxnSpPr>
            <a:stCxn id="39" idx="5"/>
          </p:cNvCxnSpPr>
          <p:nvPr/>
        </p:nvCxnSpPr>
        <p:spPr>
          <a:xfrm>
            <a:off x="9034228"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3AA1A2E-707D-4985-8DDA-1A35BE255A64}"/>
              </a:ext>
            </a:extLst>
          </p:cNvPr>
          <p:cNvSpPr/>
          <p:nvPr/>
        </p:nvSpPr>
        <p:spPr>
          <a:xfrm>
            <a:off x="6526460"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4" name="TextBox 43">
            <a:extLst>
              <a:ext uri="{FF2B5EF4-FFF2-40B4-BE49-F238E27FC236}">
                <a16:creationId xmlns:a16="http://schemas.microsoft.com/office/drawing/2014/main" id="{64821F27-6FCF-488B-AB41-632C273B69EB}"/>
              </a:ext>
            </a:extLst>
          </p:cNvPr>
          <p:cNvSpPr txBox="1"/>
          <p:nvPr/>
        </p:nvSpPr>
        <p:spPr>
          <a:xfrm>
            <a:off x="6550896"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5" name="Oval 44">
            <a:extLst>
              <a:ext uri="{FF2B5EF4-FFF2-40B4-BE49-F238E27FC236}">
                <a16:creationId xmlns:a16="http://schemas.microsoft.com/office/drawing/2014/main" id="{FA3103C2-7907-4B31-BFD5-F3D70B222A45}"/>
              </a:ext>
            </a:extLst>
          </p:cNvPr>
          <p:cNvSpPr/>
          <p:nvPr/>
        </p:nvSpPr>
        <p:spPr>
          <a:xfrm>
            <a:off x="8650695"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TextBox 45">
            <a:extLst>
              <a:ext uri="{FF2B5EF4-FFF2-40B4-BE49-F238E27FC236}">
                <a16:creationId xmlns:a16="http://schemas.microsoft.com/office/drawing/2014/main" id="{2726EF39-22DB-4AF0-9CFF-1E3EDA7D121D}"/>
              </a:ext>
            </a:extLst>
          </p:cNvPr>
          <p:cNvSpPr txBox="1"/>
          <p:nvPr/>
        </p:nvSpPr>
        <p:spPr>
          <a:xfrm>
            <a:off x="8876299"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47" name="Straight Arrow Connector 46">
            <a:extLst>
              <a:ext uri="{FF2B5EF4-FFF2-40B4-BE49-F238E27FC236}">
                <a16:creationId xmlns:a16="http://schemas.microsoft.com/office/drawing/2014/main" id="{2ED604FD-8874-4EC8-8B4A-79F50E6D6097}"/>
              </a:ext>
            </a:extLst>
          </p:cNvPr>
          <p:cNvCxnSpPr>
            <a:cxnSpLocks/>
          </p:cNvCxnSpPr>
          <p:nvPr/>
        </p:nvCxnSpPr>
        <p:spPr>
          <a:xfrm>
            <a:off x="9700403"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7FD25AA-8E54-4B5B-B9FE-C35384E0F544}"/>
              </a:ext>
            </a:extLst>
          </p:cNvPr>
          <p:cNvSpPr/>
          <p:nvPr/>
        </p:nvSpPr>
        <p:spPr>
          <a:xfrm>
            <a:off x="9838828"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9" name="TextBox 48">
            <a:extLst>
              <a:ext uri="{FF2B5EF4-FFF2-40B4-BE49-F238E27FC236}">
                <a16:creationId xmlns:a16="http://schemas.microsoft.com/office/drawing/2014/main" id="{683E1FB7-FDD2-4ECE-A5B7-22751A2204DA}"/>
              </a:ext>
            </a:extLst>
          </p:cNvPr>
          <p:cNvSpPr txBox="1"/>
          <p:nvPr/>
        </p:nvSpPr>
        <p:spPr>
          <a:xfrm>
            <a:off x="9863264"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50" name="TextBox 49">
            <a:extLst>
              <a:ext uri="{FF2B5EF4-FFF2-40B4-BE49-F238E27FC236}">
                <a16:creationId xmlns:a16="http://schemas.microsoft.com/office/drawing/2014/main" id="{EE277338-5500-4E44-9EC2-62676A80EC1A}"/>
              </a:ext>
            </a:extLst>
          </p:cNvPr>
          <p:cNvSpPr txBox="1"/>
          <p:nvPr/>
        </p:nvSpPr>
        <p:spPr>
          <a:xfrm>
            <a:off x="6883568"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51" name="TextBox 50">
            <a:extLst>
              <a:ext uri="{FF2B5EF4-FFF2-40B4-BE49-F238E27FC236}">
                <a16:creationId xmlns:a16="http://schemas.microsoft.com/office/drawing/2014/main" id="{36DB42E2-D375-4372-9457-F5D7CD264F3B}"/>
              </a:ext>
            </a:extLst>
          </p:cNvPr>
          <p:cNvSpPr txBox="1"/>
          <p:nvPr/>
        </p:nvSpPr>
        <p:spPr>
          <a:xfrm>
            <a:off x="9989520"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52" name="TextBox 51">
            <a:extLst>
              <a:ext uri="{FF2B5EF4-FFF2-40B4-BE49-F238E27FC236}">
                <a16:creationId xmlns:a16="http://schemas.microsoft.com/office/drawing/2014/main" id="{8E0C034E-0C4C-4106-872D-79F993874C17}"/>
              </a:ext>
            </a:extLst>
          </p:cNvPr>
          <p:cNvSpPr txBox="1"/>
          <p:nvPr/>
        </p:nvSpPr>
        <p:spPr>
          <a:xfrm>
            <a:off x="9235738"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53" name="Straight Arrow Connector 52">
            <a:extLst>
              <a:ext uri="{FF2B5EF4-FFF2-40B4-BE49-F238E27FC236}">
                <a16:creationId xmlns:a16="http://schemas.microsoft.com/office/drawing/2014/main" id="{E35D8340-AB93-4468-96F4-1D3CC27A42D2}"/>
              </a:ext>
            </a:extLst>
          </p:cNvPr>
          <p:cNvCxnSpPr>
            <a:cxnSpLocks/>
          </p:cNvCxnSpPr>
          <p:nvPr/>
        </p:nvCxnSpPr>
        <p:spPr>
          <a:xfrm flipH="1">
            <a:off x="8814834"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28BDB1E-EC68-4B9C-AD06-61C383489F84}"/>
              </a:ext>
            </a:extLst>
          </p:cNvPr>
          <p:cNvSpPr txBox="1"/>
          <p:nvPr/>
        </p:nvSpPr>
        <p:spPr>
          <a:xfrm>
            <a:off x="8641965"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55" name="Oval 54">
            <a:extLst>
              <a:ext uri="{FF2B5EF4-FFF2-40B4-BE49-F238E27FC236}">
                <a16:creationId xmlns:a16="http://schemas.microsoft.com/office/drawing/2014/main" id="{C95939C4-1451-4DBB-8B54-D7A00E873233}"/>
              </a:ext>
            </a:extLst>
          </p:cNvPr>
          <p:cNvSpPr/>
          <p:nvPr/>
        </p:nvSpPr>
        <p:spPr>
          <a:xfrm>
            <a:off x="8097270" y="4120552"/>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TextBox 55">
            <a:extLst>
              <a:ext uri="{FF2B5EF4-FFF2-40B4-BE49-F238E27FC236}">
                <a16:creationId xmlns:a16="http://schemas.microsoft.com/office/drawing/2014/main" id="{C6295DC3-DF6F-4F4A-95EF-522B49C731A8}"/>
              </a:ext>
            </a:extLst>
          </p:cNvPr>
          <p:cNvSpPr txBox="1"/>
          <p:nvPr/>
        </p:nvSpPr>
        <p:spPr>
          <a:xfrm>
            <a:off x="8167176" y="4207175"/>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err="1">
                <a:latin typeface="Garamond" panose="02020404030301010803" pitchFamily="18" charset="0"/>
              </a:rPr>
              <a:t>Hct</a:t>
            </a:r>
            <a:endParaRPr lang="el-GR" dirty="0">
              <a:latin typeface="Garamond" panose="02020404030301010803" pitchFamily="18" charset="0"/>
            </a:endParaRPr>
          </a:p>
        </p:txBody>
      </p:sp>
      <p:cxnSp>
        <p:nvCxnSpPr>
          <p:cNvPr id="57" name="Straight Arrow Connector 56">
            <a:extLst>
              <a:ext uri="{FF2B5EF4-FFF2-40B4-BE49-F238E27FC236}">
                <a16:creationId xmlns:a16="http://schemas.microsoft.com/office/drawing/2014/main" id="{A3D27416-D4F4-46FA-ABB2-75A5EE47E656}"/>
              </a:ext>
            </a:extLst>
          </p:cNvPr>
          <p:cNvCxnSpPr>
            <a:cxnSpLocks/>
          </p:cNvCxnSpPr>
          <p:nvPr/>
        </p:nvCxnSpPr>
        <p:spPr>
          <a:xfrm flipH="1">
            <a:off x="8330667" y="4691807"/>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F6114A0-E55B-47FF-86B6-D792D5CD6A87}"/>
              </a:ext>
            </a:extLst>
          </p:cNvPr>
          <p:cNvCxnSpPr>
            <a:cxnSpLocks/>
          </p:cNvCxnSpPr>
          <p:nvPr/>
        </p:nvCxnSpPr>
        <p:spPr>
          <a:xfrm>
            <a:off x="9010932" y="4694005"/>
            <a:ext cx="224806" cy="35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431F0B8-1DF6-4689-B4EB-322608217F5A}"/>
              </a:ext>
            </a:extLst>
          </p:cNvPr>
          <p:cNvSpPr txBox="1"/>
          <p:nvPr/>
        </p:nvSpPr>
        <p:spPr>
          <a:xfrm>
            <a:off x="9235738" y="477253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60" name="Rectangle 59">
            <a:extLst>
              <a:ext uri="{FF2B5EF4-FFF2-40B4-BE49-F238E27FC236}">
                <a16:creationId xmlns:a16="http://schemas.microsoft.com/office/drawing/2014/main" id="{5E3C1E34-1FFF-4A34-A589-FE9AA0B2B227}"/>
              </a:ext>
            </a:extLst>
          </p:cNvPr>
          <p:cNvSpPr/>
          <p:nvPr/>
        </p:nvSpPr>
        <p:spPr>
          <a:xfrm>
            <a:off x="8814834" y="5100335"/>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61" name="TextBox 60">
            <a:extLst>
              <a:ext uri="{FF2B5EF4-FFF2-40B4-BE49-F238E27FC236}">
                <a16:creationId xmlns:a16="http://schemas.microsoft.com/office/drawing/2014/main" id="{CFF04DFF-D24D-40B1-87FF-56C7AE2F0B9E}"/>
              </a:ext>
            </a:extLst>
          </p:cNvPr>
          <p:cNvSpPr txBox="1"/>
          <p:nvPr/>
        </p:nvSpPr>
        <p:spPr>
          <a:xfrm>
            <a:off x="8839271" y="5147229"/>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62" name="TextBox 61">
            <a:extLst>
              <a:ext uri="{FF2B5EF4-FFF2-40B4-BE49-F238E27FC236}">
                <a16:creationId xmlns:a16="http://schemas.microsoft.com/office/drawing/2014/main" id="{ECD20B96-E16C-4A70-AA11-D05E796F6F46}"/>
              </a:ext>
            </a:extLst>
          </p:cNvPr>
          <p:cNvSpPr txBox="1"/>
          <p:nvPr/>
        </p:nvSpPr>
        <p:spPr>
          <a:xfrm>
            <a:off x="7863873" y="47725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63" name="Oval 62">
            <a:extLst>
              <a:ext uri="{FF2B5EF4-FFF2-40B4-BE49-F238E27FC236}">
                <a16:creationId xmlns:a16="http://schemas.microsoft.com/office/drawing/2014/main" id="{A2A5C261-0521-41B3-B59A-BCE267812411}"/>
              </a:ext>
            </a:extLst>
          </p:cNvPr>
          <p:cNvSpPr/>
          <p:nvPr/>
        </p:nvSpPr>
        <p:spPr>
          <a:xfrm>
            <a:off x="8084715" y="5120630"/>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4" name="TextBox 63">
            <a:extLst>
              <a:ext uri="{FF2B5EF4-FFF2-40B4-BE49-F238E27FC236}">
                <a16:creationId xmlns:a16="http://schemas.microsoft.com/office/drawing/2014/main" id="{725F752C-2FB4-4C4C-B5D4-E113ACDAF607}"/>
              </a:ext>
            </a:extLst>
          </p:cNvPr>
          <p:cNvSpPr txBox="1"/>
          <p:nvPr/>
        </p:nvSpPr>
        <p:spPr>
          <a:xfrm>
            <a:off x="8097270" y="5023103"/>
            <a:ext cx="503664" cy="584775"/>
          </a:xfrm>
          <a:prstGeom prst="rect">
            <a:avLst/>
          </a:prstGeom>
          <a:noFill/>
        </p:spPr>
        <p:txBody>
          <a:bodyPr wrap="none" rtlCol="0">
            <a:spAutoFit/>
          </a:bodyPr>
          <a:lstStyle/>
          <a:p>
            <a:r>
              <a:rPr lang="el-GR" sz="3200" b="1" dirty="0"/>
              <a:t>…</a:t>
            </a:r>
            <a:endParaRPr lang="el-GR" b="1" dirty="0"/>
          </a:p>
        </p:txBody>
      </p:sp>
    </p:spTree>
    <p:extLst>
      <p:ext uri="{BB962C8B-B14F-4D97-AF65-F5344CB8AC3E}">
        <p14:creationId xmlns:p14="http://schemas.microsoft.com/office/powerpoint/2010/main" val="3707444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Oval 8">
            <a:extLst>
              <a:ext uri="{FF2B5EF4-FFF2-40B4-BE49-F238E27FC236}">
                <a16:creationId xmlns:a16="http://schemas.microsoft.com/office/drawing/2014/main" id="{7579F8DD-8915-4631-B5C6-FE766806E528}"/>
              </a:ext>
            </a:extLst>
          </p:cNvPr>
          <p:cNvSpPr/>
          <p:nvPr/>
        </p:nvSpPr>
        <p:spPr>
          <a:xfrm>
            <a:off x="7426558"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7750396"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7102524"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9178244"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6670476"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6694912"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8794711"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9020315"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9844419"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9982844"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10007280"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7027584"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10133536"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9379754"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8958850"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8785981"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6" name="Oval 25">
            <a:extLst>
              <a:ext uri="{FF2B5EF4-FFF2-40B4-BE49-F238E27FC236}">
                <a16:creationId xmlns:a16="http://schemas.microsoft.com/office/drawing/2014/main" id="{01E2BF55-736D-49AF-9BB0-B3D177AF4088}"/>
              </a:ext>
            </a:extLst>
          </p:cNvPr>
          <p:cNvSpPr/>
          <p:nvPr/>
        </p:nvSpPr>
        <p:spPr>
          <a:xfrm>
            <a:off x="8241286" y="4120552"/>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322E02A0-500A-4AAE-9167-C640B2BA4E2F}"/>
              </a:ext>
            </a:extLst>
          </p:cNvPr>
          <p:cNvSpPr txBox="1"/>
          <p:nvPr/>
        </p:nvSpPr>
        <p:spPr>
          <a:xfrm>
            <a:off x="8311192" y="4207175"/>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err="1">
                <a:latin typeface="Garamond" panose="02020404030301010803" pitchFamily="18" charset="0"/>
              </a:rPr>
              <a:t>Hct</a:t>
            </a:r>
            <a:endParaRPr lang="el-GR" dirty="0">
              <a:latin typeface="Garamond" panose="02020404030301010803" pitchFamily="18" charset="0"/>
            </a:endParaRPr>
          </a:p>
        </p:txBody>
      </p:sp>
      <p:cxnSp>
        <p:nvCxnSpPr>
          <p:cNvPr id="31" name="Straight Arrow Connector 30">
            <a:extLst>
              <a:ext uri="{FF2B5EF4-FFF2-40B4-BE49-F238E27FC236}">
                <a16:creationId xmlns:a16="http://schemas.microsoft.com/office/drawing/2014/main" id="{CF47A720-8FD1-4B1A-9B8C-79A344A20E1F}"/>
              </a:ext>
            </a:extLst>
          </p:cNvPr>
          <p:cNvCxnSpPr>
            <a:cxnSpLocks/>
          </p:cNvCxnSpPr>
          <p:nvPr/>
        </p:nvCxnSpPr>
        <p:spPr>
          <a:xfrm flipH="1">
            <a:off x="8474683" y="4691807"/>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D7986-5F3A-4C51-B7C9-0423861141E3}"/>
              </a:ext>
            </a:extLst>
          </p:cNvPr>
          <p:cNvCxnSpPr>
            <a:cxnSpLocks/>
          </p:cNvCxnSpPr>
          <p:nvPr/>
        </p:nvCxnSpPr>
        <p:spPr>
          <a:xfrm>
            <a:off x="9154948" y="4694005"/>
            <a:ext cx="224806" cy="35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EEFD88-C670-4E21-B8B4-5EBC0F2B8969}"/>
              </a:ext>
            </a:extLst>
          </p:cNvPr>
          <p:cNvSpPr txBox="1"/>
          <p:nvPr/>
        </p:nvSpPr>
        <p:spPr>
          <a:xfrm>
            <a:off x="9379754" y="477253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34" name="Rectangle 33">
            <a:extLst>
              <a:ext uri="{FF2B5EF4-FFF2-40B4-BE49-F238E27FC236}">
                <a16:creationId xmlns:a16="http://schemas.microsoft.com/office/drawing/2014/main" id="{1CF899AF-EA64-407D-A922-2065EDD15EBE}"/>
              </a:ext>
            </a:extLst>
          </p:cNvPr>
          <p:cNvSpPr/>
          <p:nvPr/>
        </p:nvSpPr>
        <p:spPr>
          <a:xfrm>
            <a:off x="8958850" y="5100335"/>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35" name="TextBox 34">
            <a:extLst>
              <a:ext uri="{FF2B5EF4-FFF2-40B4-BE49-F238E27FC236}">
                <a16:creationId xmlns:a16="http://schemas.microsoft.com/office/drawing/2014/main" id="{875F480B-1F01-43A8-BC60-AD03D8A4AB69}"/>
              </a:ext>
            </a:extLst>
          </p:cNvPr>
          <p:cNvSpPr txBox="1"/>
          <p:nvPr/>
        </p:nvSpPr>
        <p:spPr>
          <a:xfrm>
            <a:off x="8983287" y="5147229"/>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36" name="TextBox 35">
            <a:extLst>
              <a:ext uri="{FF2B5EF4-FFF2-40B4-BE49-F238E27FC236}">
                <a16:creationId xmlns:a16="http://schemas.microsoft.com/office/drawing/2014/main" id="{4B153E40-C52E-4BF4-914C-9BFCDC273A1D}"/>
              </a:ext>
            </a:extLst>
          </p:cNvPr>
          <p:cNvSpPr txBox="1"/>
          <p:nvPr/>
        </p:nvSpPr>
        <p:spPr>
          <a:xfrm>
            <a:off x="8007889" y="47725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37" name="Oval 36">
            <a:extLst>
              <a:ext uri="{FF2B5EF4-FFF2-40B4-BE49-F238E27FC236}">
                <a16:creationId xmlns:a16="http://schemas.microsoft.com/office/drawing/2014/main" id="{B1C43B9B-0DBE-4D26-9C9B-BAA5F7428498}"/>
              </a:ext>
            </a:extLst>
          </p:cNvPr>
          <p:cNvSpPr/>
          <p:nvPr/>
        </p:nvSpPr>
        <p:spPr>
          <a:xfrm>
            <a:off x="8228731" y="5120630"/>
            <a:ext cx="504000" cy="50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TextBox 37">
            <a:extLst>
              <a:ext uri="{FF2B5EF4-FFF2-40B4-BE49-F238E27FC236}">
                <a16:creationId xmlns:a16="http://schemas.microsoft.com/office/drawing/2014/main" id="{2552ACE4-5012-4C98-AF5C-A1EE8F3FD8D0}"/>
              </a:ext>
            </a:extLst>
          </p:cNvPr>
          <p:cNvSpPr txBox="1"/>
          <p:nvPr/>
        </p:nvSpPr>
        <p:spPr>
          <a:xfrm>
            <a:off x="8241286" y="5023103"/>
            <a:ext cx="503664" cy="584775"/>
          </a:xfrm>
          <a:prstGeom prst="rect">
            <a:avLst/>
          </a:prstGeom>
          <a:noFill/>
        </p:spPr>
        <p:txBody>
          <a:bodyPr wrap="none" rtlCol="0">
            <a:spAutoFit/>
          </a:bodyPr>
          <a:lstStyle/>
          <a:p>
            <a:r>
              <a:rPr lang="el-GR" sz="3200" b="1" dirty="0"/>
              <a:t>…</a:t>
            </a:r>
            <a:endParaRPr lang="el-GR" b="1" dirty="0"/>
          </a:p>
        </p:txBody>
      </p:sp>
    </p:spTree>
    <p:extLst>
      <p:ext uri="{BB962C8B-B14F-4D97-AF65-F5344CB8AC3E}">
        <p14:creationId xmlns:p14="http://schemas.microsoft.com/office/powerpoint/2010/main" val="1155043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Πυρετός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Φυσιολογικός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Θετικό</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dirty="0">
                          <a:effectLst/>
                          <a:latin typeface="Garamond" panose="02020404030301010803" pitchFamily="18" charset="0"/>
                        </a:rPr>
                        <a:t>Ενήλικας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Πονοκέφαλος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Υψηλή</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Υπέρβαρος</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Αρνητικό</a:t>
                      </a:r>
                      <a:endParaRPr lang="el-GR" sz="1100" dirty="0">
                        <a:effectLst/>
                        <a:latin typeface="Garamond" panose="02020404030301010803" pitchFamily="18" charset="0"/>
                        <a:ea typeface="+mn-ea"/>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Oval 8">
            <a:extLst>
              <a:ext uri="{FF2B5EF4-FFF2-40B4-BE49-F238E27FC236}">
                <a16:creationId xmlns:a16="http://schemas.microsoft.com/office/drawing/2014/main" id="{7579F8DD-8915-4631-B5C6-FE766806E528}"/>
              </a:ext>
            </a:extLst>
          </p:cNvPr>
          <p:cNvSpPr/>
          <p:nvPr/>
        </p:nvSpPr>
        <p:spPr>
          <a:xfrm>
            <a:off x="7426558"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7750396"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7102524"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9178244"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6670476"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6694912"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8794711"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9020315"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9844419"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9982844"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10007280"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7027584"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10133536"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9379754"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8958850"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8785981"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6" name="Oval 25">
            <a:extLst>
              <a:ext uri="{FF2B5EF4-FFF2-40B4-BE49-F238E27FC236}">
                <a16:creationId xmlns:a16="http://schemas.microsoft.com/office/drawing/2014/main" id="{01E2BF55-736D-49AF-9BB0-B3D177AF4088}"/>
              </a:ext>
            </a:extLst>
          </p:cNvPr>
          <p:cNvSpPr/>
          <p:nvPr/>
        </p:nvSpPr>
        <p:spPr>
          <a:xfrm>
            <a:off x="8241286" y="4120552"/>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322E02A0-500A-4AAE-9167-C640B2BA4E2F}"/>
              </a:ext>
            </a:extLst>
          </p:cNvPr>
          <p:cNvSpPr txBox="1"/>
          <p:nvPr/>
        </p:nvSpPr>
        <p:spPr>
          <a:xfrm>
            <a:off x="8311192" y="4207175"/>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err="1">
                <a:latin typeface="Garamond" panose="02020404030301010803" pitchFamily="18" charset="0"/>
              </a:rPr>
              <a:t>Hct</a:t>
            </a:r>
            <a:endParaRPr lang="el-GR" dirty="0">
              <a:latin typeface="Garamond" panose="02020404030301010803" pitchFamily="18" charset="0"/>
            </a:endParaRPr>
          </a:p>
        </p:txBody>
      </p:sp>
      <p:cxnSp>
        <p:nvCxnSpPr>
          <p:cNvPr id="31" name="Straight Arrow Connector 30">
            <a:extLst>
              <a:ext uri="{FF2B5EF4-FFF2-40B4-BE49-F238E27FC236}">
                <a16:creationId xmlns:a16="http://schemas.microsoft.com/office/drawing/2014/main" id="{CF47A720-8FD1-4B1A-9B8C-79A344A20E1F}"/>
              </a:ext>
            </a:extLst>
          </p:cNvPr>
          <p:cNvCxnSpPr>
            <a:cxnSpLocks/>
          </p:cNvCxnSpPr>
          <p:nvPr/>
        </p:nvCxnSpPr>
        <p:spPr>
          <a:xfrm flipH="1">
            <a:off x="8474683" y="4691807"/>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D7986-5F3A-4C51-B7C9-0423861141E3}"/>
              </a:ext>
            </a:extLst>
          </p:cNvPr>
          <p:cNvCxnSpPr>
            <a:cxnSpLocks/>
          </p:cNvCxnSpPr>
          <p:nvPr/>
        </p:nvCxnSpPr>
        <p:spPr>
          <a:xfrm>
            <a:off x="9154948" y="4694005"/>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EEFD88-C670-4E21-B8B4-5EBC0F2B8969}"/>
              </a:ext>
            </a:extLst>
          </p:cNvPr>
          <p:cNvSpPr txBox="1"/>
          <p:nvPr/>
        </p:nvSpPr>
        <p:spPr>
          <a:xfrm>
            <a:off x="9452062" y="4702232"/>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34" name="Rectangle 33">
            <a:extLst>
              <a:ext uri="{FF2B5EF4-FFF2-40B4-BE49-F238E27FC236}">
                <a16:creationId xmlns:a16="http://schemas.microsoft.com/office/drawing/2014/main" id="{1CF899AF-EA64-407D-A922-2065EDD15EBE}"/>
              </a:ext>
            </a:extLst>
          </p:cNvPr>
          <p:cNvSpPr/>
          <p:nvPr/>
        </p:nvSpPr>
        <p:spPr>
          <a:xfrm>
            <a:off x="9233020" y="5100335"/>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35" name="TextBox 34">
            <a:extLst>
              <a:ext uri="{FF2B5EF4-FFF2-40B4-BE49-F238E27FC236}">
                <a16:creationId xmlns:a16="http://schemas.microsoft.com/office/drawing/2014/main" id="{875F480B-1F01-43A8-BC60-AD03D8A4AB69}"/>
              </a:ext>
            </a:extLst>
          </p:cNvPr>
          <p:cNvSpPr txBox="1"/>
          <p:nvPr/>
        </p:nvSpPr>
        <p:spPr>
          <a:xfrm>
            <a:off x="9257457" y="5147229"/>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36" name="TextBox 35">
            <a:extLst>
              <a:ext uri="{FF2B5EF4-FFF2-40B4-BE49-F238E27FC236}">
                <a16:creationId xmlns:a16="http://schemas.microsoft.com/office/drawing/2014/main" id="{4B153E40-C52E-4BF4-914C-9BFCDC273A1D}"/>
              </a:ext>
            </a:extLst>
          </p:cNvPr>
          <p:cNvSpPr txBox="1"/>
          <p:nvPr/>
        </p:nvSpPr>
        <p:spPr>
          <a:xfrm>
            <a:off x="8007889" y="47725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39" name="Oval 38">
            <a:extLst>
              <a:ext uri="{FF2B5EF4-FFF2-40B4-BE49-F238E27FC236}">
                <a16:creationId xmlns:a16="http://schemas.microsoft.com/office/drawing/2014/main" id="{4684188E-4D66-4A17-B9CD-754F5A978108}"/>
              </a:ext>
            </a:extLst>
          </p:cNvPr>
          <p:cNvSpPr/>
          <p:nvPr/>
        </p:nvSpPr>
        <p:spPr>
          <a:xfrm>
            <a:off x="7908257" y="5115738"/>
            <a:ext cx="1235610"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A82F23EF-9876-4927-9907-C3390D276865}"/>
              </a:ext>
            </a:extLst>
          </p:cNvPr>
          <p:cNvSpPr txBox="1"/>
          <p:nvPr/>
        </p:nvSpPr>
        <p:spPr>
          <a:xfrm>
            <a:off x="7978162" y="5202361"/>
            <a:ext cx="1165704" cy="369332"/>
          </a:xfrm>
          <a:prstGeom prst="rect">
            <a:avLst/>
          </a:prstGeom>
          <a:noFill/>
        </p:spPr>
        <p:txBody>
          <a:bodyPr wrap="none" rtlCol="0">
            <a:spAutoFit/>
          </a:bodyPr>
          <a:lstStyle/>
          <a:p>
            <a:r>
              <a:rPr lang="el-GR" dirty="0">
                <a:latin typeface="Garamond" panose="02020404030301010803" pitchFamily="18" charset="0"/>
              </a:rPr>
              <a:t>Υπέρβαρος</a:t>
            </a:r>
          </a:p>
        </p:txBody>
      </p:sp>
      <p:cxnSp>
        <p:nvCxnSpPr>
          <p:cNvPr id="41" name="Straight Arrow Connector 40">
            <a:extLst>
              <a:ext uri="{FF2B5EF4-FFF2-40B4-BE49-F238E27FC236}">
                <a16:creationId xmlns:a16="http://schemas.microsoft.com/office/drawing/2014/main" id="{7A823B2D-CC71-424E-8468-502283C191DF}"/>
              </a:ext>
            </a:extLst>
          </p:cNvPr>
          <p:cNvCxnSpPr>
            <a:cxnSpLocks/>
          </p:cNvCxnSpPr>
          <p:nvPr/>
        </p:nvCxnSpPr>
        <p:spPr>
          <a:xfrm flipH="1">
            <a:off x="8094552" y="5692346"/>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D223561-C7C4-4602-B2E9-920BAF15A1D5}"/>
              </a:ext>
            </a:extLst>
          </p:cNvPr>
          <p:cNvCxnSpPr>
            <a:cxnSpLocks/>
          </p:cNvCxnSpPr>
          <p:nvPr/>
        </p:nvCxnSpPr>
        <p:spPr>
          <a:xfrm>
            <a:off x="8774817" y="5694544"/>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C3A17AE-C40B-4767-8997-612D6181C66D}"/>
              </a:ext>
            </a:extLst>
          </p:cNvPr>
          <p:cNvSpPr/>
          <p:nvPr/>
        </p:nvSpPr>
        <p:spPr>
          <a:xfrm>
            <a:off x="7587842" y="6135480"/>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4" name="TextBox 43">
            <a:extLst>
              <a:ext uri="{FF2B5EF4-FFF2-40B4-BE49-F238E27FC236}">
                <a16:creationId xmlns:a16="http://schemas.microsoft.com/office/drawing/2014/main" id="{84725A3C-F6F5-44A3-A350-41C6BD0FE233}"/>
              </a:ext>
            </a:extLst>
          </p:cNvPr>
          <p:cNvSpPr txBox="1"/>
          <p:nvPr/>
        </p:nvSpPr>
        <p:spPr>
          <a:xfrm>
            <a:off x="7612279" y="6182374"/>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45" name="Rectangle 44">
            <a:extLst>
              <a:ext uri="{FF2B5EF4-FFF2-40B4-BE49-F238E27FC236}">
                <a16:creationId xmlns:a16="http://schemas.microsoft.com/office/drawing/2014/main" id="{6F642A0F-A5BD-45BD-B422-401F65AE8A28}"/>
              </a:ext>
            </a:extLst>
          </p:cNvPr>
          <p:cNvSpPr/>
          <p:nvPr/>
        </p:nvSpPr>
        <p:spPr>
          <a:xfrm>
            <a:off x="8758708" y="6135480"/>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6" name="TextBox 45">
            <a:extLst>
              <a:ext uri="{FF2B5EF4-FFF2-40B4-BE49-F238E27FC236}">
                <a16:creationId xmlns:a16="http://schemas.microsoft.com/office/drawing/2014/main" id="{C3BCE0BC-7DA5-422E-A0BE-DDA2AFB19C7C}"/>
              </a:ext>
            </a:extLst>
          </p:cNvPr>
          <p:cNvSpPr txBox="1"/>
          <p:nvPr/>
        </p:nvSpPr>
        <p:spPr>
          <a:xfrm>
            <a:off x="8783144" y="6182374"/>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38" name="TextBox 37">
            <a:extLst>
              <a:ext uri="{FF2B5EF4-FFF2-40B4-BE49-F238E27FC236}">
                <a16:creationId xmlns:a16="http://schemas.microsoft.com/office/drawing/2014/main" id="{B7CD2770-69EE-4026-8906-72C77DF4FF34}"/>
              </a:ext>
            </a:extLst>
          </p:cNvPr>
          <p:cNvSpPr txBox="1"/>
          <p:nvPr/>
        </p:nvSpPr>
        <p:spPr>
          <a:xfrm>
            <a:off x="7776896" y="568887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47" name="TextBox 46">
            <a:extLst>
              <a:ext uri="{FF2B5EF4-FFF2-40B4-BE49-F238E27FC236}">
                <a16:creationId xmlns:a16="http://schemas.microsoft.com/office/drawing/2014/main" id="{8A361826-725B-4363-9431-596C270131F0}"/>
              </a:ext>
            </a:extLst>
          </p:cNvPr>
          <p:cNvSpPr txBox="1"/>
          <p:nvPr/>
        </p:nvSpPr>
        <p:spPr>
          <a:xfrm>
            <a:off x="9029812" y="5687390"/>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Tree>
    <p:extLst>
      <p:ext uri="{BB962C8B-B14F-4D97-AF65-F5344CB8AC3E}">
        <p14:creationId xmlns:p14="http://schemas.microsoft.com/office/powerpoint/2010/main" val="71472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graphicFrame>
        <p:nvGraphicFramePr>
          <p:cNvPr id="8" name="Table 7">
            <a:extLst>
              <a:ext uri="{FF2B5EF4-FFF2-40B4-BE49-F238E27FC236}">
                <a16:creationId xmlns:a16="http://schemas.microsoft.com/office/drawing/2014/main" id="{102AD75B-7D53-4E46-8F9B-80A58F923962}"/>
              </a:ext>
            </a:extLst>
          </p:cNvPr>
          <p:cNvGraphicFramePr>
            <a:graphicFrameLocks noGrp="1"/>
          </p:cNvGraphicFramePr>
          <p:nvPr/>
        </p:nvGraphicFramePr>
        <p:xfrm>
          <a:off x="1341884" y="1664214"/>
          <a:ext cx="5112566" cy="2548118"/>
        </p:xfrm>
        <a:graphic>
          <a:graphicData uri="http://schemas.openxmlformats.org/drawingml/2006/table">
            <a:tbl>
              <a:tblPr>
                <a:tableStyleId>{6E25E649-3F16-4E02-A733-19D2CDBF48F0}</a:tableStyleId>
              </a:tblPr>
              <a:tblGrid>
                <a:gridCol w="993628">
                  <a:extLst>
                    <a:ext uri="{9D8B030D-6E8A-4147-A177-3AD203B41FA5}">
                      <a16:colId xmlns:a16="http://schemas.microsoft.com/office/drawing/2014/main" val="1477984985"/>
                    </a:ext>
                  </a:extLst>
                </a:gridCol>
                <a:gridCol w="1154628">
                  <a:extLst>
                    <a:ext uri="{9D8B030D-6E8A-4147-A177-3AD203B41FA5}">
                      <a16:colId xmlns:a16="http://schemas.microsoft.com/office/drawing/2014/main" val="3512397762"/>
                    </a:ext>
                  </a:extLst>
                </a:gridCol>
                <a:gridCol w="906024">
                  <a:extLst>
                    <a:ext uri="{9D8B030D-6E8A-4147-A177-3AD203B41FA5}">
                      <a16:colId xmlns:a16="http://schemas.microsoft.com/office/drawing/2014/main" val="1880205256"/>
                    </a:ext>
                  </a:extLst>
                </a:gridCol>
                <a:gridCol w="937723">
                  <a:extLst>
                    <a:ext uri="{9D8B030D-6E8A-4147-A177-3AD203B41FA5}">
                      <a16:colId xmlns:a16="http://schemas.microsoft.com/office/drawing/2014/main" val="1780404037"/>
                    </a:ext>
                  </a:extLst>
                </a:gridCol>
                <a:gridCol w="1120563">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100" dirty="0">
                          <a:effectLst/>
                          <a:latin typeface="Garamond" panose="02020404030301010803" pitchFamily="18" charset="0"/>
                        </a:rPr>
                        <a:t>ΗΛΙΚΙΑ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ΣΥΜΠΤΩΜΑ</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ΤΙΜΗ Hct</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rPr>
                        <a:t>ΒΑΡΟΣ</a:t>
                      </a:r>
                      <a:endParaRPr lang="el-GR" sz="110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10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Ηλικιωμένος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Πονόλαιμος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Φυσιολογικός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Ενήλικας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Πονοκέφαλος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Υψηλή</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Αρνητικό</a:t>
                      </a:r>
                      <a:endParaRPr lang="el-GR" sz="1100" strike="sngStrike" dirty="0">
                        <a:effectLst/>
                        <a:latin typeface="Garamond" panose="02020404030301010803" pitchFamily="18" charset="0"/>
                        <a:ea typeface="+mn-ea"/>
                        <a:cs typeface="Arial" panose="020B0604020202020204" pitchFamily="34" charset="0"/>
                      </a:endParaRPr>
                    </a:p>
                  </a:txBody>
                  <a:tcPr marL="68580" marR="68580" marT="0" marB="0" anchor="ctr">
                    <a:no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Έφηβος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Πυρετός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Χαμηλή</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Υπέρβαρος</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tc>
                  <a:txBody>
                    <a:bodyPr/>
                    <a:lstStyle/>
                    <a:p>
                      <a:pPr algn="ctr">
                        <a:lnSpc>
                          <a:spcPct val="100000"/>
                        </a:lnSpc>
                        <a:spcBef>
                          <a:spcPts val="100"/>
                        </a:spcBef>
                        <a:spcAft>
                          <a:spcPts val="100"/>
                        </a:spcAft>
                      </a:pPr>
                      <a:r>
                        <a:rPr lang="el-GR" sz="1100" strike="sngStrike" dirty="0">
                          <a:effectLst/>
                          <a:latin typeface="Garamond" panose="02020404030301010803" pitchFamily="18" charset="0"/>
                        </a:rPr>
                        <a:t>Θετικό</a:t>
                      </a:r>
                      <a:endParaRPr lang="el-GR" sz="1100" strike="sngStrike"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240927164"/>
                  </a:ext>
                </a:extLst>
              </a:tr>
            </a:tbl>
          </a:graphicData>
        </a:graphic>
      </p:graphicFrame>
      <p:sp>
        <p:nvSpPr>
          <p:cNvPr id="9" name="Oval 8">
            <a:extLst>
              <a:ext uri="{FF2B5EF4-FFF2-40B4-BE49-F238E27FC236}">
                <a16:creationId xmlns:a16="http://schemas.microsoft.com/office/drawing/2014/main" id="{7579F8DD-8915-4631-B5C6-FE766806E528}"/>
              </a:ext>
            </a:extLst>
          </p:cNvPr>
          <p:cNvSpPr/>
          <p:nvPr/>
        </p:nvSpPr>
        <p:spPr>
          <a:xfrm>
            <a:off x="7426558" y="187406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7750396" y="1960687"/>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7102524" y="233718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9178244" y="233718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6670476" y="2794748"/>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6694912" y="2841642"/>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8794711" y="279313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9020315" y="2859703"/>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9844419" y="335552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9982844" y="4118009"/>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10007280" y="4164903"/>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7027584" y="228892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10133536" y="349361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9379754" y="227814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8958850" y="335533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8785981" y="349361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6" name="Oval 25">
            <a:extLst>
              <a:ext uri="{FF2B5EF4-FFF2-40B4-BE49-F238E27FC236}">
                <a16:creationId xmlns:a16="http://schemas.microsoft.com/office/drawing/2014/main" id="{01E2BF55-736D-49AF-9BB0-B3D177AF4088}"/>
              </a:ext>
            </a:extLst>
          </p:cNvPr>
          <p:cNvSpPr/>
          <p:nvPr/>
        </p:nvSpPr>
        <p:spPr>
          <a:xfrm>
            <a:off x="8241286" y="4120552"/>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322E02A0-500A-4AAE-9167-C640B2BA4E2F}"/>
              </a:ext>
            </a:extLst>
          </p:cNvPr>
          <p:cNvSpPr txBox="1"/>
          <p:nvPr/>
        </p:nvSpPr>
        <p:spPr>
          <a:xfrm>
            <a:off x="8311192" y="4207175"/>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err="1">
                <a:latin typeface="Garamond" panose="02020404030301010803" pitchFamily="18" charset="0"/>
              </a:rPr>
              <a:t>Hct</a:t>
            </a:r>
            <a:endParaRPr lang="el-GR" dirty="0">
              <a:latin typeface="Garamond" panose="02020404030301010803" pitchFamily="18" charset="0"/>
            </a:endParaRPr>
          </a:p>
        </p:txBody>
      </p:sp>
      <p:cxnSp>
        <p:nvCxnSpPr>
          <p:cNvPr id="31" name="Straight Arrow Connector 30">
            <a:extLst>
              <a:ext uri="{FF2B5EF4-FFF2-40B4-BE49-F238E27FC236}">
                <a16:creationId xmlns:a16="http://schemas.microsoft.com/office/drawing/2014/main" id="{CF47A720-8FD1-4B1A-9B8C-79A344A20E1F}"/>
              </a:ext>
            </a:extLst>
          </p:cNvPr>
          <p:cNvCxnSpPr>
            <a:cxnSpLocks/>
          </p:cNvCxnSpPr>
          <p:nvPr/>
        </p:nvCxnSpPr>
        <p:spPr>
          <a:xfrm flipH="1">
            <a:off x="8474683" y="4691807"/>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D7986-5F3A-4C51-B7C9-0423861141E3}"/>
              </a:ext>
            </a:extLst>
          </p:cNvPr>
          <p:cNvCxnSpPr>
            <a:cxnSpLocks/>
          </p:cNvCxnSpPr>
          <p:nvPr/>
        </p:nvCxnSpPr>
        <p:spPr>
          <a:xfrm>
            <a:off x="9154948" y="4694005"/>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EEFD88-C670-4E21-B8B4-5EBC0F2B8969}"/>
              </a:ext>
            </a:extLst>
          </p:cNvPr>
          <p:cNvSpPr txBox="1"/>
          <p:nvPr/>
        </p:nvSpPr>
        <p:spPr>
          <a:xfrm>
            <a:off x="9452062" y="4702232"/>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34" name="Rectangle 33">
            <a:extLst>
              <a:ext uri="{FF2B5EF4-FFF2-40B4-BE49-F238E27FC236}">
                <a16:creationId xmlns:a16="http://schemas.microsoft.com/office/drawing/2014/main" id="{1CF899AF-EA64-407D-A922-2065EDD15EBE}"/>
              </a:ext>
            </a:extLst>
          </p:cNvPr>
          <p:cNvSpPr/>
          <p:nvPr/>
        </p:nvSpPr>
        <p:spPr>
          <a:xfrm>
            <a:off x="9233020" y="5100335"/>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35" name="TextBox 34">
            <a:extLst>
              <a:ext uri="{FF2B5EF4-FFF2-40B4-BE49-F238E27FC236}">
                <a16:creationId xmlns:a16="http://schemas.microsoft.com/office/drawing/2014/main" id="{875F480B-1F01-43A8-BC60-AD03D8A4AB69}"/>
              </a:ext>
            </a:extLst>
          </p:cNvPr>
          <p:cNvSpPr txBox="1"/>
          <p:nvPr/>
        </p:nvSpPr>
        <p:spPr>
          <a:xfrm>
            <a:off x="9257457" y="5147229"/>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36" name="TextBox 35">
            <a:extLst>
              <a:ext uri="{FF2B5EF4-FFF2-40B4-BE49-F238E27FC236}">
                <a16:creationId xmlns:a16="http://schemas.microsoft.com/office/drawing/2014/main" id="{4B153E40-C52E-4BF4-914C-9BFCDC273A1D}"/>
              </a:ext>
            </a:extLst>
          </p:cNvPr>
          <p:cNvSpPr txBox="1"/>
          <p:nvPr/>
        </p:nvSpPr>
        <p:spPr>
          <a:xfrm>
            <a:off x="8007889" y="47725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39" name="Oval 38">
            <a:extLst>
              <a:ext uri="{FF2B5EF4-FFF2-40B4-BE49-F238E27FC236}">
                <a16:creationId xmlns:a16="http://schemas.microsoft.com/office/drawing/2014/main" id="{4684188E-4D66-4A17-B9CD-754F5A978108}"/>
              </a:ext>
            </a:extLst>
          </p:cNvPr>
          <p:cNvSpPr/>
          <p:nvPr/>
        </p:nvSpPr>
        <p:spPr>
          <a:xfrm>
            <a:off x="7908257" y="5115738"/>
            <a:ext cx="1235610"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A82F23EF-9876-4927-9907-C3390D276865}"/>
              </a:ext>
            </a:extLst>
          </p:cNvPr>
          <p:cNvSpPr txBox="1"/>
          <p:nvPr/>
        </p:nvSpPr>
        <p:spPr>
          <a:xfrm>
            <a:off x="7978162" y="5202361"/>
            <a:ext cx="1165704" cy="369332"/>
          </a:xfrm>
          <a:prstGeom prst="rect">
            <a:avLst/>
          </a:prstGeom>
          <a:noFill/>
        </p:spPr>
        <p:txBody>
          <a:bodyPr wrap="none" rtlCol="0">
            <a:spAutoFit/>
          </a:bodyPr>
          <a:lstStyle/>
          <a:p>
            <a:r>
              <a:rPr lang="el-GR" dirty="0">
                <a:latin typeface="Garamond" panose="02020404030301010803" pitchFamily="18" charset="0"/>
              </a:rPr>
              <a:t>Υπέρβαρος</a:t>
            </a:r>
          </a:p>
        </p:txBody>
      </p:sp>
      <p:cxnSp>
        <p:nvCxnSpPr>
          <p:cNvPr id="41" name="Straight Arrow Connector 40">
            <a:extLst>
              <a:ext uri="{FF2B5EF4-FFF2-40B4-BE49-F238E27FC236}">
                <a16:creationId xmlns:a16="http://schemas.microsoft.com/office/drawing/2014/main" id="{7A823B2D-CC71-424E-8468-502283C191DF}"/>
              </a:ext>
            </a:extLst>
          </p:cNvPr>
          <p:cNvCxnSpPr>
            <a:cxnSpLocks/>
          </p:cNvCxnSpPr>
          <p:nvPr/>
        </p:nvCxnSpPr>
        <p:spPr>
          <a:xfrm flipH="1">
            <a:off x="8094552" y="5692346"/>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D223561-C7C4-4602-B2E9-920BAF15A1D5}"/>
              </a:ext>
            </a:extLst>
          </p:cNvPr>
          <p:cNvCxnSpPr>
            <a:cxnSpLocks/>
          </p:cNvCxnSpPr>
          <p:nvPr/>
        </p:nvCxnSpPr>
        <p:spPr>
          <a:xfrm>
            <a:off x="8774817" y="5694544"/>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C3A17AE-C40B-4767-8997-612D6181C66D}"/>
              </a:ext>
            </a:extLst>
          </p:cNvPr>
          <p:cNvSpPr/>
          <p:nvPr/>
        </p:nvSpPr>
        <p:spPr>
          <a:xfrm>
            <a:off x="7587842" y="6135480"/>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4" name="TextBox 43">
            <a:extLst>
              <a:ext uri="{FF2B5EF4-FFF2-40B4-BE49-F238E27FC236}">
                <a16:creationId xmlns:a16="http://schemas.microsoft.com/office/drawing/2014/main" id="{84725A3C-F6F5-44A3-A350-41C6BD0FE233}"/>
              </a:ext>
            </a:extLst>
          </p:cNvPr>
          <p:cNvSpPr txBox="1"/>
          <p:nvPr/>
        </p:nvSpPr>
        <p:spPr>
          <a:xfrm>
            <a:off x="7612279" y="6182374"/>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45" name="Rectangle 44">
            <a:extLst>
              <a:ext uri="{FF2B5EF4-FFF2-40B4-BE49-F238E27FC236}">
                <a16:creationId xmlns:a16="http://schemas.microsoft.com/office/drawing/2014/main" id="{6F642A0F-A5BD-45BD-B422-401F65AE8A28}"/>
              </a:ext>
            </a:extLst>
          </p:cNvPr>
          <p:cNvSpPr/>
          <p:nvPr/>
        </p:nvSpPr>
        <p:spPr>
          <a:xfrm>
            <a:off x="8758708" y="6135480"/>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6" name="TextBox 45">
            <a:extLst>
              <a:ext uri="{FF2B5EF4-FFF2-40B4-BE49-F238E27FC236}">
                <a16:creationId xmlns:a16="http://schemas.microsoft.com/office/drawing/2014/main" id="{C3BCE0BC-7DA5-422E-A0BE-DDA2AFB19C7C}"/>
              </a:ext>
            </a:extLst>
          </p:cNvPr>
          <p:cNvSpPr txBox="1"/>
          <p:nvPr/>
        </p:nvSpPr>
        <p:spPr>
          <a:xfrm>
            <a:off x="8783144" y="6182374"/>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38" name="TextBox 37">
            <a:extLst>
              <a:ext uri="{FF2B5EF4-FFF2-40B4-BE49-F238E27FC236}">
                <a16:creationId xmlns:a16="http://schemas.microsoft.com/office/drawing/2014/main" id="{52CB43EC-E43B-4D78-A278-4327D9C249A2}"/>
              </a:ext>
            </a:extLst>
          </p:cNvPr>
          <p:cNvSpPr txBox="1"/>
          <p:nvPr/>
        </p:nvSpPr>
        <p:spPr>
          <a:xfrm>
            <a:off x="7776896" y="568887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47" name="TextBox 46">
            <a:extLst>
              <a:ext uri="{FF2B5EF4-FFF2-40B4-BE49-F238E27FC236}">
                <a16:creationId xmlns:a16="http://schemas.microsoft.com/office/drawing/2014/main" id="{DA91009F-D6B3-44B5-84E6-9B3C978F2AD5}"/>
              </a:ext>
            </a:extLst>
          </p:cNvPr>
          <p:cNvSpPr txBox="1"/>
          <p:nvPr/>
        </p:nvSpPr>
        <p:spPr>
          <a:xfrm>
            <a:off x="9029812" y="5687390"/>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Tree>
    <p:extLst>
      <p:ext uri="{BB962C8B-B14F-4D97-AF65-F5344CB8AC3E}">
        <p14:creationId xmlns:p14="http://schemas.microsoft.com/office/powerpoint/2010/main" val="2501746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sp>
        <p:nvSpPr>
          <p:cNvPr id="9" name="Oval 8">
            <a:extLst>
              <a:ext uri="{FF2B5EF4-FFF2-40B4-BE49-F238E27FC236}">
                <a16:creationId xmlns:a16="http://schemas.microsoft.com/office/drawing/2014/main" id="{7579F8DD-8915-4631-B5C6-FE766806E528}"/>
              </a:ext>
            </a:extLst>
          </p:cNvPr>
          <p:cNvSpPr/>
          <p:nvPr/>
        </p:nvSpPr>
        <p:spPr>
          <a:xfrm>
            <a:off x="4881842" y="2002257"/>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5205680" y="2088880"/>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4557808" y="2465376"/>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6633528" y="2465376"/>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4125760" y="2922941"/>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4150196" y="2969835"/>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6249995" y="2921331"/>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6475599" y="2987896"/>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7299703" y="3483716"/>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7438128" y="4246202"/>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7462564" y="4293096"/>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4482868" y="2417113"/>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7588820" y="3621808"/>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6835038" y="24063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6414134" y="3483532"/>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6241265" y="3621807"/>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6" name="Oval 25">
            <a:extLst>
              <a:ext uri="{FF2B5EF4-FFF2-40B4-BE49-F238E27FC236}">
                <a16:creationId xmlns:a16="http://schemas.microsoft.com/office/drawing/2014/main" id="{01E2BF55-736D-49AF-9BB0-B3D177AF4088}"/>
              </a:ext>
            </a:extLst>
          </p:cNvPr>
          <p:cNvSpPr/>
          <p:nvPr/>
        </p:nvSpPr>
        <p:spPr>
          <a:xfrm>
            <a:off x="5696570" y="4248745"/>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322E02A0-500A-4AAE-9167-C640B2BA4E2F}"/>
              </a:ext>
            </a:extLst>
          </p:cNvPr>
          <p:cNvSpPr txBox="1"/>
          <p:nvPr/>
        </p:nvSpPr>
        <p:spPr>
          <a:xfrm>
            <a:off x="5766476" y="4335368"/>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err="1">
                <a:latin typeface="Garamond" panose="02020404030301010803" pitchFamily="18" charset="0"/>
              </a:rPr>
              <a:t>Hct</a:t>
            </a:r>
            <a:endParaRPr lang="el-GR" dirty="0">
              <a:latin typeface="Garamond" panose="02020404030301010803" pitchFamily="18" charset="0"/>
            </a:endParaRPr>
          </a:p>
        </p:txBody>
      </p:sp>
      <p:cxnSp>
        <p:nvCxnSpPr>
          <p:cNvPr id="31" name="Straight Arrow Connector 30">
            <a:extLst>
              <a:ext uri="{FF2B5EF4-FFF2-40B4-BE49-F238E27FC236}">
                <a16:creationId xmlns:a16="http://schemas.microsoft.com/office/drawing/2014/main" id="{CF47A720-8FD1-4B1A-9B8C-79A344A20E1F}"/>
              </a:ext>
            </a:extLst>
          </p:cNvPr>
          <p:cNvCxnSpPr>
            <a:cxnSpLocks/>
          </p:cNvCxnSpPr>
          <p:nvPr/>
        </p:nvCxnSpPr>
        <p:spPr>
          <a:xfrm flipH="1">
            <a:off x="5929967" y="4820000"/>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D7986-5F3A-4C51-B7C9-0423861141E3}"/>
              </a:ext>
            </a:extLst>
          </p:cNvPr>
          <p:cNvCxnSpPr>
            <a:cxnSpLocks/>
          </p:cNvCxnSpPr>
          <p:nvPr/>
        </p:nvCxnSpPr>
        <p:spPr>
          <a:xfrm>
            <a:off x="6610232" y="4822198"/>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EEFD88-C670-4E21-B8B4-5EBC0F2B8969}"/>
              </a:ext>
            </a:extLst>
          </p:cNvPr>
          <p:cNvSpPr txBox="1"/>
          <p:nvPr/>
        </p:nvSpPr>
        <p:spPr>
          <a:xfrm>
            <a:off x="6907346" y="483042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34" name="Rectangle 33">
            <a:extLst>
              <a:ext uri="{FF2B5EF4-FFF2-40B4-BE49-F238E27FC236}">
                <a16:creationId xmlns:a16="http://schemas.microsoft.com/office/drawing/2014/main" id="{1CF899AF-EA64-407D-A922-2065EDD15EBE}"/>
              </a:ext>
            </a:extLst>
          </p:cNvPr>
          <p:cNvSpPr/>
          <p:nvPr/>
        </p:nvSpPr>
        <p:spPr>
          <a:xfrm>
            <a:off x="6688304" y="5228528"/>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35" name="TextBox 34">
            <a:extLst>
              <a:ext uri="{FF2B5EF4-FFF2-40B4-BE49-F238E27FC236}">
                <a16:creationId xmlns:a16="http://schemas.microsoft.com/office/drawing/2014/main" id="{875F480B-1F01-43A8-BC60-AD03D8A4AB69}"/>
              </a:ext>
            </a:extLst>
          </p:cNvPr>
          <p:cNvSpPr txBox="1"/>
          <p:nvPr/>
        </p:nvSpPr>
        <p:spPr>
          <a:xfrm>
            <a:off x="6712741" y="5275422"/>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36" name="TextBox 35">
            <a:extLst>
              <a:ext uri="{FF2B5EF4-FFF2-40B4-BE49-F238E27FC236}">
                <a16:creationId xmlns:a16="http://schemas.microsoft.com/office/drawing/2014/main" id="{4B153E40-C52E-4BF4-914C-9BFCDC273A1D}"/>
              </a:ext>
            </a:extLst>
          </p:cNvPr>
          <p:cNvSpPr txBox="1"/>
          <p:nvPr/>
        </p:nvSpPr>
        <p:spPr>
          <a:xfrm>
            <a:off x="5463173" y="4900728"/>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39" name="Oval 38">
            <a:extLst>
              <a:ext uri="{FF2B5EF4-FFF2-40B4-BE49-F238E27FC236}">
                <a16:creationId xmlns:a16="http://schemas.microsoft.com/office/drawing/2014/main" id="{4684188E-4D66-4A17-B9CD-754F5A978108}"/>
              </a:ext>
            </a:extLst>
          </p:cNvPr>
          <p:cNvSpPr/>
          <p:nvPr/>
        </p:nvSpPr>
        <p:spPr>
          <a:xfrm>
            <a:off x="5363541" y="5243931"/>
            <a:ext cx="1235610"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A82F23EF-9876-4927-9907-C3390D276865}"/>
              </a:ext>
            </a:extLst>
          </p:cNvPr>
          <p:cNvSpPr txBox="1"/>
          <p:nvPr/>
        </p:nvSpPr>
        <p:spPr>
          <a:xfrm>
            <a:off x="5433446" y="5330554"/>
            <a:ext cx="1165704" cy="369332"/>
          </a:xfrm>
          <a:prstGeom prst="rect">
            <a:avLst/>
          </a:prstGeom>
          <a:noFill/>
        </p:spPr>
        <p:txBody>
          <a:bodyPr wrap="none" rtlCol="0">
            <a:spAutoFit/>
          </a:bodyPr>
          <a:lstStyle/>
          <a:p>
            <a:r>
              <a:rPr lang="el-GR" dirty="0">
                <a:latin typeface="Garamond" panose="02020404030301010803" pitchFamily="18" charset="0"/>
              </a:rPr>
              <a:t>Υπέρβαρος</a:t>
            </a:r>
          </a:p>
        </p:txBody>
      </p:sp>
      <p:cxnSp>
        <p:nvCxnSpPr>
          <p:cNvPr id="41" name="Straight Arrow Connector 40">
            <a:extLst>
              <a:ext uri="{FF2B5EF4-FFF2-40B4-BE49-F238E27FC236}">
                <a16:creationId xmlns:a16="http://schemas.microsoft.com/office/drawing/2014/main" id="{7A823B2D-CC71-424E-8468-502283C191DF}"/>
              </a:ext>
            </a:extLst>
          </p:cNvPr>
          <p:cNvCxnSpPr>
            <a:cxnSpLocks/>
          </p:cNvCxnSpPr>
          <p:nvPr/>
        </p:nvCxnSpPr>
        <p:spPr>
          <a:xfrm flipH="1">
            <a:off x="5549836" y="5820539"/>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D223561-C7C4-4602-B2E9-920BAF15A1D5}"/>
              </a:ext>
            </a:extLst>
          </p:cNvPr>
          <p:cNvCxnSpPr>
            <a:cxnSpLocks/>
          </p:cNvCxnSpPr>
          <p:nvPr/>
        </p:nvCxnSpPr>
        <p:spPr>
          <a:xfrm>
            <a:off x="6230101" y="5822737"/>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C3A17AE-C40B-4767-8997-612D6181C66D}"/>
              </a:ext>
            </a:extLst>
          </p:cNvPr>
          <p:cNvSpPr/>
          <p:nvPr/>
        </p:nvSpPr>
        <p:spPr>
          <a:xfrm>
            <a:off x="5043126" y="6263673"/>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4" name="TextBox 43">
            <a:extLst>
              <a:ext uri="{FF2B5EF4-FFF2-40B4-BE49-F238E27FC236}">
                <a16:creationId xmlns:a16="http://schemas.microsoft.com/office/drawing/2014/main" id="{84725A3C-F6F5-44A3-A350-41C6BD0FE233}"/>
              </a:ext>
            </a:extLst>
          </p:cNvPr>
          <p:cNvSpPr txBox="1"/>
          <p:nvPr/>
        </p:nvSpPr>
        <p:spPr>
          <a:xfrm>
            <a:off x="5067563" y="6310567"/>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45" name="Rectangle 44">
            <a:extLst>
              <a:ext uri="{FF2B5EF4-FFF2-40B4-BE49-F238E27FC236}">
                <a16:creationId xmlns:a16="http://schemas.microsoft.com/office/drawing/2014/main" id="{6F642A0F-A5BD-45BD-B422-401F65AE8A28}"/>
              </a:ext>
            </a:extLst>
          </p:cNvPr>
          <p:cNvSpPr/>
          <p:nvPr/>
        </p:nvSpPr>
        <p:spPr>
          <a:xfrm>
            <a:off x="6213992" y="6263673"/>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6" name="TextBox 45">
            <a:extLst>
              <a:ext uri="{FF2B5EF4-FFF2-40B4-BE49-F238E27FC236}">
                <a16:creationId xmlns:a16="http://schemas.microsoft.com/office/drawing/2014/main" id="{C3BCE0BC-7DA5-422E-A0BE-DDA2AFB19C7C}"/>
              </a:ext>
            </a:extLst>
          </p:cNvPr>
          <p:cNvSpPr txBox="1"/>
          <p:nvPr/>
        </p:nvSpPr>
        <p:spPr>
          <a:xfrm>
            <a:off x="6238428" y="6310567"/>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2" name="Rectangle 1">
            <a:extLst>
              <a:ext uri="{FF2B5EF4-FFF2-40B4-BE49-F238E27FC236}">
                <a16:creationId xmlns:a16="http://schemas.microsoft.com/office/drawing/2014/main" id="{1407E59E-043E-4A0A-B48A-3F4E5EC4F918}"/>
              </a:ext>
            </a:extLst>
          </p:cNvPr>
          <p:cNvSpPr/>
          <p:nvPr/>
        </p:nvSpPr>
        <p:spPr>
          <a:xfrm>
            <a:off x="1350731" y="1173515"/>
            <a:ext cx="8831490" cy="523220"/>
          </a:xfrm>
          <a:prstGeom prst="rect">
            <a:avLst/>
          </a:prstGeom>
        </p:spPr>
        <p:txBody>
          <a:bodyPr wrap="square">
            <a:spAutoFit/>
          </a:bodyPr>
          <a:lstStyle/>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κατηγοριοποιήσετε ένα νέο ασθενή με τα εξής χαρακτηριστικά </a:t>
            </a:r>
          </a:p>
          <a:p>
            <a:pPr marL="1257300" lvl="2" indent="-342900" algn="just">
              <a:buFont typeface="Garamond" panose="02020404030301010803" pitchFamily="18" charset="0"/>
              <a:buChar char="–"/>
            </a:pPr>
            <a:r>
              <a:rPr lang="el-GR" sz="1400" dirty="0">
                <a:solidFill>
                  <a:schemeClr val="tx2"/>
                </a:solidFill>
                <a:latin typeface="Garamond" panose="02020404030301010803" pitchFamily="18" charset="0"/>
              </a:rPr>
              <a:t>(Ηλικία = Ενήλικας, Σύμπτωμα = Πονοκέφαλος, Τιμή Hct = Χαμηλό, Βάρος = Φυσιολογικός).</a:t>
            </a:r>
          </a:p>
        </p:txBody>
      </p:sp>
      <p:sp>
        <p:nvSpPr>
          <p:cNvPr id="38" name="TextBox 37">
            <a:extLst>
              <a:ext uri="{FF2B5EF4-FFF2-40B4-BE49-F238E27FC236}">
                <a16:creationId xmlns:a16="http://schemas.microsoft.com/office/drawing/2014/main" id="{C09B1C84-198A-4489-BFFA-136C07DBF07D}"/>
              </a:ext>
            </a:extLst>
          </p:cNvPr>
          <p:cNvSpPr txBox="1"/>
          <p:nvPr/>
        </p:nvSpPr>
        <p:spPr>
          <a:xfrm>
            <a:off x="5187967" y="5779099"/>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47" name="TextBox 46">
            <a:extLst>
              <a:ext uri="{FF2B5EF4-FFF2-40B4-BE49-F238E27FC236}">
                <a16:creationId xmlns:a16="http://schemas.microsoft.com/office/drawing/2014/main" id="{A361219F-9755-40DE-8848-EDF58BFEBFCE}"/>
              </a:ext>
            </a:extLst>
          </p:cNvPr>
          <p:cNvSpPr txBox="1"/>
          <p:nvPr/>
        </p:nvSpPr>
        <p:spPr>
          <a:xfrm>
            <a:off x="6440883" y="5777619"/>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Tree>
    <p:extLst>
      <p:ext uri="{BB962C8B-B14F-4D97-AF65-F5344CB8AC3E}">
        <p14:creationId xmlns:p14="http://schemas.microsoft.com/office/powerpoint/2010/main" val="349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sp>
        <p:nvSpPr>
          <p:cNvPr id="9" name="Oval 8">
            <a:extLst>
              <a:ext uri="{FF2B5EF4-FFF2-40B4-BE49-F238E27FC236}">
                <a16:creationId xmlns:a16="http://schemas.microsoft.com/office/drawing/2014/main" id="{7579F8DD-8915-4631-B5C6-FE766806E528}"/>
              </a:ext>
            </a:extLst>
          </p:cNvPr>
          <p:cNvSpPr/>
          <p:nvPr/>
        </p:nvSpPr>
        <p:spPr>
          <a:xfrm>
            <a:off x="4881842" y="2002257"/>
            <a:ext cx="2052229" cy="54257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5205680" y="2088880"/>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4557808" y="2465376"/>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6633528" y="2465376"/>
            <a:ext cx="626400" cy="4106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4125760" y="2922941"/>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4150196" y="2969835"/>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6249995" y="2921331"/>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6475599" y="2987896"/>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7299703" y="3483716"/>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7438128" y="4246202"/>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7462564" y="4293096"/>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4482868" y="2417113"/>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7588820" y="3621808"/>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6835038" y="24063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6414134" y="3483532"/>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6241265" y="3621807"/>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6" name="Oval 25">
            <a:extLst>
              <a:ext uri="{FF2B5EF4-FFF2-40B4-BE49-F238E27FC236}">
                <a16:creationId xmlns:a16="http://schemas.microsoft.com/office/drawing/2014/main" id="{01E2BF55-736D-49AF-9BB0-B3D177AF4088}"/>
              </a:ext>
            </a:extLst>
          </p:cNvPr>
          <p:cNvSpPr/>
          <p:nvPr/>
        </p:nvSpPr>
        <p:spPr>
          <a:xfrm>
            <a:off x="5696570" y="4248745"/>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322E02A0-500A-4AAE-9167-C640B2BA4E2F}"/>
              </a:ext>
            </a:extLst>
          </p:cNvPr>
          <p:cNvSpPr txBox="1"/>
          <p:nvPr/>
        </p:nvSpPr>
        <p:spPr>
          <a:xfrm>
            <a:off x="5766476" y="4335368"/>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err="1">
                <a:latin typeface="Garamond" panose="02020404030301010803" pitchFamily="18" charset="0"/>
              </a:rPr>
              <a:t>Hct</a:t>
            </a:r>
            <a:endParaRPr lang="el-GR" dirty="0">
              <a:latin typeface="Garamond" panose="02020404030301010803" pitchFamily="18" charset="0"/>
            </a:endParaRPr>
          </a:p>
        </p:txBody>
      </p:sp>
      <p:cxnSp>
        <p:nvCxnSpPr>
          <p:cNvPr id="31" name="Straight Arrow Connector 30">
            <a:extLst>
              <a:ext uri="{FF2B5EF4-FFF2-40B4-BE49-F238E27FC236}">
                <a16:creationId xmlns:a16="http://schemas.microsoft.com/office/drawing/2014/main" id="{CF47A720-8FD1-4B1A-9B8C-79A344A20E1F}"/>
              </a:ext>
            </a:extLst>
          </p:cNvPr>
          <p:cNvCxnSpPr>
            <a:cxnSpLocks/>
          </p:cNvCxnSpPr>
          <p:nvPr/>
        </p:nvCxnSpPr>
        <p:spPr>
          <a:xfrm flipH="1">
            <a:off x="5929967" y="4820000"/>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D7986-5F3A-4C51-B7C9-0423861141E3}"/>
              </a:ext>
            </a:extLst>
          </p:cNvPr>
          <p:cNvCxnSpPr>
            <a:cxnSpLocks/>
          </p:cNvCxnSpPr>
          <p:nvPr/>
        </p:nvCxnSpPr>
        <p:spPr>
          <a:xfrm>
            <a:off x="6610232" y="4822198"/>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EEFD88-C670-4E21-B8B4-5EBC0F2B8969}"/>
              </a:ext>
            </a:extLst>
          </p:cNvPr>
          <p:cNvSpPr txBox="1"/>
          <p:nvPr/>
        </p:nvSpPr>
        <p:spPr>
          <a:xfrm>
            <a:off x="6907346" y="483042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34" name="Rectangle 33">
            <a:extLst>
              <a:ext uri="{FF2B5EF4-FFF2-40B4-BE49-F238E27FC236}">
                <a16:creationId xmlns:a16="http://schemas.microsoft.com/office/drawing/2014/main" id="{1CF899AF-EA64-407D-A922-2065EDD15EBE}"/>
              </a:ext>
            </a:extLst>
          </p:cNvPr>
          <p:cNvSpPr/>
          <p:nvPr/>
        </p:nvSpPr>
        <p:spPr>
          <a:xfrm>
            <a:off x="6688304" y="5228528"/>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35" name="TextBox 34">
            <a:extLst>
              <a:ext uri="{FF2B5EF4-FFF2-40B4-BE49-F238E27FC236}">
                <a16:creationId xmlns:a16="http://schemas.microsoft.com/office/drawing/2014/main" id="{875F480B-1F01-43A8-BC60-AD03D8A4AB69}"/>
              </a:ext>
            </a:extLst>
          </p:cNvPr>
          <p:cNvSpPr txBox="1"/>
          <p:nvPr/>
        </p:nvSpPr>
        <p:spPr>
          <a:xfrm>
            <a:off x="6712741" y="5275422"/>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36" name="TextBox 35">
            <a:extLst>
              <a:ext uri="{FF2B5EF4-FFF2-40B4-BE49-F238E27FC236}">
                <a16:creationId xmlns:a16="http://schemas.microsoft.com/office/drawing/2014/main" id="{4B153E40-C52E-4BF4-914C-9BFCDC273A1D}"/>
              </a:ext>
            </a:extLst>
          </p:cNvPr>
          <p:cNvSpPr txBox="1"/>
          <p:nvPr/>
        </p:nvSpPr>
        <p:spPr>
          <a:xfrm>
            <a:off x="5463173" y="4900728"/>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39" name="Oval 38">
            <a:extLst>
              <a:ext uri="{FF2B5EF4-FFF2-40B4-BE49-F238E27FC236}">
                <a16:creationId xmlns:a16="http://schemas.microsoft.com/office/drawing/2014/main" id="{4684188E-4D66-4A17-B9CD-754F5A978108}"/>
              </a:ext>
            </a:extLst>
          </p:cNvPr>
          <p:cNvSpPr/>
          <p:nvPr/>
        </p:nvSpPr>
        <p:spPr>
          <a:xfrm>
            <a:off x="5363541" y="5243931"/>
            <a:ext cx="1235610"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A82F23EF-9876-4927-9907-C3390D276865}"/>
              </a:ext>
            </a:extLst>
          </p:cNvPr>
          <p:cNvSpPr txBox="1"/>
          <p:nvPr/>
        </p:nvSpPr>
        <p:spPr>
          <a:xfrm>
            <a:off x="5433446" y="5330554"/>
            <a:ext cx="1165704" cy="369332"/>
          </a:xfrm>
          <a:prstGeom prst="rect">
            <a:avLst/>
          </a:prstGeom>
          <a:noFill/>
        </p:spPr>
        <p:txBody>
          <a:bodyPr wrap="none" rtlCol="0">
            <a:spAutoFit/>
          </a:bodyPr>
          <a:lstStyle/>
          <a:p>
            <a:r>
              <a:rPr lang="el-GR" dirty="0">
                <a:latin typeface="Garamond" panose="02020404030301010803" pitchFamily="18" charset="0"/>
              </a:rPr>
              <a:t>Υπέρβαρος</a:t>
            </a:r>
          </a:p>
        </p:txBody>
      </p:sp>
      <p:cxnSp>
        <p:nvCxnSpPr>
          <p:cNvPr id="41" name="Straight Arrow Connector 40">
            <a:extLst>
              <a:ext uri="{FF2B5EF4-FFF2-40B4-BE49-F238E27FC236}">
                <a16:creationId xmlns:a16="http://schemas.microsoft.com/office/drawing/2014/main" id="{7A823B2D-CC71-424E-8468-502283C191DF}"/>
              </a:ext>
            </a:extLst>
          </p:cNvPr>
          <p:cNvCxnSpPr>
            <a:cxnSpLocks/>
          </p:cNvCxnSpPr>
          <p:nvPr/>
        </p:nvCxnSpPr>
        <p:spPr>
          <a:xfrm flipH="1">
            <a:off x="5549836" y="5820539"/>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D223561-C7C4-4602-B2E9-920BAF15A1D5}"/>
              </a:ext>
            </a:extLst>
          </p:cNvPr>
          <p:cNvCxnSpPr>
            <a:cxnSpLocks/>
          </p:cNvCxnSpPr>
          <p:nvPr/>
        </p:nvCxnSpPr>
        <p:spPr>
          <a:xfrm>
            <a:off x="6230101" y="5822737"/>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C3A17AE-C40B-4767-8997-612D6181C66D}"/>
              </a:ext>
            </a:extLst>
          </p:cNvPr>
          <p:cNvSpPr/>
          <p:nvPr/>
        </p:nvSpPr>
        <p:spPr>
          <a:xfrm>
            <a:off x="5043126" y="6263673"/>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4" name="TextBox 43">
            <a:extLst>
              <a:ext uri="{FF2B5EF4-FFF2-40B4-BE49-F238E27FC236}">
                <a16:creationId xmlns:a16="http://schemas.microsoft.com/office/drawing/2014/main" id="{84725A3C-F6F5-44A3-A350-41C6BD0FE233}"/>
              </a:ext>
            </a:extLst>
          </p:cNvPr>
          <p:cNvSpPr txBox="1"/>
          <p:nvPr/>
        </p:nvSpPr>
        <p:spPr>
          <a:xfrm>
            <a:off x="5067563" y="6310567"/>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45" name="Rectangle 44">
            <a:extLst>
              <a:ext uri="{FF2B5EF4-FFF2-40B4-BE49-F238E27FC236}">
                <a16:creationId xmlns:a16="http://schemas.microsoft.com/office/drawing/2014/main" id="{6F642A0F-A5BD-45BD-B422-401F65AE8A28}"/>
              </a:ext>
            </a:extLst>
          </p:cNvPr>
          <p:cNvSpPr/>
          <p:nvPr/>
        </p:nvSpPr>
        <p:spPr>
          <a:xfrm>
            <a:off x="6213992" y="6263673"/>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6" name="TextBox 45">
            <a:extLst>
              <a:ext uri="{FF2B5EF4-FFF2-40B4-BE49-F238E27FC236}">
                <a16:creationId xmlns:a16="http://schemas.microsoft.com/office/drawing/2014/main" id="{C3BCE0BC-7DA5-422E-A0BE-DDA2AFB19C7C}"/>
              </a:ext>
            </a:extLst>
          </p:cNvPr>
          <p:cNvSpPr txBox="1"/>
          <p:nvPr/>
        </p:nvSpPr>
        <p:spPr>
          <a:xfrm>
            <a:off x="6238428" y="6310567"/>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2" name="Rectangle 1">
            <a:extLst>
              <a:ext uri="{FF2B5EF4-FFF2-40B4-BE49-F238E27FC236}">
                <a16:creationId xmlns:a16="http://schemas.microsoft.com/office/drawing/2014/main" id="{1407E59E-043E-4A0A-B48A-3F4E5EC4F918}"/>
              </a:ext>
            </a:extLst>
          </p:cNvPr>
          <p:cNvSpPr/>
          <p:nvPr/>
        </p:nvSpPr>
        <p:spPr>
          <a:xfrm>
            <a:off x="1350731" y="1173515"/>
            <a:ext cx="8831490" cy="523220"/>
          </a:xfrm>
          <a:prstGeom prst="rect">
            <a:avLst/>
          </a:prstGeom>
        </p:spPr>
        <p:txBody>
          <a:bodyPr wrap="square">
            <a:spAutoFit/>
          </a:bodyPr>
          <a:lstStyle/>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κατηγοριοποιήσετε ένα νέο ασθενή με τα εξής χαρακτηριστικά </a:t>
            </a:r>
          </a:p>
          <a:p>
            <a:pPr marL="1257300" lvl="2" indent="-342900" algn="just">
              <a:buFont typeface="Garamond" panose="02020404030301010803" pitchFamily="18" charset="0"/>
              <a:buChar char="–"/>
            </a:pPr>
            <a:r>
              <a:rPr lang="el-GR" sz="1400" dirty="0">
                <a:solidFill>
                  <a:schemeClr val="tx2"/>
                </a:solidFill>
                <a:latin typeface="Garamond" panose="02020404030301010803" pitchFamily="18" charset="0"/>
              </a:rPr>
              <a:t>(Ηλικία = Ενήλικας, Σύμπτωμα = Πονοκέφαλος, Τιμή Hct = Χαμηλό, Βάρος = Φυσιολογικός).</a:t>
            </a:r>
          </a:p>
        </p:txBody>
      </p:sp>
      <p:sp>
        <p:nvSpPr>
          <p:cNvPr id="38" name="TextBox 37">
            <a:extLst>
              <a:ext uri="{FF2B5EF4-FFF2-40B4-BE49-F238E27FC236}">
                <a16:creationId xmlns:a16="http://schemas.microsoft.com/office/drawing/2014/main" id="{1D985A4D-4572-4783-8C1E-E93403AF79FA}"/>
              </a:ext>
            </a:extLst>
          </p:cNvPr>
          <p:cNvSpPr txBox="1"/>
          <p:nvPr/>
        </p:nvSpPr>
        <p:spPr>
          <a:xfrm>
            <a:off x="5187967" y="5779099"/>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47" name="TextBox 46">
            <a:extLst>
              <a:ext uri="{FF2B5EF4-FFF2-40B4-BE49-F238E27FC236}">
                <a16:creationId xmlns:a16="http://schemas.microsoft.com/office/drawing/2014/main" id="{BC46E2D5-A282-4C56-A38E-F7E27282A42E}"/>
              </a:ext>
            </a:extLst>
          </p:cNvPr>
          <p:cNvSpPr txBox="1"/>
          <p:nvPr/>
        </p:nvSpPr>
        <p:spPr>
          <a:xfrm>
            <a:off x="6440883" y="5777619"/>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Tree>
    <p:extLst>
      <p:ext uri="{BB962C8B-B14F-4D97-AF65-F5344CB8AC3E}">
        <p14:creationId xmlns:p14="http://schemas.microsoft.com/office/powerpoint/2010/main" val="104199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sp>
        <p:nvSpPr>
          <p:cNvPr id="9" name="Oval 8">
            <a:extLst>
              <a:ext uri="{FF2B5EF4-FFF2-40B4-BE49-F238E27FC236}">
                <a16:creationId xmlns:a16="http://schemas.microsoft.com/office/drawing/2014/main" id="{7579F8DD-8915-4631-B5C6-FE766806E528}"/>
              </a:ext>
            </a:extLst>
          </p:cNvPr>
          <p:cNvSpPr/>
          <p:nvPr/>
        </p:nvSpPr>
        <p:spPr>
          <a:xfrm>
            <a:off x="4881842" y="2002257"/>
            <a:ext cx="2052229" cy="54257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5205680" y="2088880"/>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4557808" y="2465376"/>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6633528" y="2465376"/>
            <a:ext cx="626400" cy="4106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4125760" y="2922941"/>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4150196" y="2969835"/>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6249995" y="2921331"/>
            <a:ext cx="2052229" cy="542578"/>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solidFill>
                <a:schemeClr val="dk1"/>
              </a:solidFill>
            </a:endParaRPr>
          </a:p>
        </p:txBody>
      </p:sp>
      <p:sp>
        <p:nvSpPr>
          <p:cNvPr id="19" name="TextBox 18">
            <a:extLst>
              <a:ext uri="{FF2B5EF4-FFF2-40B4-BE49-F238E27FC236}">
                <a16:creationId xmlns:a16="http://schemas.microsoft.com/office/drawing/2014/main" id="{8A72973E-B5C2-4C9B-A145-19792C25A45A}"/>
              </a:ext>
            </a:extLst>
          </p:cNvPr>
          <p:cNvSpPr txBox="1"/>
          <p:nvPr/>
        </p:nvSpPr>
        <p:spPr>
          <a:xfrm>
            <a:off x="6475599" y="2987896"/>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7299703" y="3483716"/>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7438128" y="4246202"/>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7462564" y="4293096"/>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4482868" y="2417113"/>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7588820" y="3621808"/>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6835038" y="24063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6414134" y="3483532"/>
            <a:ext cx="529323" cy="7135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6241265" y="3621807"/>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6" name="Oval 25">
            <a:extLst>
              <a:ext uri="{FF2B5EF4-FFF2-40B4-BE49-F238E27FC236}">
                <a16:creationId xmlns:a16="http://schemas.microsoft.com/office/drawing/2014/main" id="{01E2BF55-736D-49AF-9BB0-B3D177AF4088}"/>
              </a:ext>
            </a:extLst>
          </p:cNvPr>
          <p:cNvSpPr/>
          <p:nvPr/>
        </p:nvSpPr>
        <p:spPr>
          <a:xfrm>
            <a:off x="5696570" y="4248745"/>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TextBox 29">
            <a:extLst>
              <a:ext uri="{FF2B5EF4-FFF2-40B4-BE49-F238E27FC236}">
                <a16:creationId xmlns:a16="http://schemas.microsoft.com/office/drawing/2014/main" id="{322E02A0-500A-4AAE-9167-C640B2BA4E2F}"/>
              </a:ext>
            </a:extLst>
          </p:cNvPr>
          <p:cNvSpPr txBox="1"/>
          <p:nvPr/>
        </p:nvSpPr>
        <p:spPr>
          <a:xfrm>
            <a:off x="5766476" y="4335368"/>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err="1">
                <a:latin typeface="Garamond" panose="02020404030301010803" pitchFamily="18" charset="0"/>
              </a:rPr>
              <a:t>Hct</a:t>
            </a:r>
            <a:endParaRPr lang="el-GR" dirty="0">
              <a:latin typeface="Garamond" panose="02020404030301010803" pitchFamily="18" charset="0"/>
            </a:endParaRPr>
          </a:p>
        </p:txBody>
      </p:sp>
      <p:cxnSp>
        <p:nvCxnSpPr>
          <p:cNvPr id="31" name="Straight Arrow Connector 30">
            <a:extLst>
              <a:ext uri="{FF2B5EF4-FFF2-40B4-BE49-F238E27FC236}">
                <a16:creationId xmlns:a16="http://schemas.microsoft.com/office/drawing/2014/main" id="{CF47A720-8FD1-4B1A-9B8C-79A344A20E1F}"/>
              </a:ext>
            </a:extLst>
          </p:cNvPr>
          <p:cNvCxnSpPr>
            <a:cxnSpLocks/>
          </p:cNvCxnSpPr>
          <p:nvPr/>
        </p:nvCxnSpPr>
        <p:spPr>
          <a:xfrm flipH="1">
            <a:off x="5929967" y="4820000"/>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D7986-5F3A-4C51-B7C9-0423861141E3}"/>
              </a:ext>
            </a:extLst>
          </p:cNvPr>
          <p:cNvCxnSpPr>
            <a:cxnSpLocks/>
          </p:cNvCxnSpPr>
          <p:nvPr/>
        </p:nvCxnSpPr>
        <p:spPr>
          <a:xfrm>
            <a:off x="6610232" y="4822198"/>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8EEFD88-C670-4E21-B8B4-5EBC0F2B8969}"/>
              </a:ext>
            </a:extLst>
          </p:cNvPr>
          <p:cNvSpPr txBox="1"/>
          <p:nvPr/>
        </p:nvSpPr>
        <p:spPr>
          <a:xfrm>
            <a:off x="6907346" y="483042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34" name="Rectangle 33">
            <a:extLst>
              <a:ext uri="{FF2B5EF4-FFF2-40B4-BE49-F238E27FC236}">
                <a16:creationId xmlns:a16="http://schemas.microsoft.com/office/drawing/2014/main" id="{1CF899AF-EA64-407D-A922-2065EDD15EBE}"/>
              </a:ext>
            </a:extLst>
          </p:cNvPr>
          <p:cNvSpPr/>
          <p:nvPr/>
        </p:nvSpPr>
        <p:spPr>
          <a:xfrm>
            <a:off x="6688304" y="5228528"/>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35" name="TextBox 34">
            <a:extLst>
              <a:ext uri="{FF2B5EF4-FFF2-40B4-BE49-F238E27FC236}">
                <a16:creationId xmlns:a16="http://schemas.microsoft.com/office/drawing/2014/main" id="{875F480B-1F01-43A8-BC60-AD03D8A4AB69}"/>
              </a:ext>
            </a:extLst>
          </p:cNvPr>
          <p:cNvSpPr txBox="1"/>
          <p:nvPr/>
        </p:nvSpPr>
        <p:spPr>
          <a:xfrm>
            <a:off x="6712741" y="5275422"/>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36" name="TextBox 35">
            <a:extLst>
              <a:ext uri="{FF2B5EF4-FFF2-40B4-BE49-F238E27FC236}">
                <a16:creationId xmlns:a16="http://schemas.microsoft.com/office/drawing/2014/main" id="{4B153E40-C52E-4BF4-914C-9BFCDC273A1D}"/>
              </a:ext>
            </a:extLst>
          </p:cNvPr>
          <p:cNvSpPr txBox="1"/>
          <p:nvPr/>
        </p:nvSpPr>
        <p:spPr>
          <a:xfrm>
            <a:off x="5463173" y="4900728"/>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39" name="Oval 38">
            <a:extLst>
              <a:ext uri="{FF2B5EF4-FFF2-40B4-BE49-F238E27FC236}">
                <a16:creationId xmlns:a16="http://schemas.microsoft.com/office/drawing/2014/main" id="{4684188E-4D66-4A17-B9CD-754F5A978108}"/>
              </a:ext>
            </a:extLst>
          </p:cNvPr>
          <p:cNvSpPr/>
          <p:nvPr/>
        </p:nvSpPr>
        <p:spPr>
          <a:xfrm>
            <a:off x="5363541" y="5243931"/>
            <a:ext cx="1235610"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A82F23EF-9876-4927-9907-C3390D276865}"/>
              </a:ext>
            </a:extLst>
          </p:cNvPr>
          <p:cNvSpPr txBox="1"/>
          <p:nvPr/>
        </p:nvSpPr>
        <p:spPr>
          <a:xfrm>
            <a:off x="5433446" y="5330554"/>
            <a:ext cx="1165704" cy="369332"/>
          </a:xfrm>
          <a:prstGeom prst="rect">
            <a:avLst/>
          </a:prstGeom>
          <a:noFill/>
        </p:spPr>
        <p:txBody>
          <a:bodyPr wrap="none" rtlCol="0">
            <a:spAutoFit/>
          </a:bodyPr>
          <a:lstStyle/>
          <a:p>
            <a:r>
              <a:rPr lang="el-GR" dirty="0">
                <a:latin typeface="Garamond" panose="02020404030301010803" pitchFamily="18" charset="0"/>
              </a:rPr>
              <a:t>Υπέρβαρος</a:t>
            </a:r>
          </a:p>
        </p:txBody>
      </p:sp>
      <p:cxnSp>
        <p:nvCxnSpPr>
          <p:cNvPr id="41" name="Straight Arrow Connector 40">
            <a:extLst>
              <a:ext uri="{FF2B5EF4-FFF2-40B4-BE49-F238E27FC236}">
                <a16:creationId xmlns:a16="http://schemas.microsoft.com/office/drawing/2014/main" id="{7A823B2D-CC71-424E-8468-502283C191DF}"/>
              </a:ext>
            </a:extLst>
          </p:cNvPr>
          <p:cNvCxnSpPr>
            <a:cxnSpLocks/>
          </p:cNvCxnSpPr>
          <p:nvPr/>
        </p:nvCxnSpPr>
        <p:spPr>
          <a:xfrm flipH="1">
            <a:off x="5549836" y="5820539"/>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D223561-C7C4-4602-B2E9-920BAF15A1D5}"/>
              </a:ext>
            </a:extLst>
          </p:cNvPr>
          <p:cNvCxnSpPr>
            <a:cxnSpLocks/>
          </p:cNvCxnSpPr>
          <p:nvPr/>
        </p:nvCxnSpPr>
        <p:spPr>
          <a:xfrm>
            <a:off x="6230101" y="5822737"/>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C3A17AE-C40B-4767-8997-612D6181C66D}"/>
              </a:ext>
            </a:extLst>
          </p:cNvPr>
          <p:cNvSpPr/>
          <p:nvPr/>
        </p:nvSpPr>
        <p:spPr>
          <a:xfrm>
            <a:off x="5043126" y="6263673"/>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4" name="TextBox 43">
            <a:extLst>
              <a:ext uri="{FF2B5EF4-FFF2-40B4-BE49-F238E27FC236}">
                <a16:creationId xmlns:a16="http://schemas.microsoft.com/office/drawing/2014/main" id="{84725A3C-F6F5-44A3-A350-41C6BD0FE233}"/>
              </a:ext>
            </a:extLst>
          </p:cNvPr>
          <p:cNvSpPr txBox="1"/>
          <p:nvPr/>
        </p:nvSpPr>
        <p:spPr>
          <a:xfrm>
            <a:off x="5067563" y="6310567"/>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45" name="Rectangle 44">
            <a:extLst>
              <a:ext uri="{FF2B5EF4-FFF2-40B4-BE49-F238E27FC236}">
                <a16:creationId xmlns:a16="http://schemas.microsoft.com/office/drawing/2014/main" id="{6F642A0F-A5BD-45BD-B422-401F65AE8A28}"/>
              </a:ext>
            </a:extLst>
          </p:cNvPr>
          <p:cNvSpPr/>
          <p:nvPr/>
        </p:nvSpPr>
        <p:spPr>
          <a:xfrm>
            <a:off x="6213992" y="6263673"/>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6" name="TextBox 45">
            <a:extLst>
              <a:ext uri="{FF2B5EF4-FFF2-40B4-BE49-F238E27FC236}">
                <a16:creationId xmlns:a16="http://schemas.microsoft.com/office/drawing/2014/main" id="{C3BCE0BC-7DA5-422E-A0BE-DDA2AFB19C7C}"/>
              </a:ext>
            </a:extLst>
          </p:cNvPr>
          <p:cNvSpPr txBox="1"/>
          <p:nvPr/>
        </p:nvSpPr>
        <p:spPr>
          <a:xfrm>
            <a:off x="6238428" y="6310567"/>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2" name="Rectangle 1">
            <a:extLst>
              <a:ext uri="{FF2B5EF4-FFF2-40B4-BE49-F238E27FC236}">
                <a16:creationId xmlns:a16="http://schemas.microsoft.com/office/drawing/2014/main" id="{1407E59E-043E-4A0A-B48A-3F4E5EC4F918}"/>
              </a:ext>
            </a:extLst>
          </p:cNvPr>
          <p:cNvSpPr/>
          <p:nvPr/>
        </p:nvSpPr>
        <p:spPr>
          <a:xfrm>
            <a:off x="1350731" y="1173515"/>
            <a:ext cx="8831490" cy="523220"/>
          </a:xfrm>
          <a:prstGeom prst="rect">
            <a:avLst/>
          </a:prstGeom>
        </p:spPr>
        <p:txBody>
          <a:bodyPr wrap="square">
            <a:spAutoFit/>
          </a:bodyPr>
          <a:lstStyle/>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κατηγοριοποιήσετε ένα νέο ασθενή με τα εξής χαρακτηριστικά </a:t>
            </a:r>
          </a:p>
          <a:p>
            <a:pPr marL="1257300" lvl="2" indent="-342900" algn="just">
              <a:buFont typeface="Garamond" panose="02020404030301010803" pitchFamily="18" charset="0"/>
              <a:buChar char="–"/>
            </a:pPr>
            <a:r>
              <a:rPr lang="el-GR" sz="1400" dirty="0">
                <a:solidFill>
                  <a:schemeClr val="tx2"/>
                </a:solidFill>
                <a:latin typeface="Garamond" panose="02020404030301010803" pitchFamily="18" charset="0"/>
              </a:rPr>
              <a:t>(Ηλικία = Ενήλικας, Σύμπτωμα = Πονοκέφαλος, Τιμή Hct = Χαμηλό, Βάρος = Φυσιολογικός).</a:t>
            </a:r>
          </a:p>
        </p:txBody>
      </p:sp>
      <p:sp>
        <p:nvSpPr>
          <p:cNvPr id="38" name="TextBox 37">
            <a:extLst>
              <a:ext uri="{FF2B5EF4-FFF2-40B4-BE49-F238E27FC236}">
                <a16:creationId xmlns:a16="http://schemas.microsoft.com/office/drawing/2014/main" id="{E095D594-AF52-4D8D-9950-DD76F522B85F}"/>
              </a:ext>
            </a:extLst>
          </p:cNvPr>
          <p:cNvSpPr txBox="1"/>
          <p:nvPr/>
        </p:nvSpPr>
        <p:spPr>
          <a:xfrm>
            <a:off x="5187967" y="5779099"/>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47" name="TextBox 46">
            <a:extLst>
              <a:ext uri="{FF2B5EF4-FFF2-40B4-BE49-F238E27FC236}">
                <a16:creationId xmlns:a16="http://schemas.microsoft.com/office/drawing/2014/main" id="{9D860CB5-8D22-4284-AC2B-FE6796A05A9C}"/>
              </a:ext>
            </a:extLst>
          </p:cNvPr>
          <p:cNvSpPr txBox="1"/>
          <p:nvPr/>
        </p:nvSpPr>
        <p:spPr>
          <a:xfrm>
            <a:off x="6440883" y="5777619"/>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Tree>
    <p:extLst>
      <p:ext uri="{BB962C8B-B14F-4D97-AF65-F5344CB8AC3E}">
        <p14:creationId xmlns:p14="http://schemas.microsoft.com/office/powerpoint/2010/main" val="275541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090690" y="1382286"/>
                <a:ext cx="9647170" cy="3785652"/>
              </a:xfrm>
              <a:prstGeom prst="rect">
                <a:avLst/>
              </a:prstGeom>
              <a:noFill/>
            </p:spPr>
            <p:txBody>
              <a:bodyPr wrap="square" rtlCol="0">
                <a:spAutoFit/>
              </a:bodyPr>
              <a:lstStyle/>
              <a:p>
                <a:pPr marL="342900" indent="-342900">
                  <a:buFont typeface="Wingdings" panose="05000000000000000000" pitchFamily="2" charset="2"/>
                  <a:buChar char="§"/>
                </a:pPr>
                <a:r>
                  <a:rPr lang="el-GR" sz="2400" dirty="0">
                    <a:solidFill>
                      <a:schemeClr val="tx2"/>
                    </a:solidFill>
                    <a:latin typeface="Garamond" panose="02020404030301010803" pitchFamily="18" charset="0"/>
                  </a:rPr>
                  <a:t>Έστω ότι το σύνολο δεδομένων εκπαίδευσης </a:t>
                </a:r>
                <a14:m>
                  <m:oMath xmlns:m="http://schemas.openxmlformats.org/officeDocument/2006/math">
                    <m:m>
                      <m:mPr>
                        <m:plcHide m:val="on"/>
                        <m:mcs>
                          <m:mc>
                            <m:mcPr>
                              <m:count m:val="1"/>
                              <m:mcJc m:val="center"/>
                            </m:mcPr>
                          </m:mc>
                        </m:mcs>
                        <m:ctrlPr>
                          <a:rPr lang="el-GR" sz="2400" i="1" smtClean="0">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r>
                                                                                  <a:rPr lang="el-GR" sz="2400" i="1">
                                                                                    <a:solidFill>
                                                                                      <a:schemeClr val="tx2"/>
                                                                                    </a:solidFill>
                                                                                    <a:latin typeface="Cambria Math" panose="02040503050406030204" pitchFamily="18" charset="0"/>
                                                                                  </a:rPr>
                                                                                  <m:t>𝐃</m:t>
                                                                                </m:r>
                                                                                <m:r>
                                                                                  <a:rPr lang="el-GR" sz="2400" i="1">
                                                                                    <a:solidFill>
                                                                                      <a:schemeClr val="tx2"/>
                                                                                    </a:solidFill>
                                                                                    <a:latin typeface="Cambria Math" panose="02040503050406030204" pitchFamily="18" charset="0"/>
                                                                                  </a:rPr>
                                                                                  <m:t>={</m:t>
                                                                                </m:r>
                                                                                <m:sSub>
                                                                                  <m:sSubPr>
                                                                                    <m:ctrlPr>
                                                                                      <a:rPr lang="el-GR" sz="2400" i="1">
                                                                                        <a:solidFill>
                                                                                          <a:schemeClr val="tx2"/>
                                                                                        </a:solidFill>
                                                                                        <a:latin typeface="Cambria Math" panose="02040503050406030204" pitchFamily="18" charset="0"/>
                                                                                      </a:rPr>
                                                                                    </m:ctrlPr>
                                                                                  </m:sSubPr>
                                                                                  <m:e>
                                                                                    <m:r>
                                                                                      <a:rPr lang="el-GR" sz="2400" i="1">
                                                                                        <a:solidFill>
                                                                                          <a:schemeClr val="tx2"/>
                                                                                        </a:solidFill>
                                                                                        <a:latin typeface="Cambria Math" panose="02040503050406030204" pitchFamily="18" charset="0"/>
                                                                                      </a:rPr>
                                                                                      <m:t>𝐱</m:t>
                                                                                    </m:r>
                                                                                  </m:e>
                                                                                  <m:sub>
                                                                                    <m:r>
                                                                                      <a:rPr lang="el-GR" sz="2400" i="1">
                                                                                        <a:solidFill>
                                                                                          <a:schemeClr val="tx2"/>
                                                                                        </a:solidFill>
                                                                                        <a:latin typeface="Cambria Math" panose="02040503050406030204" pitchFamily="18" charset="0"/>
                                                                                      </a:rPr>
                                                                                      <m:t>𝑖</m:t>
                                                                                    </m:r>
                                                                                  </m:sub>
                                                                                </m:sSub>
                                                                                <m:r>
                                                                                  <a:rPr lang="el-GR" sz="2400" i="1">
                                                                                    <a:solidFill>
                                                                                      <a:schemeClr val="tx2"/>
                                                                                    </a:solidFill>
                                                                                    <a:latin typeface="Cambria Math" panose="02040503050406030204" pitchFamily="18" charset="0"/>
                                                                                  </a:rPr>
                                                                                  <m:t>,</m:t>
                                                                                </m:r>
                                                                                <m:sSub>
                                                                                  <m:sSubPr>
                                                                                    <m:ctrlPr>
                                                                                      <a:rPr lang="el-GR" sz="2400" i="1">
                                                                                        <a:solidFill>
                                                                                          <a:schemeClr val="tx2"/>
                                                                                        </a:solidFill>
                                                                                        <a:latin typeface="Cambria Math" panose="02040503050406030204" pitchFamily="18" charset="0"/>
                                                                                      </a:rPr>
                                                                                    </m:ctrlPr>
                                                                                  </m:sSubPr>
                                                                                  <m:e>
                                                                                    <m:r>
                                                                                      <a:rPr lang="el-GR" sz="2400" i="1">
                                                                                        <a:solidFill>
                                                                                          <a:schemeClr val="tx2"/>
                                                                                        </a:solidFill>
                                                                                        <a:latin typeface="Cambria Math" panose="02040503050406030204" pitchFamily="18" charset="0"/>
                                                                                      </a:rPr>
                                                                                      <m:t>𝑦</m:t>
                                                                                    </m:r>
                                                                                  </m:e>
                                                                                  <m:sub>
                                                                                    <m:r>
                                                                                      <a:rPr lang="el-GR" sz="2400" i="1">
                                                                                        <a:solidFill>
                                                                                          <a:schemeClr val="tx2"/>
                                                                                        </a:solidFill>
                                                                                        <a:latin typeface="Cambria Math" panose="02040503050406030204" pitchFamily="18" charset="0"/>
                                                                                      </a:rPr>
                                                                                      <m:t>𝑖</m:t>
                                                                                    </m:r>
                                                                                  </m:sub>
                                                                                </m:sSub>
                                                                                <m:sSubSup>
                                                                                  <m:sSubSupPr>
                                                                                    <m:ctrlPr>
                                                                                      <a:rPr lang="el-GR" sz="2400" i="1">
                                                                                        <a:solidFill>
                                                                                          <a:schemeClr val="tx2"/>
                                                                                        </a:solidFill>
                                                                                        <a:latin typeface="Cambria Math" panose="02040503050406030204" pitchFamily="18" charset="0"/>
                                                                                      </a:rPr>
                                                                                    </m:ctrlPr>
                                                                                  </m:sSubSupPr>
                                                                                  <m:e>
                                                                                    <m:r>
                                                                                      <a:rPr lang="el-GR" sz="2400" i="1">
                                                                                        <a:solidFill>
                                                                                          <a:schemeClr val="tx2"/>
                                                                                        </a:solidFill>
                                                                                        <a:latin typeface="Cambria Math" panose="02040503050406030204" pitchFamily="18" charset="0"/>
                                                                                      </a:rPr>
                                                                                      <m:t>}</m:t>
                                                                                    </m:r>
                                                                                  </m:e>
                                                                                  <m:sub>
                                                                                    <m:r>
                                                                                      <a:rPr lang="el-GR" sz="2400" i="1">
                                                                                        <a:solidFill>
                                                                                          <a:schemeClr val="tx2"/>
                                                                                        </a:solidFill>
                                                                                        <a:latin typeface="Cambria Math" panose="02040503050406030204" pitchFamily="18" charset="0"/>
                                                                                      </a:rPr>
                                                                                      <m:t>𝑖</m:t>
                                                                                    </m:r>
                                                                                    <m:r>
                                                                                      <a:rPr lang="el-GR" sz="2400" i="1">
                                                                                        <a:solidFill>
                                                                                          <a:schemeClr val="tx2"/>
                                                                                        </a:solidFill>
                                                                                        <a:latin typeface="Cambria Math" panose="02040503050406030204" pitchFamily="18" charset="0"/>
                                                                                      </a:rPr>
                                                                                      <m:t>=1</m:t>
                                                                                    </m:r>
                                                                                  </m:sub>
                                                                                  <m:sup>
                                                                                    <m:r>
                                                                                      <a:rPr lang="el-GR" sz="2400" i="1">
                                                                                        <a:solidFill>
                                                                                          <a:schemeClr val="tx2"/>
                                                                                        </a:solidFill>
                                                                                        <a:latin typeface="Cambria Math" panose="02040503050406030204" pitchFamily="18" charset="0"/>
                                                                                      </a:rPr>
                                                                                      <m:t>𝑛</m:t>
                                                                                    </m:r>
                                                                                  </m:sup>
                                                                                </m:sSubSup>
                                                                              </m:e>
                                                                            </m:mr>
                                                                          </m:m>
                                                                        </m:e>
                                                                      </m:mr>
                                                                    </m:m>
                                                                  </m:e>
                                                                </m:mr>
                                                              </m:m>
                                                            </m:e>
                                                          </m:mr>
                                                        </m:m>
                                                      </m:e>
                                                    </m:mr>
                                                  </m:m>
                                                </m:e>
                                              </m:mr>
                                            </m:m>
                                          </m:e>
                                        </m:mr>
                                      </m:m>
                                    </m:e>
                                  </m:mr>
                                </m:m>
                              </m:e>
                            </m:mr>
                          </m:m>
                        </m:e>
                      </m:mr>
                    </m:m>
                  </m:oMath>
                </a14:m>
                <a:r>
                  <a:rPr lang="el-GR" sz="2400" dirty="0">
                    <a:solidFill>
                      <a:schemeClr val="tx2"/>
                    </a:solidFill>
                    <a:latin typeface="Garamond" panose="02020404030301010803" pitchFamily="18" charset="0"/>
                  </a:rPr>
                  <a:t> αποτελείται από </a:t>
                </a:r>
                <a:r>
                  <a:rPr lang="el-GR" sz="2400" i="1" dirty="0">
                    <a:solidFill>
                      <a:schemeClr val="tx2"/>
                    </a:solidFill>
                    <a:latin typeface="Garamond" panose="02020404030301010803" pitchFamily="18" charset="0"/>
                  </a:rPr>
                  <a:t>n </a:t>
                </a:r>
                <a:r>
                  <a:rPr lang="el-GR" sz="2400" dirty="0">
                    <a:solidFill>
                      <a:schemeClr val="tx2"/>
                    </a:solidFill>
                    <a:latin typeface="Garamond" panose="02020404030301010803" pitchFamily="18" charset="0"/>
                  </a:rPr>
                  <a:t>σημεία σε έναν </a:t>
                </a:r>
                <a:r>
                  <a:rPr lang="el-GR" sz="2400" i="1" dirty="0">
                    <a:solidFill>
                      <a:schemeClr val="tx2"/>
                    </a:solidFill>
                    <a:latin typeface="Garamond" panose="02020404030301010803" pitchFamily="18" charset="0"/>
                  </a:rPr>
                  <a:t>d</a:t>
                </a:r>
                <a:r>
                  <a:rPr lang="el-GR" sz="2400" dirty="0">
                    <a:solidFill>
                      <a:schemeClr val="tx2"/>
                    </a:solidFill>
                    <a:latin typeface="Garamond" panose="02020404030301010803" pitchFamily="18" charset="0"/>
                  </a:rPr>
                  <a:t>-διάστατο χώρο, όπου </a:t>
                </a:r>
                <a:r>
                  <a:rPr lang="el-GR" sz="2400" i="1" dirty="0" err="1">
                    <a:solidFill>
                      <a:schemeClr val="tx2"/>
                    </a:solidFill>
                    <a:latin typeface="Garamond" panose="02020404030301010803" pitchFamily="18" charset="0"/>
                  </a:rPr>
                  <a:t>y</a:t>
                </a:r>
                <a:r>
                  <a:rPr lang="el-GR" sz="2400" i="1" baseline="-25000" dirty="0" err="1">
                    <a:solidFill>
                      <a:schemeClr val="tx2"/>
                    </a:solidFill>
                    <a:latin typeface="Garamond" panose="02020404030301010803" pitchFamily="18" charset="0"/>
                  </a:rPr>
                  <a:t>i</a:t>
                </a:r>
                <a:r>
                  <a:rPr lang="el-GR" sz="2400" i="1" dirty="0">
                    <a:solidFill>
                      <a:schemeClr val="tx2"/>
                    </a:solidFill>
                    <a:latin typeface="Garamond" panose="02020404030301010803" pitchFamily="18" charset="0"/>
                  </a:rPr>
                  <a:t> </a:t>
                </a:r>
                <a:r>
                  <a:rPr lang="el-GR" sz="2400" dirty="0">
                    <a:solidFill>
                      <a:schemeClr val="tx2"/>
                    </a:solidFill>
                    <a:latin typeface="Garamond" panose="02020404030301010803" pitchFamily="18" charset="0"/>
                  </a:rPr>
                  <a:t>είναι η ετικέτα της κατηγορίας για το σημείο </a:t>
                </a:r>
                <a:r>
                  <a:rPr lang="el-GR" sz="2400" b="1" dirty="0">
                    <a:solidFill>
                      <a:schemeClr val="tx2"/>
                    </a:solidFill>
                    <a:latin typeface="Garamond" panose="02020404030301010803" pitchFamily="18" charset="0"/>
                  </a:rPr>
                  <a:t>x</a:t>
                </a:r>
                <a:r>
                  <a:rPr lang="el-GR" sz="2400" i="1" baseline="-25000" dirty="0">
                    <a:solidFill>
                      <a:schemeClr val="tx2"/>
                    </a:solidFill>
                    <a:latin typeface="Garamond" panose="02020404030301010803" pitchFamily="18" charset="0"/>
                  </a:rPr>
                  <a:t>i</a:t>
                </a:r>
                <a:r>
                  <a:rPr lang="el-GR" sz="2400" dirty="0">
                    <a:solidFill>
                      <a:schemeClr val="tx2"/>
                    </a:solidFill>
                    <a:latin typeface="Garamond" panose="02020404030301010803" pitchFamily="18" charset="0"/>
                  </a:rPr>
                  <a:t>.  </a:t>
                </a:r>
              </a:p>
              <a:p>
                <a:pPr marL="342900" indent="-342900">
                  <a:buFont typeface="Wingdings" panose="05000000000000000000" pitchFamily="2" charset="2"/>
                  <a:buChar char="§"/>
                </a:pPr>
                <a:endParaRPr lang="el-GR" sz="24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400" dirty="0">
                    <a:solidFill>
                      <a:schemeClr val="tx2"/>
                    </a:solidFill>
                    <a:latin typeface="Garamond" panose="02020404030301010803" pitchFamily="18" charset="0"/>
                  </a:rPr>
                  <a:t>Ένας κατηγοριοποιητής με δένδρο αποφάσεων είναι ένα αναδρομικό μοντέλο δένδρου που βασίζεται σε διαμερίσεις, το οποίο προβλέπει την κατηγορία </a:t>
                </a:r>
                <a14:m>
                  <m:oMath xmlns:m="http://schemas.openxmlformats.org/officeDocument/2006/math">
                    <m:m>
                      <m:mPr>
                        <m:plcHide m:val="on"/>
                        <m:mcs>
                          <m:mc>
                            <m:mcPr>
                              <m:count m:val="1"/>
                              <m:mcJc m:val="center"/>
                            </m:mcPr>
                          </m:mc>
                        </m:mcs>
                        <m:ctrlPr>
                          <a:rPr lang="el-GR" sz="2400" i="1" smtClean="0">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sSub>
                                                                            <m:sSubPr>
                                                                              <m:ctrlPr>
                                                                                <a:rPr lang="el-GR" sz="2400" i="1">
                                                                                  <a:solidFill>
                                                                                    <a:schemeClr val="tx2"/>
                                                                                  </a:solidFill>
                                                                                  <a:latin typeface="Cambria Math" panose="02040503050406030204" pitchFamily="18" charset="0"/>
                                                                                </a:rPr>
                                                                              </m:ctrlPr>
                                                                            </m:sSubPr>
                                                                            <m:e>
                                                                              <m:acc>
                                                                                <m:accPr>
                                                                                  <m:chr m:val="̂"/>
                                                                                  <m:ctrlPr>
                                                                                    <a:rPr lang="el-GR" sz="2400" i="1">
                                                                                      <a:solidFill>
                                                                                        <a:schemeClr val="tx2"/>
                                                                                      </a:solidFill>
                                                                                      <a:latin typeface="Cambria Math" panose="02040503050406030204" pitchFamily="18" charset="0"/>
                                                                                    </a:rPr>
                                                                                  </m:ctrlPr>
                                                                                </m:accPr>
                                                                                <m:e>
                                                                                  <m:r>
                                                                                    <a:rPr lang="el-GR" sz="2400" i="1">
                                                                                      <a:solidFill>
                                                                                        <a:schemeClr val="tx2"/>
                                                                                      </a:solidFill>
                                                                                      <a:latin typeface="Cambria Math" panose="02040503050406030204" pitchFamily="18" charset="0"/>
                                                                                    </a:rPr>
                                                                                    <m:t>𝑦</m:t>
                                                                                  </m:r>
                                                                                </m:e>
                                                                              </m:acc>
                                                                            </m:e>
                                                                            <m:sub>
                                                                              <m:r>
                                                                                <a:rPr lang="el-GR" sz="2400" i="1">
                                                                                  <a:solidFill>
                                                                                    <a:schemeClr val="tx2"/>
                                                                                  </a:solidFill>
                                                                                  <a:latin typeface="Cambria Math" panose="02040503050406030204" pitchFamily="18" charset="0"/>
                                                                                </a:rPr>
                                                                                <m:t>𝑖</m:t>
                                                                              </m:r>
                                                                            </m:sub>
                                                                          </m:sSub>
                                                                        </m:e>
                                                                      </m:mr>
                                                                    </m:m>
                                                                  </m:e>
                                                                </m:mr>
                                                              </m:m>
                                                            </m:e>
                                                          </m:mr>
                                                        </m:m>
                                                      </m:e>
                                                    </m:mr>
                                                  </m:m>
                                                </m:e>
                                              </m:mr>
                                            </m:m>
                                          </m:e>
                                        </m:mr>
                                      </m:m>
                                    </m:e>
                                  </m:mr>
                                </m:m>
                              </m:e>
                            </m:mr>
                          </m:m>
                        </m:e>
                      </m:mr>
                    </m:m>
                  </m:oMath>
                </a14:m>
                <a:r>
                  <a:rPr lang="el-GR" sz="2400" dirty="0">
                    <a:solidFill>
                      <a:schemeClr val="tx2"/>
                    </a:solidFill>
                    <a:latin typeface="Garamond" panose="02020404030301010803" pitchFamily="18" charset="0"/>
                  </a:rPr>
                  <a:t> για κάθε σημείο </a:t>
                </a:r>
                <a:r>
                  <a:rPr lang="el-GR" sz="2400" b="1" dirty="0">
                    <a:solidFill>
                      <a:schemeClr val="tx2"/>
                    </a:solidFill>
                    <a:latin typeface="Garamond" panose="02020404030301010803" pitchFamily="18" charset="0"/>
                  </a:rPr>
                  <a:t>x</a:t>
                </a:r>
                <a:r>
                  <a:rPr lang="el-GR" sz="2400" i="1" baseline="-25000" dirty="0">
                    <a:solidFill>
                      <a:schemeClr val="tx2"/>
                    </a:solidFill>
                    <a:latin typeface="Garamond" panose="02020404030301010803" pitchFamily="18" charset="0"/>
                  </a:rPr>
                  <a:t>i</a:t>
                </a:r>
                <a:r>
                  <a:rPr lang="el-GR" sz="2400" dirty="0">
                    <a:solidFill>
                      <a:schemeClr val="tx2"/>
                    </a:solidFill>
                    <a:latin typeface="Garamond" panose="02020404030301010803" pitchFamily="18" charset="0"/>
                  </a:rPr>
                  <a:t>.</a:t>
                </a:r>
                <a:endParaRPr lang="en-US" sz="2400" dirty="0">
                  <a:solidFill>
                    <a:schemeClr val="tx2"/>
                  </a:solidFill>
                  <a:latin typeface="Garamond" panose="02020404030301010803" pitchFamily="18" charset="0"/>
                </a:endParaRPr>
              </a:p>
              <a:p>
                <a:pPr marL="342900" indent="-342900">
                  <a:buFont typeface="Wingdings" panose="05000000000000000000" pitchFamily="2" charset="2"/>
                  <a:buChar char="§"/>
                </a:pPr>
                <a:endParaRPr lang="el-GR" sz="2400" dirty="0">
                  <a:solidFill>
                    <a:schemeClr val="tx2"/>
                  </a:solidFill>
                  <a:latin typeface="Garamond" panose="02020404030301010803" pitchFamily="18" charset="0"/>
                </a:endParaRPr>
              </a:p>
              <a:p>
                <a:pPr marL="342900" indent="-342900">
                  <a:buFont typeface="Wingdings" panose="05000000000000000000" pitchFamily="2" charset="2"/>
                  <a:buChar char="§"/>
                </a:pPr>
                <a:r>
                  <a:rPr lang="el-GR" sz="2400" dirty="0">
                    <a:solidFill>
                      <a:schemeClr val="tx2"/>
                    </a:solidFill>
                    <a:latin typeface="Garamond" panose="02020404030301010803" pitchFamily="18" charset="0"/>
                  </a:rPr>
                  <a:t>Έστω ότι συμβολίζουμε με </a:t>
                </a:r>
                <a14:m>
                  <m:oMath xmlns:m="http://schemas.openxmlformats.org/officeDocument/2006/math">
                    <m:m>
                      <m:mPr>
                        <m:plcHide m:val="on"/>
                        <m:mcs>
                          <m:mc>
                            <m:mcPr>
                              <m:count m:val="1"/>
                              <m:mcJc m:val="center"/>
                            </m:mcPr>
                          </m:mc>
                        </m:mcs>
                        <m:ctrlPr>
                          <a:rPr lang="el-GR" sz="2400" i="1" smtClean="0">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m>
                                                                      <m:mPr>
                                                                        <m:plcHide m:val="on"/>
                                                                        <m:mcs>
                                                                          <m:mc>
                                                                            <m:mcPr>
                                                                              <m:count m:val="1"/>
                                                                              <m:mcJc m:val="center"/>
                                                                            </m:mcPr>
                                                                          </m:mc>
                                                                        </m:mcs>
                                                                        <m:ctrlPr>
                                                                          <a:rPr lang="el-GR" sz="2400" i="1">
                                                                            <a:solidFill>
                                                                              <a:schemeClr val="tx2"/>
                                                                            </a:solidFill>
                                                                            <a:latin typeface="Cambria Math" panose="02040503050406030204" pitchFamily="18" charset="0"/>
                                                                          </a:rPr>
                                                                        </m:ctrlPr>
                                                                      </m:mPr>
                                                                      <m:mr>
                                                                        <m:e>
                                                                          <m:r>
                                                                            <a:rPr lang="el-GR" sz="2400" i="1">
                                                                              <a:solidFill>
                                                                                <a:schemeClr val="tx2"/>
                                                                              </a:solidFill>
                                                                              <a:latin typeface="Cambria Math" panose="02040503050406030204" pitchFamily="18" charset="0"/>
                                                                            </a:rPr>
                                                                            <m:t>ℛ</m:t>
                                                                          </m:r>
                                                                        </m:e>
                                                                      </m:mr>
                                                                    </m:m>
                                                                  </m:e>
                                                                </m:mr>
                                                              </m:m>
                                                            </m:e>
                                                          </m:mr>
                                                        </m:m>
                                                      </m:e>
                                                    </m:mr>
                                                  </m:m>
                                                </m:e>
                                              </m:mr>
                                            </m:m>
                                          </m:e>
                                        </m:mr>
                                      </m:m>
                                    </m:e>
                                  </m:mr>
                                </m:m>
                              </m:e>
                            </m:mr>
                          </m:m>
                        </m:e>
                      </m:mr>
                    </m:m>
                  </m:oMath>
                </a14:m>
                <a:r>
                  <a:rPr lang="el-GR" sz="2400" dirty="0">
                    <a:solidFill>
                      <a:schemeClr val="tx2"/>
                    </a:solidFill>
                    <a:latin typeface="Garamond" panose="02020404030301010803" pitchFamily="18" charset="0"/>
                  </a:rPr>
                  <a:t> τον χώρο δεδομένων που εμπεριέχει το σύνολο </a:t>
                </a:r>
                <a:r>
                  <a:rPr lang="el-GR" sz="2400" b="1" dirty="0">
                    <a:solidFill>
                      <a:schemeClr val="tx2"/>
                    </a:solidFill>
                    <a:latin typeface="Garamond" panose="02020404030301010803" pitchFamily="18" charset="0"/>
                  </a:rPr>
                  <a:t>D</a:t>
                </a:r>
                <a:r>
                  <a:rPr lang="el-GR" sz="2400" dirty="0">
                    <a:solidFill>
                      <a:schemeClr val="tx2"/>
                    </a:solidFill>
                    <a:latin typeface="Garamond" panose="02020404030301010803" pitchFamily="18" charset="0"/>
                  </a:rPr>
                  <a:t> των σημείων εισόδου. </a:t>
                </a: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090690" y="1382286"/>
                <a:ext cx="9647170" cy="3785652"/>
              </a:xfrm>
              <a:prstGeom prst="rect">
                <a:avLst/>
              </a:prstGeom>
              <a:blipFill>
                <a:blip r:embed="rId2"/>
                <a:stretch>
                  <a:fillRect l="-885" t="-1288" r="-63" b="-2738"/>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pPr algn="ctr"/>
            <a:r>
              <a:rPr lang="el-GR" sz="3600" dirty="0" err="1">
                <a:effectLst>
                  <a:outerShdw blurRad="38100" dist="38100" dir="2700000" algn="tl">
                    <a:srgbClr val="000000">
                      <a:alpha val="43137"/>
                    </a:srgbClr>
                  </a:outerShdw>
                </a:effectLst>
                <a:latin typeface="Garamond" panose="02020404030301010803" pitchFamily="18" charset="0"/>
              </a:rPr>
              <a:t>Κατηγοριοποιητής</a:t>
            </a:r>
            <a:r>
              <a:rPr lang="el-GR" sz="3600" dirty="0">
                <a:effectLst>
                  <a:outerShdw blurRad="38100" dist="38100" dir="2700000" algn="tl">
                    <a:srgbClr val="000000">
                      <a:alpha val="43137"/>
                    </a:srgbClr>
                  </a:outerShdw>
                </a:effectLst>
                <a:latin typeface="Garamond" panose="02020404030301010803" pitchFamily="18" charset="0"/>
              </a:rPr>
              <a:t> με δένδρο αποφάσεων</a:t>
            </a:r>
          </a:p>
        </p:txBody>
      </p:sp>
    </p:spTree>
    <p:extLst>
      <p:ext uri="{BB962C8B-B14F-4D97-AF65-F5344CB8AC3E}">
        <p14:creationId xmlns:p14="http://schemas.microsoft.com/office/powerpoint/2010/main" val="3507843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sp>
        <p:nvSpPr>
          <p:cNvPr id="9" name="Oval 8">
            <a:extLst>
              <a:ext uri="{FF2B5EF4-FFF2-40B4-BE49-F238E27FC236}">
                <a16:creationId xmlns:a16="http://schemas.microsoft.com/office/drawing/2014/main" id="{7579F8DD-8915-4631-B5C6-FE766806E528}"/>
              </a:ext>
            </a:extLst>
          </p:cNvPr>
          <p:cNvSpPr/>
          <p:nvPr/>
        </p:nvSpPr>
        <p:spPr>
          <a:xfrm>
            <a:off x="4881842" y="2002257"/>
            <a:ext cx="2052229" cy="54257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5205680" y="2088880"/>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4557808" y="2465376"/>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6633528" y="2465376"/>
            <a:ext cx="626400" cy="4106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4125760" y="2922941"/>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4150196" y="2969835"/>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6249995" y="2921331"/>
            <a:ext cx="2052229" cy="542578"/>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solidFill>
                <a:schemeClr val="dk1"/>
              </a:solidFill>
            </a:endParaRPr>
          </a:p>
        </p:txBody>
      </p:sp>
      <p:sp>
        <p:nvSpPr>
          <p:cNvPr id="19" name="TextBox 18">
            <a:extLst>
              <a:ext uri="{FF2B5EF4-FFF2-40B4-BE49-F238E27FC236}">
                <a16:creationId xmlns:a16="http://schemas.microsoft.com/office/drawing/2014/main" id="{8A72973E-B5C2-4C9B-A145-19792C25A45A}"/>
              </a:ext>
            </a:extLst>
          </p:cNvPr>
          <p:cNvSpPr txBox="1"/>
          <p:nvPr/>
        </p:nvSpPr>
        <p:spPr>
          <a:xfrm>
            <a:off x="6475599" y="2987896"/>
            <a:ext cx="1648208" cy="369332"/>
          </a:xfrm>
          <a:prstGeom prst="rect">
            <a:avLst/>
          </a:prstGeom>
          <a:noFill/>
        </p:spPr>
        <p:txBody>
          <a:bodyPr wrap="none" rtlCol="0">
            <a:spAutoFit/>
          </a:bodyPr>
          <a:lstStyle/>
          <a:p>
            <a:r>
              <a:rPr lang="el-GR" dirty="0">
                <a:latin typeface="Garamond" panose="02020404030301010803" pitchFamily="18" charset="0"/>
              </a:rPr>
              <a:t>Έχει Πονόλαιμο</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7299703" y="3483716"/>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7438128" y="4246202"/>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7462564" y="4293096"/>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4482868" y="2417113"/>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7588820" y="3621808"/>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6835038" y="2406335"/>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6414134" y="3483532"/>
            <a:ext cx="529323" cy="7135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6241265" y="3621807"/>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6" name="Oval 25">
            <a:extLst>
              <a:ext uri="{FF2B5EF4-FFF2-40B4-BE49-F238E27FC236}">
                <a16:creationId xmlns:a16="http://schemas.microsoft.com/office/drawing/2014/main" id="{01E2BF55-736D-49AF-9BB0-B3D177AF4088}"/>
              </a:ext>
            </a:extLst>
          </p:cNvPr>
          <p:cNvSpPr/>
          <p:nvPr/>
        </p:nvSpPr>
        <p:spPr>
          <a:xfrm>
            <a:off x="5696570" y="4248745"/>
            <a:ext cx="1441769" cy="54257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TextBox 29">
            <a:extLst>
              <a:ext uri="{FF2B5EF4-FFF2-40B4-BE49-F238E27FC236}">
                <a16:creationId xmlns:a16="http://schemas.microsoft.com/office/drawing/2014/main" id="{322E02A0-500A-4AAE-9167-C640B2BA4E2F}"/>
              </a:ext>
            </a:extLst>
          </p:cNvPr>
          <p:cNvSpPr txBox="1"/>
          <p:nvPr/>
        </p:nvSpPr>
        <p:spPr>
          <a:xfrm>
            <a:off x="5766476" y="4335368"/>
            <a:ext cx="1301959" cy="369332"/>
          </a:xfrm>
          <a:prstGeom prst="rect">
            <a:avLst/>
          </a:prstGeom>
          <a:noFill/>
        </p:spPr>
        <p:txBody>
          <a:bodyPr wrap="none" rtlCol="0">
            <a:spAutoFit/>
          </a:bodyPr>
          <a:lstStyle/>
          <a:p>
            <a:r>
              <a:rPr lang="el-GR" dirty="0">
                <a:latin typeface="Garamond" panose="02020404030301010803" pitchFamily="18" charset="0"/>
              </a:rPr>
              <a:t>Χαμηλή </a:t>
            </a:r>
            <a:r>
              <a:rPr lang="en-US" dirty="0">
                <a:latin typeface="Garamond" panose="02020404030301010803" pitchFamily="18" charset="0"/>
              </a:rPr>
              <a:t>Hct</a:t>
            </a:r>
            <a:endParaRPr lang="el-GR" dirty="0">
              <a:latin typeface="Garamond" panose="02020404030301010803" pitchFamily="18" charset="0"/>
            </a:endParaRPr>
          </a:p>
        </p:txBody>
      </p:sp>
      <p:cxnSp>
        <p:nvCxnSpPr>
          <p:cNvPr id="31" name="Straight Arrow Connector 30">
            <a:extLst>
              <a:ext uri="{FF2B5EF4-FFF2-40B4-BE49-F238E27FC236}">
                <a16:creationId xmlns:a16="http://schemas.microsoft.com/office/drawing/2014/main" id="{CF47A720-8FD1-4B1A-9B8C-79A344A20E1F}"/>
              </a:ext>
            </a:extLst>
          </p:cNvPr>
          <p:cNvCxnSpPr>
            <a:cxnSpLocks/>
          </p:cNvCxnSpPr>
          <p:nvPr/>
        </p:nvCxnSpPr>
        <p:spPr>
          <a:xfrm flipH="1">
            <a:off x="5929967" y="4820000"/>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8D7986-5F3A-4C51-B7C9-0423861141E3}"/>
              </a:ext>
            </a:extLst>
          </p:cNvPr>
          <p:cNvCxnSpPr>
            <a:cxnSpLocks/>
          </p:cNvCxnSpPr>
          <p:nvPr/>
        </p:nvCxnSpPr>
        <p:spPr>
          <a:xfrm>
            <a:off x="6610232" y="4822198"/>
            <a:ext cx="458203" cy="39117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68EEFD88-C670-4E21-B8B4-5EBC0F2B8969}"/>
              </a:ext>
            </a:extLst>
          </p:cNvPr>
          <p:cNvSpPr txBox="1"/>
          <p:nvPr/>
        </p:nvSpPr>
        <p:spPr>
          <a:xfrm>
            <a:off x="6907346" y="483042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34" name="Rectangle 33">
            <a:extLst>
              <a:ext uri="{FF2B5EF4-FFF2-40B4-BE49-F238E27FC236}">
                <a16:creationId xmlns:a16="http://schemas.microsoft.com/office/drawing/2014/main" id="{1CF899AF-EA64-407D-A922-2065EDD15EBE}"/>
              </a:ext>
            </a:extLst>
          </p:cNvPr>
          <p:cNvSpPr/>
          <p:nvPr/>
        </p:nvSpPr>
        <p:spPr>
          <a:xfrm>
            <a:off x="6688304" y="5228528"/>
            <a:ext cx="1013419" cy="46311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noFill/>
            </a:endParaRPr>
          </a:p>
        </p:txBody>
      </p:sp>
      <p:sp>
        <p:nvSpPr>
          <p:cNvPr id="35" name="TextBox 34">
            <a:extLst>
              <a:ext uri="{FF2B5EF4-FFF2-40B4-BE49-F238E27FC236}">
                <a16:creationId xmlns:a16="http://schemas.microsoft.com/office/drawing/2014/main" id="{875F480B-1F01-43A8-BC60-AD03D8A4AB69}"/>
              </a:ext>
            </a:extLst>
          </p:cNvPr>
          <p:cNvSpPr txBox="1"/>
          <p:nvPr/>
        </p:nvSpPr>
        <p:spPr>
          <a:xfrm>
            <a:off x="6712741" y="5275422"/>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36" name="TextBox 35">
            <a:extLst>
              <a:ext uri="{FF2B5EF4-FFF2-40B4-BE49-F238E27FC236}">
                <a16:creationId xmlns:a16="http://schemas.microsoft.com/office/drawing/2014/main" id="{4B153E40-C52E-4BF4-914C-9BFCDC273A1D}"/>
              </a:ext>
            </a:extLst>
          </p:cNvPr>
          <p:cNvSpPr txBox="1"/>
          <p:nvPr/>
        </p:nvSpPr>
        <p:spPr>
          <a:xfrm>
            <a:off x="5463173" y="4900728"/>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39" name="Oval 38">
            <a:extLst>
              <a:ext uri="{FF2B5EF4-FFF2-40B4-BE49-F238E27FC236}">
                <a16:creationId xmlns:a16="http://schemas.microsoft.com/office/drawing/2014/main" id="{4684188E-4D66-4A17-B9CD-754F5A978108}"/>
              </a:ext>
            </a:extLst>
          </p:cNvPr>
          <p:cNvSpPr/>
          <p:nvPr/>
        </p:nvSpPr>
        <p:spPr>
          <a:xfrm>
            <a:off x="5363541" y="5243931"/>
            <a:ext cx="1235610"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TextBox 39">
            <a:extLst>
              <a:ext uri="{FF2B5EF4-FFF2-40B4-BE49-F238E27FC236}">
                <a16:creationId xmlns:a16="http://schemas.microsoft.com/office/drawing/2014/main" id="{A82F23EF-9876-4927-9907-C3390D276865}"/>
              </a:ext>
            </a:extLst>
          </p:cNvPr>
          <p:cNvSpPr txBox="1"/>
          <p:nvPr/>
        </p:nvSpPr>
        <p:spPr>
          <a:xfrm>
            <a:off x="5433446" y="5330554"/>
            <a:ext cx="1165704" cy="369332"/>
          </a:xfrm>
          <a:prstGeom prst="rect">
            <a:avLst/>
          </a:prstGeom>
          <a:noFill/>
        </p:spPr>
        <p:txBody>
          <a:bodyPr wrap="none" rtlCol="0">
            <a:spAutoFit/>
          </a:bodyPr>
          <a:lstStyle/>
          <a:p>
            <a:r>
              <a:rPr lang="el-GR" dirty="0">
                <a:latin typeface="Garamond" panose="02020404030301010803" pitchFamily="18" charset="0"/>
              </a:rPr>
              <a:t>Υπέρβαρος</a:t>
            </a:r>
          </a:p>
        </p:txBody>
      </p:sp>
      <p:cxnSp>
        <p:nvCxnSpPr>
          <p:cNvPr id="41" name="Straight Arrow Connector 40">
            <a:extLst>
              <a:ext uri="{FF2B5EF4-FFF2-40B4-BE49-F238E27FC236}">
                <a16:creationId xmlns:a16="http://schemas.microsoft.com/office/drawing/2014/main" id="{7A823B2D-CC71-424E-8468-502283C191DF}"/>
              </a:ext>
            </a:extLst>
          </p:cNvPr>
          <p:cNvCxnSpPr>
            <a:cxnSpLocks/>
          </p:cNvCxnSpPr>
          <p:nvPr/>
        </p:nvCxnSpPr>
        <p:spPr>
          <a:xfrm flipH="1">
            <a:off x="5549836" y="5820539"/>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D223561-C7C4-4602-B2E9-920BAF15A1D5}"/>
              </a:ext>
            </a:extLst>
          </p:cNvPr>
          <p:cNvCxnSpPr>
            <a:cxnSpLocks/>
          </p:cNvCxnSpPr>
          <p:nvPr/>
        </p:nvCxnSpPr>
        <p:spPr>
          <a:xfrm>
            <a:off x="6230101" y="5822737"/>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C3A17AE-C40B-4767-8997-612D6181C66D}"/>
              </a:ext>
            </a:extLst>
          </p:cNvPr>
          <p:cNvSpPr/>
          <p:nvPr/>
        </p:nvSpPr>
        <p:spPr>
          <a:xfrm>
            <a:off x="5043126" y="6263673"/>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4" name="TextBox 43">
            <a:extLst>
              <a:ext uri="{FF2B5EF4-FFF2-40B4-BE49-F238E27FC236}">
                <a16:creationId xmlns:a16="http://schemas.microsoft.com/office/drawing/2014/main" id="{84725A3C-F6F5-44A3-A350-41C6BD0FE233}"/>
              </a:ext>
            </a:extLst>
          </p:cNvPr>
          <p:cNvSpPr txBox="1"/>
          <p:nvPr/>
        </p:nvSpPr>
        <p:spPr>
          <a:xfrm>
            <a:off x="5067563" y="6310567"/>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45" name="Rectangle 44">
            <a:extLst>
              <a:ext uri="{FF2B5EF4-FFF2-40B4-BE49-F238E27FC236}">
                <a16:creationId xmlns:a16="http://schemas.microsoft.com/office/drawing/2014/main" id="{6F642A0F-A5BD-45BD-B422-401F65AE8A28}"/>
              </a:ext>
            </a:extLst>
          </p:cNvPr>
          <p:cNvSpPr/>
          <p:nvPr/>
        </p:nvSpPr>
        <p:spPr>
          <a:xfrm>
            <a:off x="6213992" y="6263673"/>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46" name="TextBox 45">
            <a:extLst>
              <a:ext uri="{FF2B5EF4-FFF2-40B4-BE49-F238E27FC236}">
                <a16:creationId xmlns:a16="http://schemas.microsoft.com/office/drawing/2014/main" id="{C3BCE0BC-7DA5-422E-A0BE-DDA2AFB19C7C}"/>
              </a:ext>
            </a:extLst>
          </p:cNvPr>
          <p:cNvSpPr txBox="1"/>
          <p:nvPr/>
        </p:nvSpPr>
        <p:spPr>
          <a:xfrm>
            <a:off x="6238428" y="6310567"/>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2" name="Rectangle 1">
            <a:extLst>
              <a:ext uri="{FF2B5EF4-FFF2-40B4-BE49-F238E27FC236}">
                <a16:creationId xmlns:a16="http://schemas.microsoft.com/office/drawing/2014/main" id="{1407E59E-043E-4A0A-B48A-3F4E5EC4F918}"/>
              </a:ext>
            </a:extLst>
          </p:cNvPr>
          <p:cNvSpPr/>
          <p:nvPr/>
        </p:nvSpPr>
        <p:spPr>
          <a:xfrm>
            <a:off x="1350731" y="1173515"/>
            <a:ext cx="8831490" cy="523220"/>
          </a:xfrm>
          <a:prstGeom prst="rect">
            <a:avLst/>
          </a:prstGeom>
        </p:spPr>
        <p:txBody>
          <a:bodyPr wrap="square">
            <a:spAutoFit/>
          </a:bodyPr>
          <a:lstStyle/>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κατηγοριοποιήσετε ένα νέο ασθενή με τα εξής χαρακτηριστικά </a:t>
            </a:r>
          </a:p>
          <a:p>
            <a:pPr marL="1257300" lvl="2" indent="-342900" algn="just">
              <a:buFont typeface="Garamond" panose="02020404030301010803" pitchFamily="18" charset="0"/>
              <a:buChar char="–"/>
            </a:pPr>
            <a:r>
              <a:rPr lang="el-GR" sz="1400" dirty="0">
                <a:solidFill>
                  <a:schemeClr val="tx2"/>
                </a:solidFill>
                <a:latin typeface="Garamond" panose="02020404030301010803" pitchFamily="18" charset="0"/>
              </a:rPr>
              <a:t>(Ηλικία = Ενήλικας, Σύμπτωμα = Πονοκέφαλος, Τιμή Hct = Χαμηλό, Βάρος = Φυσιολογικός).</a:t>
            </a:r>
          </a:p>
        </p:txBody>
      </p:sp>
      <p:sp>
        <p:nvSpPr>
          <p:cNvPr id="38" name="TextBox 37">
            <a:extLst>
              <a:ext uri="{FF2B5EF4-FFF2-40B4-BE49-F238E27FC236}">
                <a16:creationId xmlns:a16="http://schemas.microsoft.com/office/drawing/2014/main" id="{147150FD-7561-49B4-921B-308F28977CA3}"/>
              </a:ext>
            </a:extLst>
          </p:cNvPr>
          <p:cNvSpPr txBox="1"/>
          <p:nvPr/>
        </p:nvSpPr>
        <p:spPr>
          <a:xfrm>
            <a:off x="6555466" y="5794217"/>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47" name="TextBox 46">
            <a:extLst>
              <a:ext uri="{FF2B5EF4-FFF2-40B4-BE49-F238E27FC236}">
                <a16:creationId xmlns:a16="http://schemas.microsoft.com/office/drawing/2014/main" id="{9709B98E-F16B-4F5D-B436-1D90E72BEE93}"/>
              </a:ext>
            </a:extLst>
          </p:cNvPr>
          <p:cNvSpPr txBox="1"/>
          <p:nvPr/>
        </p:nvSpPr>
        <p:spPr>
          <a:xfrm>
            <a:off x="5026755" y="5811616"/>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Tree>
    <p:extLst>
      <p:ext uri="{BB962C8B-B14F-4D97-AF65-F5344CB8AC3E}">
        <p14:creationId xmlns:p14="http://schemas.microsoft.com/office/powerpoint/2010/main" val="3919202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sp>
        <p:nvSpPr>
          <p:cNvPr id="38" name="Rectangle 37">
            <a:extLst>
              <a:ext uri="{FF2B5EF4-FFF2-40B4-BE49-F238E27FC236}">
                <a16:creationId xmlns:a16="http://schemas.microsoft.com/office/drawing/2014/main" id="{6D1196C4-8B45-4894-BF12-56569CDDB290}"/>
              </a:ext>
            </a:extLst>
          </p:cNvPr>
          <p:cNvSpPr/>
          <p:nvPr/>
        </p:nvSpPr>
        <p:spPr>
          <a:xfrm>
            <a:off x="693813" y="1233390"/>
            <a:ext cx="10225135" cy="415498"/>
          </a:xfrm>
          <a:prstGeom prst="rect">
            <a:avLst/>
          </a:prstGeom>
        </p:spPr>
        <p:txBody>
          <a:bodyPr wrap="square">
            <a:spAutoFit/>
          </a:bodyPr>
          <a:lstStyle/>
          <a:p>
            <a:pPr marL="800100" lvl="1" indent="-342900" algn="just">
              <a:buFont typeface="Garamond" panose="02020404030301010803" pitchFamily="18" charset="0"/>
              <a:buChar char="–"/>
            </a:pPr>
            <a:r>
              <a:rPr lang="el-GR" sz="2100" b="1" dirty="0">
                <a:solidFill>
                  <a:schemeClr val="tx2"/>
                </a:solidFill>
                <a:latin typeface="Garamond" panose="02020404030301010803" pitchFamily="18" charset="0"/>
              </a:rPr>
              <a:t>Να υπολογίσετε το «Κέρδος Πληροφορίας» (Information Gain) στο </a:t>
            </a:r>
            <a:r>
              <a:rPr lang="en-US" sz="2100" b="1" dirty="0">
                <a:solidFill>
                  <a:schemeClr val="tx2"/>
                </a:solidFill>
                <a:latin typeface="Garamond" panose="02020404030301010803" pitchFamily="18" charset="0"/>
              </a:rPr>
              <a:t>split </a:t>
            </a:r>
            <a:r>
              <a:rPr lang="el-GR" sz="2100" b="1" dirty="0">
                <a:solidFill>
                  <a:schemeClr val="tx2"/>
                </a:solidFill>
                <a:latin typeface="Garamond" panose="02020404030301010803" pitchFamily="18" charset="0"/>
              </a:rPr>
              <a:t>της ρίζας.</a:t>
            </a:r>
          </a:p>
        </p:txBody>
      </p:sp>
    </p:spTree>
    <p:extLst>
      <p:ext uri="{BB962C8B-B14F-4D97-AF65-F5344CB8AC3E}">
        <p14:creationId xmlns:p14="http://schemas.microsoft.com/office/powerpoint/2010/main" val="394052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sp>
        <p:nvSpPr>
          <p:cNvPr id="38" name="Rectangle 37">
            <a:extLst>
              <a:ext uri="{FF2B5EF4-FFF2-40B4-BE49-F238E27FC236}">
                <a16:creationId xmlns:a16="http://schemas.microsoft.com/office/drawing/2014/main" id="{6D1196C4-8B45-4894-BF12-56569CDDB290}"/>
              </a:ext>
            </a:extLst>
          </p:cNvPr>
          <p:cNvSpPr/>
          <p:nvPr/>
        </p:nvSpPr>
        <p:spPr>
          <a:xfrm>
            <a:off x="1374271" y="1233390"/>
            <a:ext cx="8400002" cy="307777"/>
          </a:xfrm>
          <a:prstGeom prst="rect">
            <a:avLst/>
          </a:prstGeom>
        </p:spPr>
        <p:txBody>
          <a:bodyPr wrap="square">
            <a:spAutoFit/>
          </a:bodyPr>
          <a:lstStyle/>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υπολογίσετε το «Κέρδος Πληροφορίας» (Information Gain) στο </a:t>
            </a:r>
            <a:r>
              <a:rPr lang="en-US" sz="1400" dirty="0">
                <a:solidFill>
                  <a:schemeClr val="tx2"/>
                </a:solidFill>
                <a:latin typeface="Garamond" panose="02020404030301010803" pitchFamily="18" charset="0"/>
              </a:rPr>
              <a:t>split </a:t>
            </a:r>
            <a:r>
              <a:rPr lang="el-GR" sz="1400" dirty="0">
                <a:solidFill>
                  <a:schemeClr val="tx2"/>
                </a:solidFill>
                <a:latin typeface="Garamond" panose="02020404030301010803" pitchFamily="18" charset="0"/>
              </a:rPr>
              <a:t>της ρίζας.</a:t>
            </a:r>
          </a:p>
        </p:txBody>
      </p:sp>
      <p:graphicFrame>
        <p:nvGraphicFramePr>
          <p:cNvPr id="47" name="Table 46">
            <a:extLst>
              <a:ext uri="{FF2B5EF4-FFF2-40B4-BE49-F238E27FC236}">
                <a16:creationId xmlns:a16="http://schemas.microsoft.com/office/drawing/2014/main" id="{A3808624-A53C-47E1-BA12-FB359621FF4F}"/>
              </a:ext>
            </a:extLst>
          </p:cNvPr>
          <p:cNvGraphicFramePr>
            <a:graphicFrameLocks noGrp="1"/>
          </p:cNvGraphicFramePr>
          <p:nvPr/>
        </p:nvGraphicFramePr>
        <p:xfrm>
          <a:off x="1374271" y="1719392"/>
          <a:ext cx="4701648" cy="2548118"/>
        </p:xfrm>
        <a:graphic>
          <a:graphicData uri="http://schemas.openxmlformats.org/drawingml/2006/table">
            <a:tbl>
              <a:tblPr>
                <a:tableStyleId>{6E25E649-3F16-4E02-A733-19D2CDBF48F0}</a:tableStyleId>
              </a:tblPr>
              <a:tblGrid>
                <a:gridCol w="807015">
                  <a:extLst>
                    <a:ext uri="{9D8B030D-6E8A-4147-A177-3AD203B41FA5}">
                      <a16:colId xmlns:a16="http://schemas.microsoft.com/office/drawing/2014/main" val="1477984985"/>
                    </a:ext>
                  </a:extLst>
                </a:gridCol>
                <a:gridCol w="994388">
                  <a:extLst>
                    <a:ext uri="{9D8B030D-6E8A-4147-A177-3AD203B41FA5}">
                      <a16:colId xmlns:a16="http://schemas.microsoft.com/office/drawing/2014/main" val="3512397762"/>
                    </a:ext>
                  </a:extLst>
                </a:gridCol>
                <a:gridCol w="889824">
                  <a:extLst>
                    <a:ext uri="{9D8B030D-6E8A-4147-A177-3AD203B41FA5}">
                      <a16:colId xmlns:a16="http://schemas.microsoft.com/office/drawing/2014/main" val="1880205256"/>
                    </a:ext>
                  </a:extLst>
                </a:gridCol>
                <a:gridCol w="898141">
                  <a:extLst>
                    <a:ext uri="{9D8B030D-6E8A-4147-A177-3AD203B41FA5}">
                      <a16:colId xmlns:a16="http://schemas.microsoft.com/office/drawing/2014/main" val="1780404037"/>
                    </a:ext>
                  </a:extLst>
                </a:gridCol>
                <a:gridCol w="1112280">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050" dirty="0">
                          <a:effectLst/>
                          <a:latin typeface="Garamond" panose="02020404030301010803" pitchFamily="18" charset="0"/>
                        </a:rPr>
                        <a:t>ΗΛΙΚΙΑ</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ΣΥΜΠΤΩΜΑ</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ΤΙΜΗ Hct</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Υπέρβαρος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Θετικό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Χαμηλή</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Αρνητικό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Θετικό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Πονοκέφαλος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Αρνητικό</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Πονόλαιμος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Πονοκέφαλος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Φυσιολογικός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Πονοκέφαλος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Υψηλή</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Αρνητικό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240927164"/>
                  </a:ext>
                </a:extLst>
              </a:tr>
            </a:tbl>
          </a:graphicData>
        </a:graphic>
      </p:graphicFrame>
      <p:sp>
        <p:nvSpPr>
          <p:cNvPr id="48" name="Oval 47">
            <a:extLst>
              <a:ext uri="{FF2B5EF4-FFF2-40B4-BE49-F238E27FC236}">
                <a16:creationId xmlns:a16="http://schemas.microsoft.com/office/drawing/2014/main" id="{BF63AC83-138F-49F1-A3B8-9FA20A7762E7}"/>
              </a:ext>
            </a:extLst>
          </p:cNvPr>
          <p:cNvSpPr/>
          <p:nvPr/>
        </p:nvSpPr>
        <p:spPr>
          <a:xfrm>
            <a:off x="7660095" y="1962102"/>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TextBox 48">
            <a:extLst>
              <a:ext uri="{FF2B5EF4-FFF2-40B4-BE49-F238E27FC236}">
                <a16:creationId xmlns:a16="http://schemas.microsoft.com/office/drawing/2014/main" id="{7264AA1A-304C-4D6B-9A6C-A033EB9DC76B}"/>
              </a:ext>
            </a:extLst>
          </p:cNvPr>
          <p:cNvSpPr txBox="1"/>
          <p:nvPr/>
        </p:nvSpPr>
        <p:spPr>
          <a:xfrm>
            <a:off x="7983933" y="2048725"/>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50" name="Straight Arrow Connector 49">
            <a:extLst>
              <a:ext uri="{FF2B5EF4-FFF2-40B4-BE49-F238E27FC236}">
                <a16:creationId xmlns:a16="http://schemas.microsoft.com/office/drawing/2014/main" id="{AD2847C4-9BE7-4522-8E8B-77CE4D9A2B03}"/>
              </a:ext>
            </a:extLst>
          </p:cNvPr>
          <p:cNvCxnSpPr>
            <a:stCxn id="48" idx="3"/>
          </p:cNvCxnSpPr>
          <p:nvPr/>
        </p:nvCxnSpPr>
        <p:spPr>
          <a:xfrm flipH="1">
            <a:off x="7336061" y="2425221"/>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6D0E28-8DE3-436E-AD63-71294E01D6F5}"/>
              </a:ext>
            </a:extLst>
          </p:cNvPr>
          <p:cNvCxnSpPr>
            <a:stCxn id="48" idx="5"/>
          </p:cNvCxnSpPr>
          <p:nvPr/>
        </p:nvCxnSpPr>
        <p:spPr>
          <a:xfrm>
            <a:off x="9411781" y="2425221"/>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B749FF86-D1C2-420E-9B1D-20B724B33A25}"/>
              </a:ext>
            </a:extLst>
          </p:cNvPr>
          <p:cNvSpPr/>
          <p:nvPr/>
        </p:nvSpPr>
        <p:spPr>
          <a:xfrm>
            <a:off x="6904013" y="2882786"/>
            <a:ext cx="864096" cy="4631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noFill/>
            </a:endParaRPr>
          </a:p>
        </p:txBody>
      </p:sp>
      <p:sp>
        <p:nvSpPr>
          <p:cNvPr id="53" name="TextBox 52">
            <a:extLst>
              <a:ext uri="{FF2B5EF4-FFF2-40B4-BE49-F238E27FC236}">
                <a16:creationId xmlns:a16="http://schemas.microsoft.com/office/drawing/2014/main" id="{5B085674-6967-498A-B255-0BD92486D6A7}"/>
              </a:ext>
            </a:extLst>
          </p:cNvPr>
          <p:cNvSpPr txBox="1"/>
          <p:nvPr/>
        </p:nvSpPr>
        <p:spPr>
          <a:xfrm>
            <a:off x="6928449" y="2929680"/>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54" name="Oval 53">
            <a:extLst>
              <a:ext uri="{FF2B5EF4-FFF2-40B4-BE49-F238E27FC236}">
                <a16:creationId xmlns:a16="http://schemas.microsoft.com/office/drawing/2014/main" id="{55A38E4E-1329-4CD8-B619-253752C9ED62}"/>
              </a:ext>
            </a:extLst>
          </p:cNvPr>
          <p:cNvSpPr/>
          <p:nvPr/>
        </p:nvSpPr>
        <p:spPr>
          <a:xfrm>
            <a:off x="9754590" y="2882786"/>
            <a:ext cx="504000" cy="504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55" name="TextBox 54">
            <a:extLst>
              <a:ext uri="{FF2B5EF4-FFF2-40B4-BE49-F238E27FC236}">
                <a16:creationId xmlns:a16="http://schemas.microsoft.com/office/drawing/2014/main" id="{F0C529B2-47F5-4C35-9596-5068894174C9}"/>
              </a:ext>
            </a:extLst>
          </p:cNvPr>
          <p:cNvSpPr txBox="1"/>
          <p:nvPr/>
        </p:nvSpPr>
        <p:spPr>
          <a:xfrm>
            <a:off x="9773800" y="2776492"/>
            <a:ext cx="503664" cy="584775"/>
          </a:xfrm>
          <a:prstGeom prst="rect">
            <a:avLst/>
          </a:prstGeom>
          <a:noFill/>
        </p:spPr>
        <p:txBody>
          <a:bodyPr wrap="none" rtlCol="0">
            <a:spAutoFit/>
          </a:bodyPr>
          <a:lstStyle/>
          <a:p>
            <a:r>
              <a:rPr lang="el-GR" sz="3200" b="1" dirty="0"/>
              <a:t>…</a:t>
            </a:r>
            <a:endParaRPr lang="el-GR" b="1" dirty="0"/>
          </a:p>
        </p:txBody>
      </p:sp>
      <p:sp>
        <p:nvSpPr>
          <p:cNvPr id="15" name="TextBox 14">
            <a:extLst>
              <a:ext uri="{FF2B5EF4-FFF2-40B4-BE49-F238E27FC236}">
                <a16:creationId xmlns:a16="http://schemas.microsoft.com/office/drawing/2014/main" id="{4AE3183B-AE10-4A55-8792-CE3F8075452F}"/>
              </a:ext>
            </a:extLst>
          </p:cNvPr>
          <p:cNvSpPr txBox="1"/>
          <p:nvPr/>
        </p:nvSpPr>
        <p:spPr>
          <a:xfrm>
            <a:off x="9656027" y="234426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16" name="TextBox 15">
            <a:extLst>
              <a:ext uri="{FF2B5EF4-FFF2-40B4-BE49-F238E27FC236}">
                <a16:creationId xmlns:a16="http://schemas.microsoft.com/office/drawing/2014/main" id="{16B2041E-0ADB-42BD-88B0-9ED870E21E99}"/>
              </a:ext>
            </a:extLst>
          </p:cNvPr>
          <p:cNvSpPr txBox="1"/>
          <p:nvPr/>
        </p:nvSpPr>
        <p:spPr>
          <a:xfrm>
            <a:off x="7216200" y="2323768"/>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Tree>
    <p:extLst>
      <p:ext uri="{BB962C8B-B14F-4D97-AF65-F5344CB8AC3E}">
        <p14:creationId xmlns:p14="http://schemas.microsoft.com/office/powerpoint/2010/main" val="124236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Λύση</a:t>
            </a:r>
          </a:p>
        </p:txBody>
      </p:sp>
      <p:sp>
        <p:nvSpPr>
          <p:cNvPr id="38" name="Rectangle 37">
            <a:extLst>
              <a:ext uri="{FF2B5EF4-FFF2-40B4-BE49-F238E27FC236}">
                <a16:creationId xmlns:a16="http://schemas.microsoft.com/office/drawing/2014/main" id="{6D1196C4-8B45-4894-BF12-56569CDDB290}"/>
              </a:ext>
            </a:extLst>
          </p:cNvPr>
          <p:cNvSpPr/>
          <p:nvPr/>
        </p:nvSpPr>
        <p:spPr>
          <a:xfrm>
            <a:off x="1374271" y="1233390"/>
            <a:ext cx="8400002" cy="307777"/>
          </a:xfrm>
          <a:prstGeom prst="rect">
            <a:avLst/>
          </a:prstGeom>
        </p:spPr>
        <p:txBody>
          <a:bodyPr wrap="square">
            <a:spAutoFit/>
          </a:bodyPr>
          <a:lstStyle/>
          <a:p>
            <a:pPr marL="800100" lvl="1" indent="-342900" algn="just">
              <a:buFont typeface="Garamond" panose="02020404030301010803" pitchFamily="18" charset="0"/>
              <a:buChar char="–"/>
            </a:pPr>
            <a:r>
              <a:rPr lang="el-GR" sz="1400" dirty="0">
                <a:solidFill>
                  <a:schemeClr val="tx2"/>
                </a:solidFill>
                <a:latin typeface="Garamond" panose="02020404030301010803" pitchFamily="18" charset="0"/>
              </a:rPr>
              <a:t>Να υπολογίσετε το «Κέρδος Πληροφορίας» (Information Gain) στο </a:t>
            </a:r>
            <a:r>
              <a:rPr lang="en-US" sz="1400" dirty="0">
                <a:solidFill>
                  <a:schemeClr val="tx2"/>
                </a:solidFill>
                <a:latin typeface="Garamond" panose="02020404030301010803" pitchFamily="18" charset="0"/>
              </a:rPr>
              <a:t>split </a:t>
            </a:r>
            <a:r>
              <a:rPr lang="el-GR" sz="1400" dirty="0">
                <a:solidFill>
                  <a:schemeClr val="tx2"/>
                </a:solidFill>
                <a:latin typeface="Garamond" panose="02020404030301010803" pitchFamily="18" charset="0"/>
              </a:rPr>
              <a:t>της ρίζας.</a:t>
            </a:r>
          </a:p>
        </p:txBody>
      </p:sp>
      <p:graphicFrame>
        <p:nvGraphicFramePr>
          <p:cNvPr id="47" name="Table 46">
            <a:extLst>
              <a:ext uri="{FF2B5EF4-FFF2-40B4-BE49-F238E27FC236}">
                <a16:creationId xmlns:a16="http://schemas.microsoft.com/office/drawing/2014/main" id="{A3808624-A53C-47E1-BA12-FB359621FF4F}"/>
              </a:ext>
            </a:extLst>
          </p:cNvPr>
          <p:cNvGraphicFramePr>
            <a:graphicFrameLocks noGrp="1"/>
          </p:cNvGraphicFramePr>
          <p:nvPr/>
        </p:nvGraphicFramePr>
        <p:xfrm>
          <a:off x="1374271" y="1719392"/>
          <a:ext cx="4701648" cy="2548118"/>
        </p:xfrm>
        <a:graphic>
          <a:graphicData uri="http://schemas.openxmlformats.org/drawingml/2006/table">
            <a:tbl>
              <a:tblPr>
                <a:tableStyleId>{6E25E649-3F16-4E02-A733-19D2CDBF48F0}</a:tableStyleId>
              </a:tblPr>
              <a:tblGrid>
                <a:gridCol w="807015">
                  <a:extLst>
                    <a:ext uri="{9D8B030D-6E8A-4147-A177-3AD203B41FA5}">
                      <a16:colId xmlns:a16="http://schemas.microsoft.com/office/drawing/2014/main" val="1477984985"/>
                    </a:ext>
                  </a:extLst>
                </a:gridCol>
                <a:gridCol w="994388">
                  <a:extLst>
                    <a:ext uri="{9D8B030D-6E8A-4147-A177-3AD203B41FA5}">
                      <a16:colId xmlns:a16="http://schemas.microsoft.com/office/drawing/2014/main" val="3512397762"/>
                    </a:ext>
                  </a:extLst>
                </a:gridCol>
                <a:gridCol w="889824">
                  <a:extLst>
                    <a:ext uri="{9D8B030D-6E8A-4147-A177-3AD203B41FA5}">
                      <a16:colId xmlns:a16="http://schemas.microsoft.com/office/drawing/2014/main" val="1880205256"/>
                    </a:ext>
                  </a:extLst>
                </a:gridCol>
                <a:gridCol w="898141">
                  <a:extLst>
                    <a:ext uri="{9D8B030D-6E8A-4147-A177-3AD203B41FA5}">
                      <a16:colId xmlns:a16="http://schemas.microsoft.com/office/drawing/2014/main" val="1780404037"/>
                    </a:ext>
                  </a:extLst>
                </a:gridCol>
                <a:gridCol w="1112280">
                  <a:extLst>
                    <a:ext uri="{9D8B030D-6E8A-4147-A177-3AD203B41FA5}">
                      <a16:colId xmlns:a16="http://schemas.microsoft.com/office/drawing/2014/main" val="3145654961"/>
                    </a:ext>
                  </a:extLst>
                </a:gridCol>
              </a:tblGrid>
              <a:tr h="446478">
                <a:tc>
                  <a:txBody>
                    <a:bodyPr/>
                    <a:lstStyle/>
                    <a:p>
                      <a:pPr algn="ctr">
                        <a:lnSpc>
                          <a:spcPct val="100000"/>
                        </a:lnSpc>
                        <a:spcBef>
                          <a:spcPts val="100"/>
                        </a:spcBef>
                        <a:spcAft>
                          <a:spcPts val="100"/>
                        </a:spcAft>
                      </a:pPr>
                      <a:r>
                        <a:rPr lang="el-GR" sz="1050" dirty="0">
                          <a:effectLst/>
                          <a:latin typeface="Garamond" panose="02020404030301010803" pitchFamily="18" charset="0"/>
                        </a:rPr>
                        <a:t>ΗΛΙΚΙΑ</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ΣΥΜΠΤΩΜΑ</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ΤΙΜΗ Hct</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1"/>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ea typeface="Times New Roman" panose="02020603050405020304" pitchFamily="18" charset="0"/>
                          <a:cs typeface="Arial" panose="020B0604020202020204" pitchFamily="34" charset="0"/>
                        </a:rPr>
                        <a:t>ΑΠΟΤΕΛΕΣΜΑ</a:t>
                      </a:r>
                    </a:p>
                  </a:txBody>
                  <a:tcPr marL="68580" marR="68580" marT="0" marB="0" anchor="ctr">
                    <a:solidFill>
                      <a:schemeClr val="accent1"/>
                    </a:solidFill>
                  </a:tcPr>
                </a:tc>
                <a:extLst>
                  <a:ext uri="{0D108BD9-81ED-4DB2-BD59-A6C34878D82A}">
                    <a16:rowId xmlns:a16="http://schemas.microsoft.com/office/drawing/2014/main" val="3812709815"/>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594878526"/>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Υπέρβαρος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38083010"/>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Χαμηλή</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Αρνητικό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281055376"/>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Πονόλαιμος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410030535"/>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Υψηλή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Φυσιολογικός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586585329"/>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Ηλικιωμένος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Πονοκέφαλος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Αρνητικό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35799702"/>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Πονόλαιμος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380589721"/>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Πονοκέφαλος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Φυσιολογικός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1159026468"/>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Ενήλικας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Πονοκέφαλος</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a:effectLst/>
                          <a:latin typeface="Garamond" panose="02020404030301010803" pitchFamily="18" charset="0"/>
                        </a:rPr>
                        <a:t>Υψηλή</a:t>
                      </a:r>
                      <a:endParaRPr lang="el-GR" sz="105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Αρνητικό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040781833"/>
                  </a:ext>
                </a:extLst>
              </a:tr>
              <a:tr h="210164">
                <a:tc>
                  <a:txBody>
                    <a:bodyPr/>
                    <a:lstStyle/>
                    <a:p>
                      <a:pPr algn="ctr">
                        <a:lnSpc>
                          <a:spcPct val="100000"/>
                        </a:lnSpc>
                        <a:spcBef>
                          <a:spcPts val="100"/>
                        </a:spcBef>
                        <a:spcAft>
                          <a:spcPts val="100"/>
                        </a:spcAft>
                      </a:pPr>
                      <a:r>
                        <a:rPr lang="el-GR" sz="1050" dirty="0">
                          <a:effectLst/>
                          <a:latin typeface="Garamond" panose="02020404030301010803" pitchFamily="18" charset="0"/>
                        </a:rPr>
                        <a:t>Έφηβος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Πυρετός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Χαμηλή</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Υπέρβαρος</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00000"/>
                        </a:lnSpc>
                        <a:spcBef>
                          <a:spcPts val="100"/>
                        </a:spcBef>
                        <a:spcAft>
                          <a:spcPts val="100"/>
                        </a:spcAft>
                      </a:pPr>
                      <a:r>
                        <a:rPr lang="el-GR" sz="1050" dirty="0">
                          <a:effectLst/>
                          <a:latin typeface="Garamond" panose="02020404030301010803" pitchFamily="18" charset="0"/>
                        </a:rPr>
                        <a:t>Θετικό</a:t>
                      </a:r>
                      <a:endParaRPr lang="el-GR" sz="1050" dirty="0">
                        <a:effectLst/>
                        <a:latin typeface="Garamond" panose="02020404030301010803" pitchFamily="18" charset="0"/>
                        <a:ea typeface="Times New Roman" panose="02020603050405020304" pitchFamily="18"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val="3240927164"/>
                  </a:ext>
                </a:extLst>
              </a:tr>
            </a:tbl>
          </a:graphicData>
        </a:graphic>
      </p:graphicFrame>
      <p:sp>
        <p:nvSpPr>
          <p:cNvPr id="48" name="Oval 47">
            <a:extLst>
              <a:ext uri="{FF2B5EF4-FFF2-40B4-BE49-F238E27FC236}">
                <a16:creationId xmlns:a16="http://schemas.microsoft.com/office/drawing/2014/main" id="{BF63AC83-138F-49F1-A3B8-9FA20A7762E7}"/>
              </a:ext>
            </a:extLst>
          </p:cNvPr>
          <p:cNvSpPr/>
          <p:nvPr/>
        </p:nvSpPr>
        <p:spPr>
          <a:xfrm>
            <a:off x="7660095" y="1962102"/>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TextBox 48">
            <a:extLst>
              <a:ext uri="{FF2B5EF4-FFF2-40B4-BE49-F238E27FC236}">
                <a16:creationId xmlns:a16="http://schemas.microsoft.com/office/drawing/2014/main" id="{7264AA1A-304C-4D6B-9A6C-A033EB9DC76B}"/>
              </a:ext>
            </a:extLst>
          </p:cNvPr>
          <p:cNvSpPr txBox="1"/>
          <p:nvPr/>
        </p:nvSpPr>
        <p:spPr>
          <a:xfrm>
            <a:off x="7983933" y="2048725"/>
            <a:ext cx="1404552" cy="369332"/>
          </a:xfrm>
          <a:prstGeom prst="rect">
            <a:avLst/>
          </a:prstGeom>
          <a:noFill/>
        </p:spPr>
        <p:txBody>
          <a:bodyPr wrap="none" rtlCol="0">
            <a:spAutoFit/>
          </a:bodyPr>
          <a:lstStyle/>
          <a:p>
            <a:r>
              <a:rPr lang="el-GR" dirty="0">
                <a:latin typeface="Garamond" panose="02020404030301010803" pitchFamily="18" charset="0"/>
              </a:rPr>
              <a:t>Είναι Έφηβος</a:t>
            </a:r>
          </a:p>
        </p:txBody>
      </p:sp>
      <p:cxnSp>
        <p:nvCxnSpPr>
          <p:cNvPr id="50" name="Straight Arrow Connector 49">
            <a:extLst>
              <a:ext uri="{FF2B5EF4-FFF2-40B4-BE49-F238E27FC236}">
                <a16:creationId xmlns:a16="http://schemas.microsoft.com/office/drawing/2014/main" id="{AD2847C4-9BE7-4522-8E8B-77CE4D9A2B03}"/>
              </a:ext>
            </a:extLst>
          </p:cNvPr>
          <p:cNvCxnSpPr>
            <a:stCxn id="48" idx="3"/>
          </p:cNvCxnSpPr>
          <p:nvPr/>
        </p:nvCxnSpPr>
        <p:spPr>
          <a:xfrm flipH="1">
            <a:off x="7336061" y="2425221"/>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16D0E28-8DE3-436E-AD63-71294E01D6F5}"/>
              </a:ext>
            </a:extLst>
          </p:cNvPr>
          <p:cNvCxnSpPr>
            <a:stCxn id="48" idx="5"/>
          </p:cNvCxnSpPr>
          <p:nvPr/>
        </p:nvCxnSpPr>
        <p:spPr>
          <a:xfrm>
            <a:off x="9411781" y="2425221"/>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B749FF86-D1C2-420E-9B1D-20B724B33A25}"/>
              </a:ext>
            </a:extLst>
          </p:cNvPr>
          <p:cNvSpPr/>
          <p:nvPr/>
        </p:nvSpPr>
        <p:spPr>
          <a:xfrm>
            <a:off x="6958508" y="2882786"/>
            <a:ext cx="1034256" cy="6182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noFill/>
            </a:endParaRPr>
          </a:p>
        </p:txBody>
      </p:sp>
      <p:sp>
        <p:nvSpPr>
          <p:cNvPr id="53" name="TextBox 52">
            <a:extLst>
              <a:ext uri="{FF2B5EF4-FFF2-40B4-BE49-F238E27FC236}">
                <a16:creationId xmlns:a16="http://schemas.microsoft.com/office/drawing/2014/main" id="{5B085674-6967-498A-B255-0BD92486D6A7}"/>
              </a:ext>
            </a:extLst>
          </p:cNvPr>
          <p:cNvSpPr txBox="1"/>
          <p:nvPr/>
        </p:nvSpPr>
        <p:spPr>
          <a:xfrm>
            <a:off x="6928449" y="2929680"/>
            <a:ext cx="1124026" cy="523220"/>
          </a:xfrm>
          <a:prstGeom prst="rect">
            <a:avLst/>
          </a:prstGeom>
          <a:noFill/>
        </p:spPr>
        <p:txBody>
          <a:bodyPr wrap="none" rtlCol="0">
            <a:spAutoFit/>
          </a:bodyPr>
          <a:lstStyle/>
          <a:p>
            <a:r>
              <a:rPr lang="el-GR" sz="1400" dirty="0">
                <a:latin typeface="Garamond" panose="02020404030301010803" pitchFamily="18" charset="0"/>
              </a:rPr>
              <a:t>Θετικό    = 3</a:t>
            </a:r>
          </a:p>
          <a:p>
            <a:r>
              <a:rPr lang="el-GR" sz="1400" dirty="0">
                <a:latin typeface="Garamond" panose="02020404030301010803" pitchFamily="18" charset="0"/>
              </a:rPr>
              <a:t>Αρνητικό = 0</a:t>
            </a:r>
          </a:p>
        </p:txBody>
      </p:sp>
      <p:sp>
        <p:nvSpPr>
          <p:cNvPr id="15" name="Rectangle 14">
            <a:extLst>
              <a:ext uri="{FF2B5EF4-FFF2-40B4-BE49-F238E27FC236}">
                <a16:creationId xmlns:a16="http://schemas.microsoft.com/office/drawing/2014/main" id="{4018F34A-FF14-46C6-9941-7745808845F4}"/>
              </a:ext>
            </a:extLst>
          </p:cNvPr>
          <p:cNvSpPr/>
          <p:nvPr/>
        </p:nvSpPr>
        <p:spPr>
          <a:xfrm>
            <a:off x="9524652" y="2888936"/>
            <a:ext cx="1034256" cy="6182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dirty="0">
              <a:noFill/>
            </a:endParaRPr>
          </a:p>
        </p:txBody>
      </p:sp>
      <p:sp>
        <p:nvSpPr>
          <p:cNvPr id="16" name="TextBox 15">
            <a:extLst>
              <a:ext uri="{FF2B5EF4-FFF2-40B4-BE49-F238E27FC236}">
                <a16:creationId xmlns:a16="http://schemas.microsoft.com/office/drawing/2014/main" id="{A6F68A3E-3FC5-457F-8672-DD5D43A80962}"/>
              </a:ext>
            </a:extLst>
          </p:cNvPr>
          <p:cNvSpPr txBox="1"/>
          <p:nvPr/>
        </p:nvSpPr>
        <p:spPr>
          <a:xfrm>
            <a:off x="9521052" y="2935830"/>
            <a:ext cx="1124026" cy="523220"/>
          </a:xfrm>
          <a:prstGeom prst="rect">
            <a:avLst/>
          </a:prstGeom>
          <a:noFill/>
        </p:spPr>
        <p:txBody>
          <a:bodyPr wrap="none" rtlCol="0">
            <a:spAutoFit/>
          </a:bodyPr>
          <a:lstStyle/>
          <a:p>
            <a:r>
              <a:rPr lang="el-GR" sz="1400" dirty="0">
                <a:latin typeface="Garamond" panose="02020404030301010803" pitchFamily="18" charset="0"/>
              </a:rPr>
              <a:t>Θετικό    = 4</a:t>
            </a:r>
          </a:p>
          <a:p>
            <a:r>
              <a:rPr lang="el-GR" sz="1400" dirty="0">
                <a:latin typeface="Garamond" panose="02020404030301010803" pitchFamily="18" charset="0"/>
              </a:rPr>
              <a:t>Αρνητικό = 3</a:t>
            </a:r>
          </a:p>
        </p:txBody>
      </p:sp>
      <p:sp>
        <p:nvSpPr>
          <p:cNvPr id="2" name="Rectangle 1">
            <a:extLst>
              <a:ext uri="{FF2B5EF4-FFF2-40B4-BE49-F238E27FC236}">
                <a16:creationId xmlns:a16="http://schemas.microsoft.com/office/drawing/2014/main" id="{53D14AE1-1B23-4173-8ADE-B45F714DFAAF}"/>
              </a:ext>
            </a:extLst>
          </p:cNvPr>
          <p:cNvSpPr/>
          <p:nvPr/>
        </p:nvSpPr>
        <p:spPr>
          <a:xfrm>
            <a:off x="3433424" y="4524266"/>
            <a:ext cx="3746538" cy="468718"/>
          </a:xfrm>
          <a:prstGeom prst="rect">
            <a:avLst/>
          </a:prstGeom>
        </p:spPr>
        <p:txBody>
          <a:bodyPr wrap="none">
            <a:spAutoFit/>
          </a:bodyPr>
          <a:lstStyle/>
          <a:p>
            <a:pPr algn="ctr">
              <a:lnSpc>
                <a:spcPct val="150000"/>
              </a:lnSpc>
            </a:pPr>
            <a:r>
              <a:rPr lang="el-GR" i="1" dirty="0">
                <a:latin typeface="Garamond" panose="02020404030301010803" pitchFamily="18" charset="0"/>
              </a:rPr>
              <a:t>Gain</a:t>
            </a:r>
            <a:r>
              <a:rPr lang="el-GR" dirty="0">
                <a:latin typeface="Garamond" panose="02020404030301010803" pitchFamily="18" charset="0"/>
              </a:rPr>
              <a:t>(</a:t>
            </a:r>
            <a:r>
              <a:rPr lang="el-GR" b="1" dirty="0">
                <a:latin typeface="Garamond" panose="02020404030301010803" pitchFamily="18" charset="0"/>
              </a:rPr>
              <a:t>D</a:t>
            </a:r>
            <a:r>
              <a:rPr lang="el-GR" dirty="0">
                <a:latin typeface="Garamond" panose="02020404030301010803" pitchFamily="18" charset="0"/>
              </a:rPr>
              <a:t>, </a:t>
            </a:r>
            <a:r>
              <a:rPr lang="el-GR" b="1" dirty="0">
                <a:latin typeface="Garamond" panose="02020404030301010803" pitchFamily="18" charset="0"/>
              </a:rPr>
              <a:t>D</a:t>
            </a:r>
            <a:r>
              <a:rPr lang="el-GR" i="1" baseline="-25000" dirty="0">
                <a:latin typeface="Garamond" panose="02020404030301010803" pitchFamily="18" charset="0"/>
              </a:rPr>
              <a:t>Y</a:t>
            </a:r>
            <a:r>
              <a:rPr lang="el-GR" dirty="0">
                <a:latin typeface="Garamond" panose="02020404030301010803" pitchFamily="18" charset="0"/>
              </a:rPr>
              <a:t>, </a:t>
            </a:r>
            <a:r>
              <a:rPr lang="el-GR" b="1" dirty="0">
                <a:latin typeface="Garamond" panose="02020404030301010803" pitchFamily="18" charset="0"/>
              </a:rPr>
              <a:t>D</a:t>
            </a:r>
            <a:r>
              <a:rPr lang="el-GR" i="1" baseline="-25000" dirty="0">
                <a:latin typeface="Garamond" panose="02020404030301010803" pitchFamily="18" charset="0"/>
              </a:rPr>
              <a:t>N</a:t>
            </a:r>
            <a:r>
              <a:rPr lang="el-GR" dirty="0">
                <a:latin typeface="Garamond" panose="02020404030301010803" pitchFamily="18" charset="0"/>
              </a:rPr>
              <a:t>) = </a:t>
            </a:r>
            <a:r>
              <a:rPr lang="el-GR" i="1" dirty="0">
                <a:latin typeface="Garamond" panose="02020404030301010803" pitchFamily="18" charset="0"/>
              </a:rPr>
              <a:t>H</a:t>
            </a:r>
            <a:r>
              <a:rPr lang="el-GR" dirty="0">
                <a:latin typeface="Garamond" panose="02020404030301010803" pitchFamily="18" charset="0"/>
              </a:rPr>
              <a:t>(</a:t>
            </a:r>
            <a:r>
              <a:rPr lang="el-GR" b="1" dirty="0">
                <a:latin typeface="Garamond" panose="02020404030301010803" pitchFamily="18" charset="0"/>
              </a:rPr>
              <a:t>D</a:t>
            </a:r>
            <a:r>
              <a:rPr lang="el-GR" dirty="0">
                <a:latin typeface="Garamond" panose="02020404030301010803" pitchFamily="18" charset="0"/>
              </a:rPr>
              <a:t>) − </a:t>
            </a:r>
            <a:r>
              <a:rPr lang="el-GR" i="1" dirty="0">
                <a:latin typeface="Garamond" panose="02020404030301010803" pitchFamily="18" charset="0"/>
              </a:rPr>
              <a:t>H</a:t>
            </a:r>
            <a:r>
              <a:rPr lang="el-GR" dirty="0">
                <a:latin typeface="Garamond" panose="02020404030301010803" pitchFamily="18" charset="0"/>
              </a:rPr>
              <a:t>(</a:t>
            </a:r>
            <a:r>
              <a:rPr lang="el-GR" b="1" dirty="0">
                <a:latin typeface="Garamond" panose="02020404030301010803" pitchFamily="18" charset="0"/>
              </a:rPr>
              <a:t>D</a:t>
            </a:r>
            <a:r>
              <a:rPr lang="el-GR" i="1" baseline="-25000" dirty="0">
                <a:latin typeface="Garamond" panose="02020404030301010803" pitchFamily="18" charset="0"/>
              </a:rPr>
              <a:t>Y</a:t>
            </a:r>
            <a:r>
              <a:rPr lang="el-GR" dirty="0">
                <a:latin typeface="Garamond" panose="02020404030301010803" pitchFamily="18" charset="0"/>
              </a:rPr>
              <a:t>, </a:t>
            </a:r>
            <a:r>
              <a:rPr lang="el-GR" b="1" dirty="0">
                <a:latin typeface="Garamond" panose="02020404030301010803" pitchFamily="18" charset="0"/>
              </a:rPr>
              <a:t>D</a:t>
            </a:r>
            <a:r>
              <a:rPr lang="el-GR" i="1" baseline="-25000" dirty="0">
                <a:latin typeface="Garamond" panose="02020404030301010803" pitchFamily="18" charset="0"/>
              </a:rPr>
              <a:t>N</a:t>
            </a:r>
            <a:r>
              <a:rPr lang="el-GR" dirty="0">
                <a:latin typeface="Garamond" panose="02020404030301010803" pitchFamily="18" charset="0"/>
              </a:rPr>
              <a:t>)</a:t>
            </a:r>
          </a:p>
        </p:txBody>
      </p:sp>
      <p:sp>
        <p:nvSpPr>
          <p:cNvPr id="3" name="Rectangle 2">
            <a:extLst>
              <a:ext uri="{FF2B5EF4-FFF2-40B4-BE49-F238E27FC236}">
                <a16:creationId xmlns:a16="http://schemas.microsoft.com/office/drawing/2014/main" id="{347C710E-EC6D-4437-ACE8-C748B0376B2F}"/>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Object 3">
            <a:extLst>
              <a:ext uri="{FF2B5EF4-FFF2-40B4-BE49-F238E27FC236}">
                <a16:creationId xmlns:a16="http://schemas.microsoft.com/office/drawing/2014/main" id="{46B1F13A-A7B7-4E06-B926-21A18685EBD2}"/>
              </a:ext>
            </a:extLst>
          </p:cNvPr>
          <p:cNvGraphicFramePr>
            <a:graphicFrameLocks noChangeAspect="1"/>
          </p:cNvGraphicFramePr>
          <p:nvPr/>
        </p:nvGraphicFramePr>
        <p:xfrm>
          <a:off x="2245826" y="5465961"/>
          <a:ext cx="3571875" cy="723900"/>
        </p:xfrm>
        <a:graphic>
          <a:graphicData uri="http://schemas.openxmlformats.org/presentationml/2006/ole">
            <mc:AlternateContent xmlns:mc="http://schemas.openxmlformats.org/markup-compatibility/2006">
              <mc:Choice xmlns:v="urn:schemas-microsoft-com:vml" Requires="v">
                <p:oleObj r:id="rId2" imgW="3571875" imgH="723900" progId="Unknown">
                  <p:embed/>
                </p:oleObj>
              </mc:Choice>
              <mc:Fallback>
                <p:oleObj r:id="rId2" imgW="3571875" imgH="723900" progId="Unknown">
                  <p:embed/>
                  <p:pic>
                    <p:nvPicPr>
                      <p:cNvPr id="4" name="Object 3">
                        <a:extLst>
                          <a:ext uri="{FF2B5EF4-FFF2-40B4-BE49-F238E27FC236}">
                            <a16:creationId xmlns:a16="http://schemas.microsoft.com/office/drawing/2014/main" id="{46B1F13A-A7B7-4E06-B926-21A18685E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826" y="5465961"/>
                        <a:ext cx="357187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BF8114A1-8D3C-4273-B037-36D47E3354F4}"/>
              </a:ext>
            </a:extLst>
          </p:cNvPr>
          <p:cNvSpPr>
            <a:spLocks noChangeArrowheads="1"/>
          </p:cNvSpPr>
          <p:nvPr/>
        </p:nvSpPr>
        <p:spPr bwMode="auto">
          <a:xfrm>
            <a:off x="6104399" y="5504061"/>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9" name="Object 8">
            <a:extLst>
              <a:ext uri="{FF2B5EF4-FFF2-40B4-BE49-F238E27FC236}">
                <a16:creationId xmlns:a16="http://schemas.microsoft.com/office/drawing/2014/main" id="{F18D1CB2-AED4-40AB-AD68-2913AF5E48BE}"/>
              </a:ext>
            </a:extLst>
          </p:cNvPr>
          <p:cNvGraphicFramePr>
            <a:graphicFrameLocks noChangeAspect="1"/>
          </p:cNvGraphicFramePr>
          <p:nvPr/>
        </p:nvGraphicFramePr>
        <p:xfrm>
          <a:off x="6104399" y="5504061"/>
          <a:ext cx="3800475" cy="647700"/>
        </p:xfrm>
        <a:graphic>
          <a:graphicData uri="http://schemas.openxmlformats.org/presentationml/2006/ole">
            <mc:AlternateContent xmlns:mc="http://schemas.openxmlformats.org/markup-compatibility/2006">
              <mc:Choice xmlns:v="urn:schemas-microsoft-com:vml" Requires="v">
                <p:oleObj r:id="rId4" imgW="3800475" imgH="647700" progId="Unknown">
                  <p:embed/>
                </p:oleObj>
              </mc:Choice>
              <mc:Fallback>
                <p:oleObj r:id="rId4" imgW="3800475" imgH="647700" progId="Unknown">
                  <p:embed/>
                  <p:pic>
                    <p:nvPicPr>
                      <p:cNvPr id="9" name="Object 8">
                        <a:extLst>
                          <a:ext uri="{FF2B5EF4-FFF2-40B4-BE49-F238E27FC236}">
                            <a16:creationId xmlns:a16="http://schemas.microsoft.com/office/drawing/2014/main" id="{F18D1CB2-AED4-40AB-AD68-2913AF5E48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399" y="5504061"/>
                        <a:ext cx="380047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a:extLst>
              <a:ext uri="{FF2B5EF4-FFF2-40B4-BE49-F238E27FC236}">
                <a16:creationId xmlns:a16="http://schemas.microsoft.com/office/drawing/2014/main" id="{C3C02562-68FE-4CBC-A9C2-322CCFDF7C4B}"/>
              </a:ext>
            </a:extLst>
          </p:cNvPr>
          <p:cNvCxnSpPr>
            <a:cxnSpLocks/>
            <a:endCxn id="9" idx="0"/>
          </p:cNvCxnSpPr>
          <p:nvPr/>
        </p:nvCxnSpPr>
        <p:spPr>
          <a:xfrm>
            <a:off x="6677794" y="5056461"/>
            <a:ext cx="1326842" cy="44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C80BDDE-AD20-4344-A9A3-B6EFF75E1A82}"/>
              </a:ext>
            </a:extLst>
          </p:cNvPr>
          <p:cNvCxnSpPr>
            <a:cxnSpLocks/>
          </p:cNvCxnSpPr>
          <p:nvPr/>
        </p:nvCxnSpPr>
        <p:spPr>
          <a:xfrm flipH="1">
            <a:off x="4294212" y="5056461"/>
            <a:ext cx="1324780" cy="44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5B570FC-C65C-4077-8772-82127511960F}"/>
              </a:ext>
            </a:extLst>
          </p:cNvPr>
          <p:cNvSpPr txBox="1"/>
          <p:nvPr/>
        </p:nvSpPr>
        <p:spPr>
          <a:xfrm>
            <a:off x="9656027" y="234426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B9B1611C-79F8-4773-8398-5B4F1689FDEB}"/>
              </a:ext>
            </a:extLst>
          </p:cNvPr>
          <p:cNvSpPr txBox="1"/>
          <p:nvPr/>
        </p:nvSpPr>
        <p:spPr>
          <a:xfrm>
            <a:off x="7216200" y="2323768"/>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Tree>
    <p:extLst>
      <p:ext uri="{BB962C8B-B14F-4D97-AF65-F5344CB8AC3E}">
        <p14:creationId xmlns:p14="http://schemas.microsoft.com/office/powerpoint/2010/main" val="201563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Άσκηση</a:t>
            </a:r>
          </a:p>
        </p:txBody>
      </p:sp>
      <p:sp>
        <p:nvSpPr>
          <p:cNvPr id="9" name="Oval 8">
            <a:extLst>
              <a:ext uri="{FF2B5EF4-FFF2-40B4-BE49-F238E27FC236}">
                <a16:creationId xmlns:a16="http://schemas.microsoft.com/office/drawing/2014/main" id="{7579F8DD-8915-4631-B5C6-FE766806E528}"/>
              </a:ext>
            </a:extLst>
          </p:cNvPr>
          <p:cNvSpPr/>
          <p:nvPr/>
        </p:nvSpPr>
        <p:spPr>
          <a:xfrm>
            <a:off x="4881842" y="1875184"/>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D5B57B-3283-4952-AF00-B8F0726CBD16}"/>
              </a:ext>
            </a:extLst>
          </p:cNvPr>
          <p:cNvSpPr txBox="1"/>
          <p:nvPr/>
        </p:nvSpPr>
        <p:spPr>
          <a:xfrm>
            <a:off x="5205680" y="1961807"/>
            <a:ext cx="1319592" cy="369332"/>
          </a:xfrm>
          <a:prstGeom prst="rect">
            <a:avLst/>
          </a:prstGeom>
          <a:noFill/>
        </p:spPr>
        <p:txBody>
          <a:bodyPr wrap="none" rtlCol="0">
            <a:spAutoFit/>
          </a:bodyPr>
          <a:lstStyle/>
          <a:p>
            <a:r>
              <a:rPr lang="en-US" dirty="0">
                <a:latin typeface="Garamond" panose="02020404030301010803" pitchFamily="18" charset="0"/>
              </a:rPr>
              <a:t>Gene1 &gt; 3.5</a:t>
            </a:r>
            <a:endParaRPr lang="el-GR" dirty="0">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B16EC2C3-4468-4E4C-8D87-E5ECD9DFAF12}"/>
              </a:ext>
            </a:extLst>
          </p:cNvPr>
          <p:cNvCxnSpPr>
            <a:stCxn id="9" idx="3"/>
          </p:cNvCxnSpPr>
          <p:nvPr/>
        </p:nvCxnSpPr>
        <p:spPr>
          <a:xfrm flipH="1">
            <a:off x="4557808" y="2338303"/>
            <a:ext cx="624576"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697F4D6-D8E8-4638-8EB9-F4D66CC867E0}"/>
              </a:ext>
            </a:extLst>
          </p:cNvPr>
          <p:cNvCxnSpPr>
            <a:stCxn id="9" idx="5"/>
          </p:cNvCxnSpPr>
          <p:nvPr/>
        </p:nvCxnSpPr>
        <p:spPr>
          <a:xfrm>
            <a:off x="6633528" y="2338303"/>
            <a:ext cx="626400" cy="410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ED21D8D-018A-45B2-9995-18FEAA080483}"/>
              </a:ext>
            </a:extLst>
          </p:cNvPr>
          <p:cNvSpPr/>
          <p:nvPr/>
        </p:nvSpPr>
        <p:spPr>
          <a:xfrm>
            <a:off x="4784448" y="4049870"/>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15" name="TextBox 14">
            <a:extLst>
              <a:ext uri="{FF2B5EF4-FFF2-40B4-BE49-F238E27FC236}">
                <a16:creationId xmlns:a16="http://schemas.microsoft.com/office/drawing/2014/main" id="{6E50258E-C423-47EA-A24F-33592079509F}"/>
              </a:ext>
            </a:extLst>
          </p:cNvPr>
          <p:cNvSpPr txBox="1"/>
          <p:nvPr/>
        </p:nvSpPr>
        <p:spPr>
          <a:xfrm>
            <a:off x="4808884" y="4139037"/>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18" name="Oval 17">
            <a:extLst>
              <a:ext uri="{FF2B5EF4-FFF2-40B4-BE49-F238E27FC236}">
                <a16:creationId xmlns:a16="http://schemas.microsoft.com/office/drawing/2014/main" id="{0D015543-F8DA-4618-8D40-D923ABBE4196}"/>
              </a:ext>
            </a:extLst>
          </p:cNvPr>
          <p:cNvSpPr/>
          <p:nvPr/>
        </p:nvSpPr>
        <p:spPr>
          <a:xfrm>
            <a:off x="6249995" y="2794258"/>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8A72973E-B5C2-4C9B-A145-19792C25A45A}"/>
              </a:ext>
            </a:extLst>
          </p:cNvPr>
          <p:cNvSpPr txBox="1"/>
          <p:nvPr/>
        </p:nvSpPr>
        <p:spPr>
          <a:xfrm>
            <a:off x="6475599" y="2860823"/>
            <a:ext cx="1319592" cy="369332"/>
          </a:xfrm>
          <a:prstGeom prst="rect">
            <a:avLst/>
          </a:prstGeom>
          <a:noFill/>
        </p:spPr>
        <p:txBody>
          <a:bodyPr wrap="none" rtlCol="0">
            <a:spAutoFit/>
          </a:bodyPr>
          <a:lstStyle/>
          <a:p>
            <a:r>
              <a:rPr lang="en-US" dirty="0">
                <a:latin typeface="Garamond" panose="02020404030301010803" pitchFamily="18" charset="0"/>
              </a:rPr>
              <a:t>Gene</a:t>
            </a:r>
            <a:r>
              <a:rPr lang="el-GR" dirty="0">
                <a:latin typeface="Garamond" panose="02020404030301010803" pitchFamily="18" charset="0"/>
              </a:rPr>
              <a:t>3</a:t>
            </a:r>
            <a:r>
              <a:rPr lang="en-US" dirty="0">
                <a:latin typeface="Garamond" panose="02020404030301010803" pitchFamily="18" charset="0"/>
              </a:rPr>
              <a:t> &gt; </a:t>
            </a:r>
            <a:r>
              <a:rPr lang="el-GR" dirty="0">
                <a:latin typeface="Garamond" panose="02020404030301010803" pitchFamily="18" charset="0"/>
              </a:rPr>
              <a:t>1.2</a:t>
            </a:r>
          </a:p>
        </p:txBody>
      </p:sp>
      <p:cxnSp>
        <p:nvCxnSpPr>
          <p:cNvPr id="20" name="Straight Arrow Connector 19">
            <a:extLst>
              <a:ext uri="{FF2B5EF4-FFF2-40B4-BE49-F238E27FC236}">
                <a16:creationId xmlns:a16="http://schemas.microsoft.com/office/drawing/2014/main" id="{5F8A7029-6A5D-4A19-8F24-9A815C2C13B8}"/>
              </a:ext>
            </a:extLst>
          </p:cNvPr>
          <p:cNvCxnSpPr>
            <a:cxnSpLocks/>
          </p:cNvCxnSpPr>
          <p:nvPr/>
        </p:nvCxnSpPr>
        <p:spPr>
          <a:xfrm>
            <a:off x="7299703" y="3356643"/>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8E45AF2-A896-4621-B369-7B065695A681}"/>
              </a:ext>
            </a:extLst>
          </p:cNvPr>
          <p:cNvSpPr/>
          <p:nvPr/>
        </p:nvSpPr>
        <p:spPr>
          <a:xfrm>
            <a:off x="5978210" y="4086444"/>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22" name="TextBox 21">
            <a:extLst>
              <a:ext uri="{FF2B5EF4-FFF2-40B4-BE49-F238E27FC236}">
                <a16:creationId xmlns:a16="http://schemas.microsoft.com/office/drawing/2014/main" id="{5B379B7D-42E9-45A7-BBBB-34C1389873E9}"/>
              </a:ext>
            </a:extLst>
          </p:cNvPr>
          <p:cNvSpPr txBox="1"/>
          <p:nvPr/>
        </p:nvSpPr>
        <p:spPr>
          <a:xfrm>
            <a:off x="6034227" y="4174218"/>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4" name="TextBox 3">
            <a:extLst>
              <a:ext uri="{FF2B5EF4-FFF2-40B4-BE49-F238E27FC236}">
                <a16:creationId xmlns:a16="http://schemas.microsoft.com/office/drawing/2014/main" id="{9B25C995-7C65-4B84-9F06-98B5495BFD3D}"/>
              </a:ext>
            </a:extLst>
          </p:cNvPr>
          <p:cNvSpPr txBox="1"/>
          <p:nvPr/>
        </p:nvSpPr>
        <p:spPr>
          <a:xfrm>
            <a:off x="4482868" y="2290040"/>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3" name="TextBox 22">
            <a:extLst>
              <a:ext uri="{FF2B5EF4-FFF2-40B4-BE49-F238E27FC236}">
                <a16:creationId xmlns:a16="http://schemas.microsoft.com/office/drawing/2014/main" id="{27170F2E-319F-44A7-8519-23BF5C238BDD}"/>
              </a:ext>
            </a:extLst>
          </p:cNvPr>
          <p:cNvSpPr txBox="1"/>
          <p:nvPr/>
        </p:nvSpPr>
        <p:spPr>
          <a:xfrm>
            <a:off x="7588820" y="349473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24" name="TextBox 23">
            <a:extLst>
              <a:ext uri="{FF2B5EF4-FFF2-40B4-BE49-F238E27FC236}">
                <a16:creationId xmlns:a16="http://schemas.microsoft.com/office/drawing/2014/main" id="{302847E6-4ACA-48C3-8AE1-628F1EA0C05B}"/>
              </a:ext>
            </a:extLst>
          </p:cNvPr>
          <p:cNvSpPr txBox="1"/>
          <p:nvPr/>
        </p:nvSpPr>
        <p:spPr>
          <a:xfrm>
            <a:off x="6835038" y="2279262"/>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cxnSp>
        <p:nvCxnSpPr>
          <p:cNvPr id="25" name="Straight Arrow Connector 24">
            <a:extLst>
              <a:ext uri="{FF2B5EF4-FFF2-40B4-BE49-F238E27FC236}">
                <a16:creationId xmlns:a16="http://schemas.microsoft.com/office/drawing/2014/main" id="{2B115417-C413-42F8-8B13-90FD768B38B7}"/>
              </a:ext>
            </a:extLst>
          </p:cNvPr>
          <p:cNvCxnSpPr>
            <a:cxnSpLocks/>
          </p:cNvCxnSpPr>
          <p:nvPr/>
        </p:nvCxnSpPr>
        <p:spPr>
          <a:xfrm flipH="1">
            <a:off x="6414134" y="3356459"/>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A917F10-B5D9-4420-B89C-041E01AC58B9}"/>
              </a:ext>
            </a:extLst>
          </p:cNvPr>
          <p:cNvSpPr txBox="1"/>
          <p:nvPr/>
        </p:nvSpPr>
        <p:spPr>
          <a:xfrm>
            <a:off x="6241265" y="3494734"/>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2" name="Rectangle 1">
            <a:extLst>
              <a:ext uri="{FF2B5EF4-FFF2-40B4-BE49-F238E27FC236}">
                <a16:creationId xmlns:a16="http://schemas.microsoft.com/office/drawing/2014/main" id="{1407E59E-043E-4A0A-B48A-3F4E5EC4F918}"/>
              </a:ext>
            </a:extLst>
          </p:cNvPr>
          <p:cNvSpPr/>
          <p:nvPr/>
        </p:nvSpPr>
        <p:spPr>
          <a:xfrm>
            <a:off x="1061208" y="1144107"/>
            <a:ext cx="9641716" cy="707886"/>
          </a:xfrm>
          <a:prstGeom prst="rect">
            <a:avLst/>
          </a:prstGeom>
        </p:spPr>
        <p:txBody>
          <a:bodyPr wrap="square">
            <a:spAutoFit/>
          </a:bodyPr>
          <a:lstStyle/>
          <a:p>
            <a:pPr marL="273050" lvl="1" indent="-261938" algn="just">
              <a:buFont typeface="Garamond" panose="02020404030301010803" pitchFamily="18" charset="0"/>
              <a:buChar char="–"/>
            </a:pPr>
            <a:r>
              <a:rPr lang="el-GR" sz="2000" dirty="0">
                <a:solidFill>
                  <a:schemeClr val="tx2"/>
                </a:solidFill>
                <a:latin typeface="Garamond" panose="02020404030301010803" pitchFamily="18" charset="0"/>
              </a:rPr>
              <a:t>Βρείτε 5 περιπτώσεις δεδομένων εκπαίδευσης</a:t>
            </a:r>
            <a:r>
              <a:rPr lang="en-US" sz="2000" dirty="0">
                <a:solidFill>
                  <a:schemeClr val="tx2"/>
                </a:solidFill>
                <a:latin typeface="Garamond" panose="02020404030301010803" pitchFamily="18" charset="0"/>
              </a:rPr>
              <a:t> </a:t>
            </a:r>
            <a:r>
              <a:rPr lang="el-GR" sz="2000" dirty="0">
                <a:solidFill>
                  <a:schemeClr val="tx2"/>
                </a:solidFill>
                <a:latin typeface="Garamond" panose="02020404030301010803" pitchFamily="18" charset="0"/>
              </a:rPr>
              <a:t>που να ικανοποιούν το παρακάτω δέντρο αποφάσεων</a:t>
            </a:r>
          </a:p>
        </p:txBody>
      </p:sp>
      <p:sp>
        <p:nvSpPr>
          <p:cNvPr id="48" name="Oval 17">
            <a:extLst>
              <a:ext uri="{FF2B5EF4-FFF2-40B4-BE49-F238E27FC236}">
                <a16:creationId xmlns:a16="http://schemas.microsoft.com/office/drawing/2014/main" id="{36E5820D-A4D6-4E1E-9168-7F2D2FF7CCDB}"/>
              </a:ext>
            </a:extLst>
          </p:cNvPr>
          <p:cNvSpPr/>
          <p:nvPr/>
        </p:nvSpPr>
        <p:spPr>
          <a:xfrm>
            <a:off x="3495857" y="2788965"/>
            <a:ext cx="205222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TextBox 48">
            <a:extLst>
              <a:ext uri="{FF2B5EF4-FFF2-40B4-BE49-F238E27FC236}">
                <a16:creationId xmlns:a16="http://schemas.microsoft.com/office/drawing/2014/main" id="{9E5F6E1B-DBD5-481E-8D66-374765154841}"/>
              </a:ext>
            </a:extLst>
          </p:cNvPr>
          <p:cNvSpPr txBox="1"/>
          <p:nvPr/>
        </p:nvSpPr>
        <p:spPr>
          <a:xfrm>
            <a:off x="3721461" y="2855530"/>
            <a:ext cx="1319592" cy="369332"/>
          </a:xfrm>
          <a:prstGeom prst="rect">
            <a:avLst/>
          </a:prstGeom>
          <a:noFill/>
        </p:spPr>
        <p:txBody>
          <a:bodyPr wrap="none" rtlCol="0">
            <a:spAutoFit/>
          </a:bodyPr>
          <a:lstStyle/>
          <a:p>
            <a:r>
              <a:rPr lang="en-US" dirty="0">
                <a:latin typeface="Garamond" panose="02020404030301010803" pitchFamily="18" charset="0"/>
              </a:rPr>
              <a:t>Gene</a:t>
            </a:r>
            <a:r>
              <a:rPr lang="el-GR" dirty="0">
                <a:latin typeface="Garamond" panose="02020404030301010803" pitchFamily="18" charset="0"/>
              </a:rPr>
              <a:t>2</a:t>
            </a:r>
            <a:r>
              <a:rPr lang="en-US" dirty="0">
                <a:latin typeface="Garamond" panose="02020404030301010803" pitchFamily="18" charset="0"/>
              </a:rPr>
              <a:t> </a:t>
            </a:r>
            <a:r>
              <a:rPr lang="el-GR" dirty="0">
                <a:latin typeface="Garamond" panose="02020404030301010803" pitchFamily="18" charset="0"/>
              </a:rPr>
              <a:t>&lt;</a:t>
            </a:r>
            <a:r>
              <a:rPr lang="en-US" dirty="0">
                <a:latin typeface="Garamond" panose="02020404030301010803" pitchFamily="18" charset="0"/>
              </a:rPr>
              <a:t> </a:t>
            </a:r>
            <a:r>
              <a:rPr lang="el-GR" dirty="0">
                <a:latin typeface="Garamond" panose="02020404030301010803" pitchFamily="18" charset="0"/>
              </a:rPr>
              <a:t>4.6</a:t>
            </a:r>
          </a:p>
        </p:txBody>
      </p:sp>
      <p:cxnSp>
        <p:nvCxnSpPr>
          <p:cNvPr id="50" name="Straight Arrow Connector 19">
            <a:extLst>
              <a:ext uri="{FF2B5EF4-FFF2-40B4-BE49-F238E27FC236}">
                <a16:creationId xmlns:a16="http://schemas.microsoft.com/office/drawing/2014/main" id="{50F57DA8-7B60-48E2-97FF-701E3C59DEE7}"/>
              </a:ext>
            </a:extLst>
          </p:cNvPr>
          <p:cNvCxnSpPr>
            <a:cxnSpLocks/>
          </p:cNvCxnSpPr>
          <p:nvPr/>
        </p:nvCxnSpPr>
        <p:spPr>
          <a:xfrm>
            <a:off x="4638262" y="3332616"/>
            <a:ext cx="578234" cy="71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7FE3617-DBFE-44CD-B558-9E69568AA577}"/>
              </a:ext>
            </a:extLst>
          </p:cNvPr>
          <p:cNvSpPr txBox="1"/>
          <p:nvPr/>
        </p:nvSpPr>
        <p:spPr>
          <a:xfrm>
            <a:off x="4927379" y="3470708"/>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cxnSp>
        <p:nvCxnSpPr>
          <p:cNvPr id="52" name="Straight Arrow Connector 24">
            <a:extLst>
              <a:ext uri="{FF2B5EF4-FFF2-40B4-BE49-F238E27FC236}">
                <a16:creationId xmlns:a16="http://schemas.microsoft.com/office/drawing/2014/main" id="{EC54AF6E-3AEC-40C5-A300-5F8F2A6F3E9F}"/>
              </a:ext>
            </a:extLst>
          </p:cNvPr>
          <p:cNvCxnSpPr>
            <a:cxnSpLocks/>
          </p:cNvCxnSpPr>
          <p:nvPr/>
        </p:nvCxnSpPr>
        <p:spPr>
          <a:xfrm flipH="1">
            <a:off x="3752693" y="3332432"/>
            <a:ext cx="529323" cy="71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97EABAC-6227-456C-A467-FFBFA04F1874}"/>
              </a:ext>
            </a:extLst>
          </p:cNvPr>
          <p:cNvSpPr txBox="1"/>
          <p:nvPr/>
        </p:nvSpPr>
        <p:spPr>
          <a:xfrm>
            <a:off x="3579824" y="3470707"/>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54" name="Rectangle 13">
            <a:extLst>
              <a:ext uri="{FF2B5EF4-FFF2-40B4-BE49-F238E27FC236}">
                <a16:creationId xmlns:a16="http://schemas.microsoft.com/office/drawing/2014/main" id="{EFB2C6C7-3C5F-43B6-8972-7D30313FE90E}"/>
              </a:ext>
            </a:extLst>
          </p:cNvPr>
          <p:cNvSpPr/>
          <p:nvPr/>
        </p:nvSpPr>
        <p:spPr>
          <a:xfrm>
            <a:off x="3265551" y="4075499"/>
            <a:ext cx="956653"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55" name="TextBox 54">
            <a:extLst>
              <a:ext uri="{FF2B5EF4-FFF2-40B4-BE49-F238E27FC236}">
                <a16:creationId xmlns:a16="http://schemas.microsoft.com/office/drawing/2014/main" id="{F8AB0EA9-ACDF-4577-9CB9-D20071DF907F}"/>
              </a:ext>
            </a:extLst>
          </p:cNvPr>
          <p:cNvSpPr txBox="1"/>
          <p:nvPr/>
        </p:nvSpPr>
        <p:spPr>
          <a:xfrm>
            <a:off x="3228088" y="4125594"/>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61" name="Oval 25">
            <a:extLst>
              <a:ext uri="{FF2B5EF4-FFF2-40B4-BE49-F238E27FC236}">
                <a16:creationId xmlns:a16="http://schemas.microsoft.com/office/drawing/2014/main" id="{78D53319-ED3F-458E-A084-4A4122A73158}"/>
              </a:ext>
            </a:extLst>
          </p:cNvPr>
          <p:cNvSpPr/>
          <p:nvPr/>
        </p:nvSpPr>
        <p:spPr>
          <a:xfrm>
            <a:off x="7182479" y="4119305"/>
            <a:ext cx="1441769"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3" name="Straight Arrow Connector 30">
            <a:extLst>
              <a:ext uri="{FF2B5EF4-FFF2-40B4-BE49-F238E27FC236}">
                <a16:creationId xmlns:a16="http://schemas.microsoft.com/office/drawing/2014/main" id="{EA357F17-35F6-4D5D-9C1A-CC3A96E1D956}"/>
              </a:ext>
            </a:extLst>
          </p:cNvPr>
          <p:cNvCxnSpPr>
            <a:cxnSpLocks/>
          </p:cNvCxnSpPr>
          <p:nvPr/>
        </p:nvCxnSpPr>
        <p:spPr>
          <a:xfrm flipH="1">
            <a:off x="7415876" y="4690560"/>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31">
            <a:extLst>
              <a:ext uri="{FF2B5EF4-FFF2-40B4-BE49-F238E27FC236}">
                <a16:creationId xmlns:a16="http://schemas.microsoft.com/office/drawing/2014/main" id="{3F3F0411-AD57-4532-9B6A-748E68A2CAF2}"/>
              </a:ext>
            </a:extLst>
          </p:cNvPr>
          <p:cNvCxnSpPr>
            <a:cxnSpLocks/>
          </p:cNvCxnSpPr>
          <p:nvPr/>
        </p:nvCxnSpPr>
        <p:spPr>
          <a:xfrm>
            <a:off x="8096141" y="4692758"/>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1F960F1-9B85-4A49-85B2-BBB5A5475025}"/>
              </a:ext>
            </a:extLst>
          </p:cNvPr>
          <p:cNvSpPr txBox="1"/>
          <p:nvPr/>
        </p:nvSpPr>
        <p:spPr>
          <a:xfrm>
            <a:off x="8393255" y="470098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66" name="Rectangle 33">
            <a:extLst>
              <a:ext uri="{FF2B5EF4-FFF2-40B4-BE49-F238E27FC236}">
                <a16:creationId xmlns:a16="http://schemas.microsoft.com/office/drawing/2014/main" id="{C9926B5B-84B5-491C-8E20-7F19B1609C5A}"/>
              </a:ext>
            </a:extLst>
          </p:cNvPr>
          <p:cNvSpPr/>
          <p:nvPr/>
        </p:nvSpPr>
        <p:spPr>
          <a:xfrm>
            <a:off x="8174213" y="5099088"/>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67" name="TextBox 66">
            <a:extLst>
              <a:ext uri="{FF2B5EF4-FFF2-40B4-BE49-F238E27FC236}">
                <a16:creationId xmlns:a16="http://schemas.microsoft.com/office/drawing/2014/main" id="{F3BFCD61-D859-400C-BD20-3B1551137606}"/>
              </a:ext>
            </a:extLst>
          </p:cNvPr>
          <p:cNvSpPr txBox="1"/>
          <p:nvPr/>
        </p:nvSpPr>
        <p:spPr>
          <a:xfrm>
            <a:off x="8198650" y="5145982"/>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68" name="TextBox 67">
            <a:extLst>
              <a:ext uri="{FF2B5EF4-FFF2-40B4-BE49-F238E27FC236}">
                <a16:creationId xmlns:a16="http://schemas.microsoft.com/office/drawing/2014/main" id="{183DC55A-FE06-4044-8460-555F6659A797}"/>
              </a:ext>
            </a:extLst>
          </p:cNvPr>
          <p:cNvSpPr txBox="1"/>
          <p:nvPr/>
        </p:nvSpPr>
        <p:spPr>
          <a:xfrm>
            <a:off x="6949082" y="4771288"/>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69" name="Oval 38">
            <a:extLst>
              <a:ext uri="{FF2B5EF4-FFF2-40B4-BE49-F238E27FC236}">
                <a16:creationId xmlns:a16="http://schemas.microsoft.com/office/drawing/2014/main" id="{003D37FD-0B9B-4EB4-9FEC-D9082D1DF29F}"/>
              </a:ext>
            </a:extLst>
          </p:cNvPr>
          <p:cNvSpPr/>
          <p:nvPr/>
        </p:nvSpPr>
        <p:spPr>
          <a:xfrm>
            <a:off x="6633528" y="5114491"/>
            <a:ext cx="1451532" cy="5425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1" name="Straight Arrow Connector 40">
            <a:extLst>
              <a:ext uri="{FF2B5EF4-FFF2-40B4-BE49-F238E27FC236}">
                <a16:creationId xmlns:a16="http://schemas.microsoft.com/office/drawing/2014/main" id="{E424BD45-F9E2-4A19-B007-76A39F788FC0}"/>
              </a:ext>
            </a:extLst>
          </p:cNvPr>
          <p:cNvCxnSpPr>
            <a:cxnSpLocks/>
          </p:cNvCxnSpPr>
          <p:nvPr/>
        </p:nvCxnSpPr>
        <p:spPr>
          <a:xfrm flipH="1">
            <a:off x="6889154" y="5691099"/>
            <a:ext cx="311299" cy="39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41">
            <a:extLst>
              <a:ext uri="{FF2B5EF4-FFF2-40B4-BE49-F238E27FC236}">
                <a16:creationId xmlns:a16="http://schemas.microsoft.com/office/drawing/2014/main" id="{EF1DED41-57BE-46C2-B413-E8DA970D3BC3}"/>
              </a:ext>
            </a:extLst>
          </p:cNvPr>
          <p:cNvCxnSpPr>
            <a:cxnSpLocks/>
          </p:cNvCxnSpPr>
          <p:nvPr/>
        </p:nvCxnSpPr>
        <p:spPr>
          <a:xfrm>
            <a:off x="7569419" y="5693297"/>
            <a:ext cx="458203" cy="39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42">
            <a:extLst>
              <a:ext uri="{FF2B5EF4-FFF2-40B4-BE49-F238E27FC236}">
                <a16:creationId xmlns:a16="http://schemas.microsoft.com/office/drawing/2014/main" id="{ABB66570-DFBA-497D-800B-F461D6BB24E6}"/>
              </a:ext>
            </a:extLst>
          </p:cNvPr>
          <p:cNvSpPr/>
          <p:nvPr/>
        </p:nvSpPr>
        <p:spPr>
          <a:xfrm>
            <a:off x="6382444" y="6134233"/>
            <a:ext cx="1013419"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74" name="TextBox 73">
            <a:extLst>
              <a:ext uri="{FF2B5EF4-FFF2-40B4-BE49-F238E27FC236}">
                <a16:creationId xmlns:a16="http://schemas.microsoft.com/office/drawing/2014/main" id="{B8F11DC9-57BC-495C-8CD9-C2FEFBC08DE9}"/>
              </a:ext>
            </a:extLst>
          </p:cNvPr>
          <p:cNvSpPr txBox="1"/>
          <p:nvPr/>
        </p:nvSpPr>
        <p:spPr>
          <a:xfrm>
            <a:off x="6406881" y="6181127"/>
            <a:ext cx="1013419" cy="369332"/>
          </a:xfrm>
          <a:prstGeom prst="rect">
            <a:avLst/>
          </a:prstGeom>
          <a:noFill/>
        </p:spPr>
        <p:txBody>
          <a:bodyPr wrap="none" rtlCol="0">
            <a:spAutoFit/>
          </a:bodyPr>
          <a:lstStyle/>
          <a:p>
            <a:r>
              <a:rPr lang="el-GR" dirty="0">
                <a:latin typeface="Garamond" panose="02020404030301010803" pitchFamily="18" charset="0"/>
              </a:rPr>
              <a:t>Αρνητικό</a:t>
            </a:r>
          </a:p>
        </p:txBody>
      </p:sp>
      <p:sp>
        <p:nvSpPr>
          <p:cNvPr id="75" name="Rectangle 44">
            <a:extLst>
              <a:ext uri="{FF2B5EF4-FFF2-40B4-BE49-F238E27FC236}">
                <a16:creationId xmlns:a16="http://schemas.microsoft.com/office/drawing/2014/main" id="{5AD6476C-F547-42D3-8BA4-4E9AA0F745FF}"/>
              </a:ext>
            </a:extLst>
          </p:cNvPr>
          <p:cNvSpPr/>
          <p:nvPr/>
        </p:nvSpPr>
        <p:spPr>
          <a:xfrm>
            <a:off x="7553310" y="6134233"/>
            <a:ext cx="864096" cy="463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noFill/>
            </a:endParaRPr>
          </a:p>
        </p:txBody>
      </p:sp>
      <p:sp>
        <p:nvSpPr>
          <p:cNvPr id="76" name="TextBox 75">
            <a:extLst>
              <a:ext uri="{FF2B5EF4-FFF2-40B4-BE49-F238E27FC236}">
                <a16:creationId xmlns:a16="http://schemas.microsoft.com/office/drawing/2014/main" id="{A9D97B57-0BAC-4633-AA50-2AA652209D92}"/>
              </a:ext>
            </a:extLst>
          </p:cNvPr>
          <p:cNvSpPr txBox="1"/>
          <p:nvPr/>
        </p:nvSpPr>
        <p:spPr>
          <a:xfrm>
            <a:off x="7577746" y="6181127"/>
            <a:ext cx="815223" cy="369332"/>
          </a:xfrm>
          <a:prstGeom prst="rect">
            <a:avLst/>
          </a:prstGeom>
          <a:noFill/>
        </p:spPr>
        <p:txBody>
          <a:bodyPr wrap="none" rtlCol="0">
            <a:spAutoFit/>
          </a:bodyPr>
          <a:lstStyle/>
          <a:p>
            <a:r>
              <a:rPr lang="el-GR" dirty="0">
                <a:latin typeface="Garamond" panose="02020404030301010803" pitchFamily="18" charset="0"/>
              </a:rPr>
              <a:t>Θετικό</a:t>
            </a:r>
          </a:p>
        </p:txBody>
      </p:sp>
      <p:sp>
        <p:nvSpPr>
          <p:cNvPr id="78" name="TextBox 77">
            <a:extLst>
              <a:ext uri="{FF2B5EF4-FFF2-40B4-BE49-F238E27FC236}">
                <a16:creationId xmlns:a16="http://schemas.microsoft.com/office/drawing/2014/main" id="{897EBE0D-3077-47DE-8BC3-6580F77FFD1C}"/>
              </a:ext>
            </a:extLst>
          </p:cNvPr>
          <p:cNvSpPr txBox="1"/>
          <p:nvPr/>
        </p:nvSpPr>
        <p:spPr>
          <a:xfrm>
            <a:off x="7780201" y="5648179"/>
            <a:ext cx="466794" cy="276999"/>
          </a:xfrm>
          <a:prstGeom prst="rect">
            <a:avLst/>
          </a:prstGeom>
          <a:noFill/>
        </p:spPr>
        <p:txBody>
          <a:bodyPr wrap="none" rtlCol="0">
            <a:spAutoFit/>
          </a:bodyPr>
          <a:lstStyle/>
          <a:p>
            <a:r>
              <a:rPr lang="el-GR" sz="1200" dirty="0">
                <a:latin typeface="Garamond" panose="02020404030301010803" pitchFamily="18" charset="0"/>
              </a:rPr>
              <a:t>ΟΧΙ</a:t>
            </a:r>
            <a:endParaRPr lang="el-GR" dirty="0">
              <a:latin typeface="Garamond" panose="02020404030301010803" pitchFamily="18" charset="0"/>
            </a:endParaRPr>
          </a:p>
        </p:txBody>
      </p:sp>
      <p:sp>
        <p:nvSpPr>
          <p:cNvPr id="82" name="TextBox 81">
            <a:extLst>
              <a:ext uri="{FF2B5EF4-FFF2-40B4-BE49-F238E27FC236}">
                <a16:creationId xmlns:a16="http://schemas.microsoft.com/office/drawing/2014/main" id="{FAA0A939-9F12-41D7-85F6-C8BB13B0B9AE}"/>
              </a:ext>
            </a:extLst>
          </p:cNvPr>
          <p:cNvSpPr txBox="1"/>
          <p:nvPr/>
        </p:nvSpPr>
        <p:spPr>
          <a:xfrm>
            <a:off x="6500479" y="5709175"/>
            <a:ext cx="461986" cy="276999"/>
          </a:xfrm>
          <a:prstGeom prst="rect">
            <a:avLst/>
          </a:prstGeom>
          <a:noFill/>
        </p:spPr>
        <p:txBody>
          <a:bodyPr wrap="none" rtlCol="0">
            <a:spAutoFit/>
          </a:bodyPr>
          <a:lstStyle/>
          <a:p>
            <a:r>
              <a:rPr lang="el-GR" sz="1200" dirty="0">
                <a:latin typeface="Garamond" panose="02020404030301010803" pitchFamily="18" charset="0"/>
              </a:rPr>
              <a:t>ΝΑΙ</a:t>
            </a:r>
            <a:endParaRPr lang="el-GR" dirty="0">
              <a:latin typeface="Garamond" panose="02020404030301010803" pitchFamily="18" charset="0"/>
            </a:endParaRPr>
          </a:p>
        </p:txBody>
      </p:sp>
      <p:sp>
        <p:nvSpPr>
          <p:cNvPr id="83" name="TextBox 82">
            <a:extLst>
              <a:ext uri="{FF2B5EF4-FFF2-40B4-BE49-F238E27FC236}">
                <a16:creationId xmlns:a16="http://schemas.microsoft.com/office/drawing/2014/main" id="{BCE4ED10-5702-4CB3-8186-FB824119BD60}"/>
              </a:ext>
            </a:extLst>
          </p:cNvPr>
          <p:cNvSpPr txBox="1"/>
          <p:nvPr/>
        </p:nvSpPr>
        <p:spPr>
          <a:xfrm>
            <a:off x="7280348" y="4191124"/>
            <a:ext cx="1319592" cy="369332"/>
          </a:xfrm>
          <a:prstGeom prst="rect">
            <a:avLst/>
          </a:prstGeom>
          <a:noFill/>
        </p:spPr>
        <p:txBody>
          <a:bodyPr wrap="square">
            <a:spAutoFit/>
          </a:bodyPr>
          <a:lstStyle/>
          <a:p>
            <a:r>
              <a:rPr lang="en-US" dirty="0">
                <a:latin typeface="Garamond" panose="02020404030301010803" pitchFamily="18" charset="0"/>
              </a:rPr>
              <a:t>Gene</a:t>
            </a:r>
            <a:r>
              <a:rPr lang="el-GR" dirty="0">
                <a:latin typeface="Garamond" panose="02020404030301010803" pitchFamily="18" charset="0"/>
              </a:rPr>
              <a:t>4</a:t>
            </a:r>
            <a:r>
              <a:rPr lang="en-US" dirty="0">
                <a:latin typeface="Garamond" panose="02020404030301010803" pitchFamily="18" charset="0"/>
              </a:rPr>
              <a:t> </a:t>
            </a:r>
            <a:r>
              <a:rPr lang="el-GR" dirty="0">
                <a:latin typeface="Garamond" panose="02020404030301010803" pitchFamily="18" charset="0"/>
              </a:rPr>
              <a:t>&lt;</a:t>
            </a:r>
            <a:r>
              <a:rPr lang="en-US" dirty="0">
                <a:latin typeface="Garamond" panose="02020404030301010803" pitchFamily="18" charset="0"/>
              </a:rPr>
              <a:t> </a:t>
            </a:r>
            <a:r>
              <a:rPr lang="el-GR" dirty="0">
                <a:latin typeface="Garamond" panose="02020404030301010803" pitchFamily="18" charset="0"/>
              </a:rPr>
              <a:t>5,4</a:t>
            </a:r>
          </a:p>
        </p:txBody>
      </p:sp>
      <p:sp>
        <p:nvSpPr>
          <p:cNvPr id="85" name="TextBox 84">
            <a:extLst>
              <a:ext uri="{FF2B5EF4-FFF2-40B4-BE49-F238E27FC236}">
                <a16:creationId xmlns:a16="http://schemas.microsoft.com/office/drawing/2014/main" id="{D48ADB9E-CD4D-48AE-8997-52164DAC396F}"/>
              </a:ext>
            </a:extLst>
          </p:cNvPr>
          <p:cNvSpPr txBox="1"/>
          <p:nvPr/>
        </p:nvSpPr>
        <p:spPr>
          <a:xfrm>
            <a:off x="6708059" y="5182173"/>
            <a:ext cx="1319592" cy="369332"/>
          </a:xfrm>
          <a:prstGeom prst="rect">
            <a:avLst/>
          </a:prstGeom>
          <a:noFill/>
        </p:spPr>
        <p:txBody>
          <a:bodyPr wrap="square">
            <a:spAutoFit/>
          </a:bodyPr>
          <a:lstStyle/>
          <a:p>
            <a:r>
              <a:rPr lang="en-US" dirty="0">
                <a:latin typeface="Garamond" panose="02020404030301010803" pitchFamily="18" charset="0"/>
              </a:rPr>
              <a:t>Gene</a:t>
            </a:r>
            <a:r>
              <a:rPr lang="el-GR" dirty="0">
                <a:latin typeface="Garamond" panose="02020404030301010803" pitchFamily="18" charset="0"/>
              </a:rPr>
              <a:t>5</a:t>
            </a:r>
            <a:r>
              <a:rPr lang="en-US" dirty="0">
                <a:latin typeface="Garamond" panose="02020404030301010803" pitchFamily="18" charset="0"/>
              </a:rPr>
              <a:t> </a:t>
            </a:r>
            <a:r>
              <a:rPr lang="el-GR" dirty="0">
                <a:latin typeface="Garamond" panose="02020404030301010803" pitchFamily="18" charset="0"/>
              </a:rPr>
              <a:t>&gt;</a:t>
            </a:r>
            <a:r>
              <a:rPr lang="en-US" dirty="0">
                <a:latin typeface="Garamond" panose="02020404030301010803" pitchFamily="18" charset="0"/>
              </a:rPr>
              <a:t> </a:t>
            </a:r>
            <a:r>
              <a:rPr lang="el-GR" dirty="0">
                <a:latin typeface="Garamond" panose="02020404030301010803" pitchFamily="18" charset="0"/>
              </a:rPr>
              <a:t>3.6</a:t>
            </a:r>
          </a:p>
        </p:txBody>
      </p:sp>
    </p:spTree>
    <p:extLst>
      <p:ext uri="{BB962C8B-B14F-4D97-AF65-F5344CB8AC3E}">
        <p14:creationId xmlns:p14="http://schemas.microsoft.com/office/powerpoint/2010/main" val="204628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6155531"/>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Ας μελετήσουμε μια μη παραμετρική μέθοδο για την εκτίμηση πιθανοφάνειας η οποία χρησιμοποιεί την εκτίμηση πυκνότητας με βάση τους πλησιέστερους γείτονες.</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Έστω ότι </a:t>
            </a:r>
            <a:r>
              <a:rPr lang="en-US" b="1" dirty="0">
                <a:latin typeface="Garamond" panose="02020404030301010803" pitchFamily="18" charset="0"/>
              </a:rPr>
              <a:t>D</a:t>
            </a:r>
            <a:r>
              <a:rPr lang="el-GR" dirty="0">
                <a:latin typeface="Garamond" panose="02020404030301010803" pitchFamily="18" charset="0"/>
              </a:rPr>
              <a:t> είναι ένα σύνολο δεδομένων εκπαίδευσης το οποίο αποτελείται από </a:t>
            </a:r>
            <a:r>
              <a:rPr lang="en-US" i="1" dirty="0">
                <a:latin typeface="Garamond" panose="02020404030301010803" pitchFamily="18" charset="0"/>
              </a:rPr>
              <a:t>n </a:t>
            </a:r>
            <a:r>
              <a:rPr lang="el-GR" dirty="0">
                <a:latin typeface="Garamond" panose="02020404030301010803" pitchFamily="18" charset="0"/>
              </a:rPr>
              <a:t>σημεία </a:t>
            </a:r>
            <a:r>
              <a:rPr lang="en-US" b="1" dirty="0">
                <a:latin typeface="Garamond" panose="02020404030301010803" pitchFamily="18" charset="0"/>
              </a:rPr>
              <a:t>x</a:t>
            </a:r>
            <a:r>
              <a:rPr lang="en-US" i="1" baseline="-25000" dirty="0">
                <a:latin typeface="Garamond" panose="02020404030301010803" pitchFamily="18" charset="0"/>
              </a:rPr>
              <a:t>i</a:t>
            </a:r>
            <a:r>
              <a:rPr lang="en-US" i="1" dirty="0">
                <a:latin typeface="Garamond" panose="02020404030301010803" pitchFamily="18" charset="0"/>
              </a:rPr>
              <a:t> </a:t>
            </a:r>
            <a:r>
              <a:rPr lang="en-US" dirty="0">
                <a:latin typeface="Garamond" panose="02020404030301010803" pitchFamily="18" charset="0"/>
                <a:sym typeface="Symbol"/>
              </a:rPr>
              <a:t></a:t>
            </a:r>
            <a:r>
              <a:rPr lang="en-US" dirty="0">
                <a:latin typeface="Garamond" panose="02020404030301010803" pitchFamily="18" charset="0"/>
              </a:rPr>
              <a:t> </a:t>
            </a:r>
            <a:r>
              <a:rPr lang="el-GR" dirty="0">
                <a:latin typeface="Garamond" panose="02020404030301010803" pitchFamily="18" charset="0"/>
              </a:rPr>
              <a:t>ℝ</a:t>
            </a:r>
            <a:r>
              <a:rPr lang="en-US" i="1" baseline="30000" dirty="0">
                <a:latin typeface="Garamond" panose="02020404030301010803" pitchFamily="18" charset="0"/>
              </a:rPr>
              <a:t>d</a:t>
            </a:r>
            <a:r>
              <a:rPr lang="el-GR" dirty="0">
                <a:latin typeface="Garamond" panose="02020404030301010803" pitchFamily="18" charset="0"/>
              </a:rPr>
              <a:t>, και έστω ότι συμβολίζουμε με </a:t>
            </a:r>
            <a:r>
              <a:rPr lang="en-US" b="1" dirty="0">
                <a:latin typeface="Garamond" panose="02020404030301010803" pitchFamily="18" charset="0"/>
              </a:rPr>
              <a:t>D</a:t>
            </a:r>
            <a:r>
              <a:rPr lang="en-US" i="1" baseline="-25000" dirty="0">
                <a:latin typeface="Garamond" panose="02020404030301010803" pitchFamily="18" charset="0"/>
              </a:rPr>
              <a:t>i</a:t>
            </a:r>
            <a:r>
              <a:rPr lang="en-US" i="1" dirty="0">
                <a:latin typeface="Garamond" panose="02020404030301010803" pitchFamily="18" charset="0"/>
              </a:rPr>
              <a:t> </a:t>
            </a:r>
            <a:r>
              <a:rPr lang="el-GR" dirty="0">
                <a:latin typeface="Garamond" panose="02020404030301010803" pitchFamily="18" charset="0"/>
              </a:rPr>
              <a:t>το υποσύνολο των σημείων του </a:t>
            </a:r>
            <a:r>
              <a:rPr lang="en-US" b="1" dirty="0">
                <a:latin typeface="Garamond" panose="02020404030301010803" pitchFamily="18" charset="0"/>
              </a:rPr>
              <a:t>D </a:t>
            </a:r>
            <a:r>
              <a:rPr lang="el-GR" dirty="0">
                <a:latin typeface="Garamond" panose="02020404030301010803" pitchFamily="18" charset="0"/>
              </a:rPr>
              <a:t>που έχουν ως ετικέτα την κατηγορία </a:t>
            </a:r>
            <a:r>
              <a:rPr lang="en-US" i="1" dirty="0">
                <a:latin typeface="Garamond" panose="02020404030301010803" pitchFamily="18" charset="0"/>
              </a:rPr>
              <a:t>c</a:t>
            </a:r>
            <a:r>
              <a:rPr lang="en-US" i="1" baseline="-25000" dirty="0">
                <a:latin typeface="Garamond" panose="02020404030301010803" pitchFamily="18" charset="0"/>
              </a:rPr>
              <a:t>i</a:t>
            </a:r>
            <a:r>
              <a:rPr lang="el-GR" dirty="0">
                <a:latin typeface="Garamond" panose="02020404030301010803" pitchFamily="18" charset="0"/>
              </a:rPr>
              <a:t>, με </a:t>
            </a:r>
            <a:r>
              <a:rPr lang="en-US" i="1" dirty="0" err="1">
                <a:latin typeface="Garamond" panose="02020404030301010803" pitchFamily="18" charset="0"/>
              </a:rPr>
              <a:t>n</a:t>
            </a:r>
            <a:r>
              <a:rPr lang="en-US" i="1" baseline="-25000" dirty="0" err="1">
                <a:latin typeface="Garamond" panose="02020404030301010803" pitchFamily="18" charset="0"/>
              </a:rPr>
              <a:t>i</a:t>
            </a:r>
            <a:r>
              <a:rPr lang="en-US" i="1" dirty="0">
                <a:latin typeface="Garamond" panose="02020404030301010803" pitchFamily="18" charset="0"/>
              </a:rPr>
              <a:t> </a:t>
            </a:r>
            <a:r>
              <a:rPr lang="el-GR" dirty="0">
                <a:latin typeface="Garamond" panose="02020404030301010803" pitchFamily="18" charset="0"/>
              </a:rPr>
              <a:t>= |</a:t>
            </a:r>
            <a:r>
              <a:rPr lang="en-US" b="1" dirty="0">
                <a:latin typeface="Garamond" panose="02020404030301010803" pitchFamily="18" charset="0"/>
              </a:rPr>
              <a:t>D</a:t>
            </a:r>
            <a:r>
              <a:rPr lang="en-US" i="1" baseline="-25000" dirty="0">
                <a:latin typeface="Garamond" panose="02020404030301010803" pitchFamily="18" charset="0"/>
              </a:rPr>
              <a:t>i</a:t>
            </a:r>
            <a:r>
              <a:rPr lang="el-GR" dirty="0">
                <a:latin typeface="Garamond" panose="02020404030301010803" pitchFamily="18" charset="0"/>
              </a:rPr>
              <a:t>|.</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Ας υποθέσουμε ότι δίνεται ένα σημείο δοκιμής </a:t>
            </a:r>
            <a:r>
              <a:rPr lang="en-US" b="1" dirty="0">
                <a:latin typeface="Garamond" panose="02020404030301010803" pitchFamily="18" charset="0"/>
              </a:rPr>
              <a:t>x</a:t>
            </a:r>
            <a:r>
              <a:rPr lang="en-US" i="1" dirty="0">
                <a:latin typeface="Garamond" panose="02020404030301010803" pitchFamily="18" charset="0"/>
              </a:rPr>
              <a:t> </a:t>
            </a:r>
            <a:r>
              <a:rPr lang="en-US" dirty="0">
                <a:latin typeface="Garamond" panose="02020404030301010803" pitchFamily="18" charset="0"/>
                <a:sym typeface="Symbol"/>
              </a:rPr>
              <a:t></a:t>
            </a:r>
            <a:r>
              <a:rPr lang="en-US" dirty="0">
                <a:latin typeface="Garamond" panose="02020404030301010803" pitchFamily="18" charset="0"/>
              </a:rPr>
              <a:t> </a:t>
            </a:r>
            <a:r>
              <a:rPr lang="el-GR" dirty="0">
                <a:latin typeface="Garamond" panose="02020404030301010803" pitchFamily="18" charset="0"/>
              </a:rPr>
              <a:t>ℝ</a:t>
            </a:r>
            <a:r>
              <a:rPr lang="en-US" i="1" baseline="30000" dirty="0">
                <a:latin typeface="Garamond" panose="02020404030301010803" pitchFamily="18" charset="0"/>
              </a:rPr>
              <a:t>d</a:t>
            </a:r>
            <a:r>
              <a:rPr lang="el-GR" dirty="0">
                <a:latin typeface="Garamond" panose="02020404030301010803" pitchFamily="18" charset="0"/>
              </a:rPr>
              <a:t>, καθώς και το </a:t>
            </a:r>
            <a:r>
              <a:rPr lang="en-US" i="1" dirty="0">
                <a:latin typeface="Garamond" panose="02020404030301010803" pitchFamily="18" charset="0"/>
              </a:rPr>
              <a:t>K</a:t>
            </a:r>
            <a:r>
              <a:rPr lang="el-GR" dirty="0">
                <a:latin typeface="Garamond" panose="02020404030301010803" pitchFamily="18" charset="0"/>
              </a:rPr>
              <a:t> (το πλήθος των γειτόνων που θα ληφθούν υπόψη)· έστω ότι η απόσταση του </a:t>
            </a:r>
            <a:r>
              <a:rPr lang="en-US" b="1" dirty="0">
                <a:latin typeface="Garamond" panose="02020404030301010803" pitchFamily="18" charset="0"/>
              </a:rPr>
              <a:t>x</a:t>
            </a:r>
            <a:r>
              <a:rPr lang="el-GR" dirty="0">
                <a:latin typeface="Garamond" panose="02020404030301010803" pitchFamily="18" charset="0"/>
              </a:rPr>
              <a:t> από τον </a:t>
            </a:r>
            <a:r>
              <a:rPr lang="en-US" i="1" dirty="0">
                <a:latin typeface="Garamond" panose="02020404030301010803" pitchFamily="18" charset="0"/>
              </a:rPr>
              <a:t>K</a:t>
            </a:r>
            <a:r>
              <a:rPr lang="el-GR" dirty="0">
                <a:latin typeface="Garamond" panose="02020404030301010803" pitchFamily="18" charset="0"/>
              </a:rPr>
              <a:t>-οστό πλησιέστερο γείτονά του στο </a:t>
            </a:r>
            <a:r>
              <a:rPr lang="en-US" b="1" dirty="0">
                <a:latin typeface="Garamond" panose="02020404030301010803" pitchFamily="18" charset="0"/>
              </a:rPr>
              <a:t>D</a:t>
            </a:r>
            <a:r>
              <a:rPr lang="el-GR" dirty="0">
                <a:latin typeface="Garamond" panose="02020404030301010803" pitchFamily="18" charset="0"/>
              </a:rPr>
              <a:t> συμβολίζεται με </a:t>
            </a:r>
            <a:r>
              <a:rPr lang="en-US" i="1" dirty="0">
                <a:latin typeface="Garamond" panose="02020404030301010803" pitchFamily="18" charset="0"/>
              </a:rPr>
              <a:t>r</a:t>
            </a:r>
            <a:r>
              <a:rPr lang="el-GR" dirty="0">
                <a:latin typeface="Garamond" panose="02020404030301010803" pitchFamily="18" charset="0"/>
              </a:rPr>
              <a:t>.</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Θεωρήστε την </a:t>
            </a:r>
            <a:r>
              <a:rPr lang="en-US" i="1" dirty="0">
                <a:latin typeface="Garamond" panose="02020404030301010803" pitchFamily="18" charset="0"/>
              </a:rPr>
              <a:t>d</a:t>
            </a:r>
            <a:r>
              <a:rPr lang="el-GR" dirty="0">
                <a:latin typeface="Garamond" panose="02020404030301010803" pitchFamily="18" charset="0"/>
              </a:rPr>
              <a:t>-διάστατη «υπερμπάλα» ακτίνας </a:t>
            </a:r>
            <a:r>
              <a:rPr lang="en-US" i="1" dirty="0">
                <a:latin typeface="Garamond" panose="02020404030301010803" pitchFamily="18" charset="0"/>
              </a:rPr>
              <a:t>r </a:t>
            </a:r>
            <a:r>
              <a:rPr lang="el-GR" dirty="0">
                <a:latin typeface="Garamond" panose="02020404030301010803" pitchFamily="18" charset="0"/>
              </a:rPr>
              <a:t>γύρω από το σημείο δοκιμής </a:t>
            </a:r>
            <a:r>
              <a:rPr lang="en-US" b="1" dirty="0">
                <a:latin typeface="Garamond" panose="02020404030301010803" pitchFamily="18" charset="0"/>
              </a:rPr>
              <a:t>x</a:t>
            </a:r>
            <a:r>
              <a:rPr lang="el-GR" dirty="0">
                <a:latin typeface="Garamond" panose="02020404030301010803" pitchFamily="18" charset="0"/>
              </a:rPr>
              <a:t>, η οποία ορίζεται ως</a:t>
            </a: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Εδώ, το </a:t>
            </a:r>
            <a:r>
              <a:rPr lang="el-GR" i="1" dirty="0">
                <a:latin typeface="Garamond" panose="02020404030301010803" pitchFamily="18" charset="0"/>
              </a:rPr>
              <a:t>δ</a:t>
            </a:r>
            <a:r>
              <a:rPr lang="el-GR" dirty="0">
                <a:latin typeface="Garamond" panose="02020404030301010803" pitchFamily="18" charset="0"/>
              </a:rPr>
              <a:t>(</a:t>
            </a:r>
            <a:r>
              <a:rPr lang="el-GR" b="1" dirty="0">
                <a:latin typeface="Garamond" panose="02020404030301010803" pitchFamily="18" charset="0"/>
              </a:rPr>
              <a:t>x</a:t>
            </a:r>
            <a:r>
              <a:rPr lang="el-GR" dirty="0">
                <a:latin typeface="Garamond" panose="02020404030301010803" pitchFamily="18" charset="0"/>
              </a:rPr>
              <a:t>, </a:t>
            </a:r>
            <a:r>
              <a:rPr lang="el-GR" b="1" dirty="0">
                <a:latin typeface="Garamond" panose="02020404030301010803" pitchFamily="18" charset="0"/>
              </a:rPr>
              <a:t>x</a:t>
            </a:r>
            <a:r>
              <a:rPr lang="el-GR" i="1" baseline="-25000" dirty="0">
                <a:latin typeface="Garamond" panose="02020404030301010803" pitchFamily="18" charset="0"/>
              </a:rPr>
              <a:t>i</a:t>
            </a:r>
            <a:r>
              <a:rPr lang="el-GR" dirty="0">
                <a:latin typeface="Garamond" panose="02020404030301010803" pitchFamily="18" charset="0"/>
              </a:rPr>
              <a:t>) είναι η απόσταση των </a:t>
            </a:r>
            <a:r>
              <a:rPr lang="el-GR" b="1" dirty="0">
                <a:latin typeface="Garamond" panose="02020404030301010803" pitchFamily="18" charset="0"/>
              </a:rPr>
              <a:t>x </a:t>
            </a:r>
            <a:r>
              <a:rPr lang="el-GR" dirty="0">
                <a:latin typeface="Garamond" panose="02020404030301010803" pitchFamily="18" charset="0"/>
              </a:rPr>
              <a:t>και </a:t>
            </a:r>
            <a:r>
              <a:rPr lang="el-GR" b="1" dirty="0">
                <a:latin typeface="Garamond" panose="02020404030301010803" pitchFamily="18" charset="0"/>
              </a:rPr>
              <a:t>x</a:t>
            </a:r>
            <a:r>
              <a:rPr lang="el-GR" i="1" baseline="-25000" dirty="0">
                <a:latin typeface="Garamond" panose="02020404030301010803" pitchFamily="18" charset="0"/>
              </a:rPr>
              <a:t>i</a:t>
            </a:r>
            <a:r>
              <a:rPr lang="el-GR" dirty="0">
                <a:latin typeface="Garamond" panose="02020404030301010803" pitchFamily="18" charset="0"/>
              </a:rPr>
              <a:t>· συνήθως υποθέτουμε ότι πρόκειται για την Ευκλείδεια απόσταση, δηλαδή </a:t>
            </a:r>
            <a:r>
              <a:rPr lang="el-GR" i="1" dirty="0">
                <a:latin typeface="Garamond" panose="02020404030301010803" pitchFamily="18" charset="0"/>
              </a:rPr>
              <a:t>δ</a:t>
            </a:r>
            <a:r>
              <a:rPr lang="el-GR" dirty="0">
                <a:latin typeface="Garamond" panose="02020404030301010803" pitchFamily="18" charset="0"/>
              </a:rPr>
              <a:t>(</a:t>
            </a:r>
            <a:r>
              <a:rPr lang="el-GR" b="1" dirty="0">
                <a:latin typeface="Garamond" panose="02020404030301010803" pitchFamily="18" charset="0"/>
              </a:rPr>
              <a:t>x</a:t>
            </a:r>
            <a:r>
              <a:rPr lang="el-GR" dirty="0">
                <a:latin typeface="Garamond" panose="02020404030301010803" pitchFamily="18" charset="0"/>
              </a:rPr>
              <a:t>, </a:t>
            </a:r>
            <a:r>
              <a:rPr lang="el-GR" b="1" dirty="0">
                <a:latin typeface="Garamond" panose="02020404030301010803" pitchFamily="18" charset="0"/>
              </a:rPr>
              <a:t>x</a:t>
            </a:r>
            <a:r>
              <a:rPr lang="el-GR" i="1" baseline="-25000" dirty="0">
                <a:latin typeface="Garamond" panose="02020404030301010803" pitchFamily="18" charset="0"/>
              </a:rPr>
              <a:t>i</a:t>
            </a:r>
            <a:r>
              <a:rPr lang="el-GR" dirty="0">
                <a:latin typeface="Garamond" panose="02020404030301010803" pitchFamily="18" charset="0"/>
              </a:rPr>
              <a:t>) = ||</a:t>
            </a:r>
            <a:r>
              <a:rPr lang="el-GR" b="1" dirty="0">
                <a:latin typeface="Garamond" panose="02020404030301010803" pitchFamily="18" charset="0"/>
              </a:rPr>
              <a:t>x</a:t>
            </a:r>
            <a:r>
              <a:rPr lang="el-GR" dirty="0">
                <a:latin typeface="Garamond" panose="02020404030301010803" pitchFamily="18" charset="0"/>
              </a:rPr>
              <a:t> – </a:t>
            </a:r>
            <a:r>
              <a:rPr lang="el-GR" b="1" dirty="0">
                <a:latin typeface="Garamond" panose="02020404030301010803" pitchFamily="18" charset="0"/>
              </a:rPr>
              <a:t>x</a:t>
            </a:r>
            <a:r>
              <a:rPr lang="el-GR" i="1" baseline="-25000" dirty="0">
                <a:latin typeface="Garamond" panose="02020404030301010803" pitchFamily="18" charset="0"/>
              </a:rPr>
              <a:t>i</a:t>
            </a:r>
            <a:r>
              <a:rPr lang="el-GR" dirty="0">
                <a:latin typeface="Garamond" panose="02020404030301010803" pitchFamily="18" charset="0"/>
              </a:rPr>
              <a:t>||</a:t>
            </a:r>
            <a:r>
              <a:rPr lang="el-GR" baseline="-25000" dirty="0">
                <a:latin typeface="Garamond" panose="02020404030301010803" pitchFamily="18" charset="0"/>
              </a:rPr>
              <a:t>2</a:t>
            </a:r>
            <a:r>
              <a:rPr lang="el-GR" dirty="0">
                <a:latin typeface="Garamond" panose="02020404030301010803" pitchFamily="18" charset="0"/>
              </a:rPr>
              <a:t>. Επίσης, υποθέτουμε ότι |</a:t>
            </a:r>
            <a:r>
              <a:rPr lang="en-US" i="1" dirty="0" err="1">
                <a:latin typeface="Garamond" panose="02020404030301010803" pitchFamily="18" charset="0"/>
              </a:rPr>
              <a:t>B</a:t>
            </a:r>
            <a:r>
              <a:rPr lang="en-US" i="1" baseline="-25000" dirty="0" err="1">
                <a:latin typeface="Garamond" panose="02020404030301010803" pitchFamily="18" charset="0"/>
              </a:rPr>
              <a:t>d</a:t>
            </a:r>
            <a:r>
              <a:rPr lang="el-GR" dirty="0">
                <a:latin typeface="Garamond" panose="02020404030301010803" pitchFamily="18" charset="0"/>
              </a:rPr>
              <a:t>(</a:t>
            </a:r>
            <a:r>
              <a:rPr lang="en-US" b="1" dirty="0">
                <a:latin typeface="Garamond" panose="02020404030301010803" pitchFamily="18" charset="0"/>
              </a:rPr>
              <a:t>x</a:t>
            </a:r>
            <a:r>
              <a:rPr lang="el-GR" dirty="0">
                <a:latin typeface="Garamond" panose="02020404030301010803" pitchFamily="18" charset="0"/>
              </a:rPr>
              <a:t>, </a:t>
            </a:r>
            <a:r>
              <a:rPr lang="en-US" i="1" dirty="0">
                <a:latin typeface="Garamond" panose="02020404030301010803" pitchFamily="18" charset="0"/>
              </a:rPr>
              <a:t>r</a:t>
            </a:r>
            <a:r>
              <a:rPr lang="el-GR" dirty="0">
                <a:latin typeface="Garamond" panose="02020404030301010803" pitchFamily="18" charset="0"/>
              </a:rPr>
              <a:t>)| = </a:t>
            </a:r>
            <a:r>
              <a:rPr lang="en-US" i="1" dirty="0">
                <a:latin typeface="Garamond" panose="02020404030301010803" pitchFamily="18" charset="0"/>
              </a:rPr>
              <a:t>K</a:t>
            </a:r>
            <a:r>
              <a:rPr lang="el-GR" dirty="0">
                <a:latin typeface="Garamond" panose="02020404030301010803" pitchFamily="18" charset="0"/>
              </a:rPr>
              <a:t>.</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Κατηγοριοποιητής </a:t>
            </a:r>
            <a:r>
              <a:rPr lang="en-US" sz="3600" dirty="0">
                <a:effectLst>
                  <a:outerShdw blurRad="38100" dist="38100" dir="2700000" algn="tl">
                    <a:srgbClr val="000000">
                      <a:alpha val="43137"/>
                    </a:srgbClr>
                  </a:outerShdw>
                </a:effectLst>
                <a:latin typeface="Garamond" panose="02020404030301010803" pitchFamily="18" charset="0"/>
              </a:rPr>
              <a:t>K </a:t>
            </a:r>
            <a:r>
              <a:rPr lang="el-GR" sz="3600" dirty="0">
                <a:effectLst>
                  <a:outerShdw blurRad="38100" dist="38100" dir="2700000" algn="tl">
                    <a:srgbClr val="000000">
                      <a:alpha val="43137"/>
                    </a:srgbClr>
                  </a:outerShdw>
                </a:effectLst>
                <a:latin typeface="Garamond" panose="02020404030301010803" pitchFamily="18" charset="0"/>
              </a:rPr>
              <a:t>πλησιέστερων γειτόνων </a:t>
            </a:r>
          </a:p>
        </p:txBody>
      </p:sp>
      <p:graphicFrame>
        <p:nvGraphicFramePr>
          <p:cNvPr id="8" name="Αντικείμενο 3"/>
          <p:cNvGraphicFramePr>
            <a:graphicFrameLocks noChangeAspect="1"/>
          </p:cNvGraphicFramePr>
          <p:nvPr/>
        </p:nvGraphicFramePr>
        <p:xfrm>
          <a:off x="4222204" y="4869160"/>
          <a:ext cx="3176588" cy="434975"/>
        </p:xfrm>
        <a:graphic>
          <a:graphicData uri="http://schemas.openxmlformats.org/presentationml/2006/ole">
            <mc:AlternateContent xmlns:mc="http://schemas.openxmlformats.org/markup-compatibility/2006">
              <mc:Choice xmlns:v="urn:schemas-microsoft-com:vml" Requires="v">
                <p:oleObj name="Equation" r:id="rId2" imgW="1765080" imgH="241200" progId="Equation.DSMT4">
                  <p:embed/>
                </p:oleObj>
              </mc:Choice>
              <mc:Fallback>
                <p:oleObj name="Equation" r:id="rId2" imgW="1765080" imgH="241200" progId="Equation.DSMT4">
                  <p:embed/>
                  <p:pic>
                    <p:nvPicPr>
                      <p:cNvPr id="8" name="Αντικείμενο 3"/>
                      <p:cNvPicPr>
                        <a:picLocks noChangeAspect="1" noChangeArrowheads="1"/>
                      </p:cNvPicPr>
                      <p:nvPr/>
                    </p:nvPicPr>
                    <p:blipFill>
                      <a:blip r:embed="rId3"/>
                      <a:srcRect/>
                      <a:stretch>
                        <a:fillRect/>
                      </a:stretch>
                    </p:blipFill>
                    <p:spPr bwMode="auto">
                      <a:xfrm>
                        <a:off x="4222204" y="4869160"/>
                        <a:ext cx="31765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925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200329"/>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 k-κοντινότεροι γείτονες μιας εγγραφής x είναι τα σημεία που έχουν την k-οστή μικρότερη απόσταση από το x</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Κατηγοριοποιητής </a:t>
            </a:r>
            <a:r>
              <a:rPr lang="en-US" sz="3600" dirty="0">
                <a:effectLst>
                  <a:outerShdw blurRad="38100" dist="38100" dir="2700000" algn="tl">
                    <a:srgbClr val="000000">
                      <a:alpha val="43137"/>
                    </a:srgbClr>
                  </a:outerShdw>
                </a:effectLst>
                <a:latin typeface="Garamond" panose="02020404030301010803" pitchFamily="18" charset="0"/>
              </a:rPr>
              <a:t>K </a:t>
            </a:r>
            <a:r>
              <a:rPr lang="el-GR" sz="3600" dirty="0">
                <a:effectLst>
                  <a:outerShdw blurRad="38100" dist="38100" dir="2700000" algn="tl">
                    <a:srgbClr val="000000">
                      <a:alpha val="43137"/>
                    </a:srgbClr>
                  </a:outerShdw>
                </a:effectLst>
                <a:latin typeface="Garamond" panose="02020404030301010803" pitchFamily="18" charset="0"/>
              </a:rPr>
              <a:t>πλησιέστερων γειτόνων </a:t>
            </a:r>
          </a:p>
        </p:txBody>
      </p:sp>
      <p:graphicFrame>
        <p:nvGraphicFramePr>
          <p:cNvPr id="8" name="Object 2"/>
          <p:cNvGraphicFramePr>
            <a:graphicFrameLocks noChangeAspect="1"/>
          </p:cNvGraphicFramePr>
          <p:nvPr/>
        </p:nvGraphicFramePr>
        <p:xfrm>
          <a:off x="2007560" y="2132856"/>
          <a:ext cx="7848600" cy="3640138"/>
        </p:xfrm>
        <a:graphic>
          <a:graphicData uri="http://schemas.openxmlformats.org/presentationml/2006/ole">
            <mc:AlternateContent xmlns:mc="http://schemas.openxmlformats.org/markup-compatibility/2006">
              <mc:Choice xmlns:v="urn:schemas-microsoft-com:vml" Requires="v">
                <p:oleObj name="VISIO" r:id="rId2" imgW="9756360" imgH="4523760" progId="Visio.Drawing.6">
                  <p:embed/>
                </p:oleObj>
              </mc:Choice>
              <mc:Fallback>
                <p:oleObj name="VISIO" r:id="rId2" imgW="9756360" imgH="4523760" progId="Visio.Drawing.6">
                  <p:embed/>
                  <p:pic>
                    <p:nvPicPr>
                      <p:cNvPr id="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560" y="2132856"/>
                        <a:ext cx="7848600"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1097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11561" y="2122978"/>
            <a:ext cx="4898268" cy="397031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Για να κατηγοριοποιηθεί μια άγνωστη εγγραφή:</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Υπολογισμός της απόστασης από τις εγγραφές του συνόλου</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Εύρεση των k κοντινότερων γειτόνων</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Χρήση των κλάσεων των κοντινότερων γειτόνων για τον καθορισμό της κλάσης της άγνωστης εγγραφής - π.χ., με βάση την πλειοψηφία (majority vote)</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Κατηγοριοποιητής </a:t>
            </a:r>
            <a:r>
              <a:rPr lang="en-US" sz="3600" dirty="0">
                <a:effectLst>
                  <a:outerShdw blurRad="38100" dist="38100" dir="2700000" algn="tl">
                    <a:srgbClr val="000000">
                      <a:alpha val="43137"/>
                    </a:srgbClr>
                  </a:outerShdw>
                </a:effectLst>
                <a:latin typeface="Garamond" panose="02020404030301010803" pitchFamily="18" charset="0"/>
              </a:rPr>
              <a:t>K </a:t>
            </a:r>
            <a:r>
              <a:rPr lang="el-GR" sz="3600" dirty="0">
                <a:effectLst>
                  <a:outerShdw blurRad="38100" dist="38100" dir="2700000" algn="tl">
                    <a:srgbClr val="000000">
                      <a:alpha val="43137"/>
                    </a:srgbClr>
                  </a:outerShdw>
                </a:effectLst>
                <a:latin typeface="Garamond" panose="02020404030301010803" pitchFamily="18" charset="0"/>
              </a:rPr>
              <a:t>πλησιέστερων γειτόνων </a:t>
            </a:r>
          </a:p>
        </p:txBody>
      </p:sp>
      <p:grpSp>
        <p:nvGrpSpPr>
          <p:cNvPr id="65" name="Group 4"/>
          <p:cNvGrpSpPr>
            <a:grpSpLocks noChangeAspect="1"/>
          </p:cNvGrpSpPr>
          <p:nvPr/>
        </p:nvGrpSpPr>
        <p:grpSpPr bwMode="auto">
          <a:xfrm>
            <a:off x="6526460" y="1412776"/>
            <a:ext cx="4316413" cy="5105400"/>
            <a:chOff x="288" y="720"/>
            <a:chExt cx="2719" cy="3216"/>
          </a:xfrm>
        </p:grpSpPr>
        <p:sp>
          <p:nvSpPr>
            <p:cNvPr id="66" name="AutoShape 5"/>
            <p:cNvSpPr>
              <a:spLocks noChangeAspect="1" noChangeArrowheads="1" noTextEdit="1"/>
            </p:cNvSpPr>
            <p:nvPr/>
          </p:nvSpPr>
          <p:spPr bwMode="auto">
            <a:xfrm>
              <a:off x="288" y="720"/>
              <a:ext cx="2719"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67" name="Rectangle 6"/>
            <p:cNvSpPr>
              <a:spLocks noChangeArrowheads="1"/>
            </p:cNvSpPr>
            <p:nvPr/>
          </p:nvSpPr>
          <p:spPr bwMode="auto">
            <a:xfrm>
              <a:off x="295" y="1052"/>
              <a:ext cx="2705" cy="2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8" name="Rectangle 7"/>
            <p:cNvSpPr>
              <a:spLocks noChangeArrowheads="1"/>
            </p:cNvSpPr>
            <p:nvPr/>
          </p:nvSpPr>
          <p:spPr bwMode="auto">
            <a:xfrm>
              <a:off x="295" y="1052"/>
              <a:ext cx="2705" cy="256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9" name="Line 8"/>
            <p:cNvSpPr>
              <a:spLocks noChangeShapeType="1"/>
            </p:cNvSpPr>
            <p:nvPr/>
          </p:nvSpPr>
          <p:spPr bwMode="auto">
            <a:xfrm flipH="1">
              <a:off x="971" y="1666"/>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 name="Line 9"/>
            <p:cNvSpPr>
              <a:spLocks noChangeShapeType="1"/>
            </p:cNvSpPr>
            <p:nvPr/>
          </p:nvSpPr>
          <p:spPr bwMode="auto">
            <a:xfrm flipV="1">
              <a:off x="1046" y="1591"/>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1" name="Line 10"/>
            <p:cNvSpPr>
              <a:spLocks noChangeShapeType="1"/>
            </p:cNvSpPr>
            <p:nvPr/>
          </p:nvSpPr>
          <p:spPr bwMode="auto">
            <a:xfrm flipH="1">
              <a:off x="1272" y="1741"/>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2" name="Line 11"/>
            <p:cNvSpPr>
              <a:spLocks noChangeShapeType="1"/>
            </p:cNvSpPr>
            <p:nvPr/>
          </p:nvSpPr>
          <p:spPr bwMode="auto">
            <a:xfrm flipV="1">
              <a:off x="1347" y="1666"/>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3" name="Line 12"/>
            <p:cNvSpPr>
              <a:spLocks noChangeShapeType="1"/>
            </p:cNvSpPr>
            <p:nvPr/>
          </p:nvSpPr>
          <p:spPr bwMode="auto">
            <a:xfrm flipH="1">
              <a:off x="1046" y="1967"/>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4" name="Line 13"/>
            <p:cNvSpPr>
              <a:spLocks noChangeShapeType="1"/>
            </p:cNvSpPr>
            <p:nvPr/>
          </p:nvSpPr>
          <p:spPr bwMode="auto">
            <a:xfrm flipV="1">
              <a:off x="1121" y="1892"/>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5" name="Line 14"/>
            <p:cNvSpPr>
              <a:spLocks noChangeShapeType="1"/>
            </p:cNvSpPr>
            <p:nvPr/>
          </p:nvSpPr>
          <p:spPr bwMode="auto">
            <a:xfrm flipH="1">
              <a:off x="1422" y="1366"/>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6" name="Line 15"/>
            <p:cNvSpPr>
              <a:spLocks noChangeShapeType="1"/>
            </p:cNvSpPr>
            <p:nvPr/>
          </p:nvSpPr>
          <p:spPr bwMode="auto">
            <a:xfrm flipV="1">
              <a:off x="1497" y="1290"/>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 name="Line 16"/>
            <p:cNvSpPr>
              <a:spLocks noChangeShapeType="1"/>
            </p:cNvSpPr>
            <p:nvPr/>
          </p:nvSpPr>
          <p:spPr bwMode="auto">
            <a:xfrm flipH="1">
              <a:off x="1497" y="2042"/>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8" name="Line 17"/>
            <p:cNvSpPr>
              <a:spLocks noChangeShapeType="1"/>
            </p:cNvSpPr>
            <p:nvPr/>
          </p:nvSpPr>
          <p:spPr bwMode="auto">
            <a:xfrm flipV="1">
              <a:off x="1572" y="1967"/>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 name="Line 18"/>
            <p:cNvSpPr>
              <a:spLocks noChangeShapeType="1"/>
            </p:cNvSpPr>
            <p:nvPr/>
          </p:nvSpPr>
          <p:spPr bwMode="auto">
            <a:xfrm flipH="1">
              <a:off x="595" y="324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0" name="Line 19"/>
            <p:cNvSpPr>
              <a:spLocks noChangeShapeType="1"/>
            </p:cNvSpPr>
            <p:nvPr/>
          </p:nvSpPr>
          <p:spPr bwMode="auto">
            <a:xfrm flipV="1">
              <a:off x="671" y="3169"/>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1" name="Line 20"/>
            <p:cNvSpPr>
              <a:spLocks noChangeShapeType="1"/>
            </p:cNvSpPr>
            <p:nvPr/>
          </p:nvSpPr>
          <p:spPr bwMode="auto">
            <a:xfrm flipH="1">
              <a:off x="1121" y="324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2" name="Line 21"/>
            <p:cNvSpPr>
              <a:spLocks noChangeShapeType="1"/>
            </p:cNvSpPr>
            <p:nvPr/>
          </p:nvSpPr>
          <p:spPr bwMode="auto">
            <a:xfrm flipV="1">
              <a:off x="1197" y="3169"/>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 name="Line 22"/>
            <p:cNvSpPr>
              <a:spLocks noChangeShapeType="1"/>
            </p:cNvSpPr>
            <p:nvPr/>
          </p:nvSpPr>
          <p:spPr bwMode="auto">
            <a:xfrm flipH="1">
              <a:off x="896" y="3395"/>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 name="Line 23"/>
            <p:cNvSpPr>
              <a:spLocks noChangeShapeType="1"/>
            </p:cNvSpPr>
            <p:nvPr/>
          </p:nvSpPr>
          <p:spPr bwMode="auto">
            <a:xfrm flipV="1">
              <a:off x="971" y="3320"/>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5" name="Line 24"/>
            <p:cNvSpPr>
              <a:spLocks noChangeShapeType="1"/>
            </p:cNvSpPr>
            <p:nvPr/>
          </p:nvSpPr>
          <p:spPr bwMode="auto">
            <a:xfrm flipH="1">
              <a:off x="821" y="3057"/>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6" name="Line 25"/>
            <p:cNvSpPr>
              <a:spLocks noChangeShapeType="1"/>
            </p:cNvSpPr>
            <p:nvPr/>
          </p:nvSpPr>
          <p:spPr bwMode="auto">
            <a:xfrm flipV="1">
              <a:off x="896" y="2981"/>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7" name="Line 26"/>
            <p:cNvSpPr>
              <a:spLocks noChangeShapeType="1"/>
            </p:cNvSpPr>
            <p:nvPr/>
          </p:nvSpPr>
          <p:spPr bwMode="auto">
            <a:xfrm flipH="1">
              <a:off x="2625" y="3094"/>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8" name="Line 27"/>
            <p:cNvSpPr>
              <a:spLocks noChangeShapeType="1"/>
            </p:cNvSpPr>
            <p:nvPr/>
          </p:nvSpPr>
          <p:spPr bwMode="auto">
            <a:xfrm flipV="1">
              <a:off x="2700" y="3019"/>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9" name="Line 28"/>
            <p:cNvSpPr>
              <a:spLocks noChangeShapeType="1"/>
            </p:cNvSpPr>
            <p:nvPr/>
          </p:nvSpPr>
          <p:spPr bwMode="auto">
            <a:xfrm flipH="1">
              <a:off x="2737" y="339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 name="Line 29"/>
            <p:cNvSpPr>
              <a:spLocks noChangeShapeType="1"/>
            </p:cNvSpPr>
            <p:nvPr/>
          </p:nvSpPr>
          <p:spPr bwMode="auto">
            <a:xfrm flipV="1">
              <a:off x="2812" y="3320"/>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 name="Line 30"/>
            <p:cNvSpPr>
              <a:spLocks noChangeShapeType="1"/>
            </p:cNvSpPr>
            <p:nvPr/>
          </p:nvSpPr>
          <p:spPr bwMode="auto">
            <a:xfrm flipH="1">
              <a:off x="2399" y="3320"/>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 name="Line 31"/>
            <p:cNvSpPr>
              <a:spLocks noChangeShapeType="1"/>
            </p:cNvSpPr>
            <p:nvPr/>
          </p:nvSpPr>
          <p:spPr bwMode="auto">
            <a:xfrm flipV="1">
              <a:off x="2474" y="3245"/>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3" name="Line 32"/>
            <p:cNvSpPr>
              <a:spLocks noChangeShapeType="1"/>
            </p:cNvSpPr>
            <p:nvPr/>
          </p:nvSpPr>
          <p:spPr bwMode="auto">
            <a:xfrm flipH="1">
              <a:off x="2324" y="2944"/>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4" name="Line 33"/>
            <p:cNvSpPr>
              <a:spLocks noChangeShapeType="1"/>
            </p:cNvSpPr>
            <p:nvPr/>
          </p:nvSpPr>
          <p:spPr bwMode="auto">
            <a:xfrm flipV="1">
              <a:off x="2399" y="2869"/>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5" name="Line 34"/>
            <p:cNvSpPr>
              <a:spLocks noChangeShapeType="1"/>
            </p:cNvSpPr>
            <p:nvPr/>
          </p:nvSpPr>
          <p:spPr bwMode="auto">
            <a:xfrm flipH="1">
              <a:off x="595" y="2117"/>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6" name="Line 35"/>
            <p:cNvSpPr>
              <a:spLocks noChangeShapeType="1"/>
            </p:cNvSpPr>
            <p:nvPr/>
          </p:nvSpPr>
          <p:spPr bwMode="auto">
            <a:xfrm flipH="1">
              <a:off x="1986" y="296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7" name="Line 36"/>
            <p:cNvSpPr>
              <a:spLocks noChangeShapeType="1"/>
            </p:cNvSpPr>
            <p:nvPr/>
          </p:nvSpPr>
          <p:spPr bwMode="auto">
            <a:xfrm flipH="1">
              <a:off x="2662" y="264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8" name="Line 37"/>
            <p:cNvSpPr>
              <a:spLocks noChangeShapeType="1"/>
            </p:cNvSpPr>
            <p:nvPr/>
          </p:nvSpPr>
          <p:spPr bwMode="auto">
            <a:xfrm flipH="1">
              <a:off x="1629" y="343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9" name="Line 38"/>
            <p:cNvSpPr>
              <a:spLocks noChangeShapeType="1"/>
            </p:cNvSpPr>
            <p:nvPr/>
          </p:nvSpPr>
          <p:spPr bwMode="auto">
            <a:xfrm flipH="1">
              <a:off x="1649" y="2540"/>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0" name="Line 39"/>
            <p:cNvSpPr>
              <a:spLocks noChangeShapeType="1"/>
            </p:cNvSpPr>
            <p:nvPr/>
          </p:nvSpPr>
          <p:spPr bwMode="auto">
            <a:xfrm flipH="1">
              <a:off x="2174" y="1741"/>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1" name="Line 40"/>
            <p:cNvSpPr>
              <a:spLocks noChangeShapeType="1"/>
            </p:cNvSpPr>
            <p:nvPr/>
          </p:nvSpPr>
          <p:spPr bwMode="auto">
            <a:xfrm flipH="1">
              <a:off x="933" y="2493"/>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2" name="Line 41"/>
            <p:cNvSpPr>
              <a:spLocks noChangeShapeType="1"/>
            </p:cNvSpPr>
            <p:nvPr/>
          </p:nvSpPr>
          <p:spPr bwMode="auto">
            <a:xfrm flipH="1">
              <a:off x="1873" y="1328"/>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3" name="Line 42"/>
            <p:cNvSpPr>
              <a:spLocks noChangeShapeType="1"/>
            </p:cNvSpPr>
            <p:nvPr/>
          </p:nvSpPr>
          <p:spPr bwMode="auto">
            <a:xfrm flipH="1">
              <a:off x="445" y="2794"/>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 name="Line 43"/>
            <p:cNvSpPr>
              <a:spLocks noChangeShapeType="1"/>
            </p:cNvSpPr>
            <p:nvPr/>
          </p:nvSpPr>
          <p:spPr bwMode="auto">
            <a:xfrm flipH="1">
              <a:off x="633" y="125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 name="Line 44"/>
            <p:cNvSpPr>
              <a:spLocks noChangeShapeType="1"/>
            </p:cNvSpPr>
            <p:nvPr/>
          </p:nvSpPr>
          <p:spPr bwMode="auto">
            <a:xfrm flipH="1">
              <a:off x="2474" y="2286"/>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6" name="Line 45"/>
            <p:cNvSpPr>
              <a:spLocks noChangeShapeType="1"/>
            </p:cNvSpPr>
            <p:nvPr/>
          </p:nvSpPr>
          <p:spPr bwMode="auto">
            <a:xfrm flipH="1">
              <a:off x="1892" y="2117"/>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 name="Line 46"/>
            <p:cNvSpPr>
              <a:spLocks noChangeShapeType="1"/>
            </p:cNvSpPr>
            <p:nvPr/>
          </p:nvSpPr>
          <p:spPr bwMode="auto">
            <a:xfrm flipH="1">
              <a:off x="1272" y="2869"/>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 name="Line 47"/>
            <p:cNvSpPr>
              <a:spLocks noChangeShapeType="1"/>
            </p:cNvSpPr>
            <p:nvPr/>
          </p:nvSpPr>
          <p:spPr bwMode="auto">
            <a:xfrm flipH="1">
              <a:off x="464" y="3019"/>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 name="Line 48"/>
            <p:cNvSpPr>
              <a:spLocks noChangeShapeType="1"/>
            </p:cNvSpPr>
            <p:nvPr/>
          </p:nvSpPr>
          <p:spPr bwMode="auto">
            <a:xfrm flipH="1">
              <a:off x="2625" y="1366"/>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 name="Line 49"/>
            <p:cNvSpPr>
              <a:spLocks noChangeShapeType="1"/>
            </p:cNvSpPr>
            <p:nvPr/>
          </p:nvSpPr>
          <p:spPr bwMode="auto">
            <a:xfrm flipH="1">
              <a:off x="1272" y="2305"/>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 name="Line 50"/>
            <p:cNvSpPr>
              <a:spLocks noChangeShapeType="1"/>
            </p:cNvSpPr>
            <p:nvPr/>
          </p:nvSpPr>
          <p:spPr bwMode="auto">
            <a:xfrm flipH="1">
              <a:off x="1497" y="3132"/>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 name="Line 51"/>
            <p:cNvSpPr>
              <a:spLocks noChangeShapeType="1"/>
            </p:cNvSpPr>
            <p:nvPr/>
          </p:nvSpPr>
          <p:spPr bwMode="auto">
            <a:xfrm flipH="1">
              <a:off x="1215" y="3508"/>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 name="Line 52"/>
            <p:cNvSpPr>
              <a:spLocks noChangeShapeType="1"/>
            </p:cNvSpPr>
            <p:nvPr/>
          </p:nvSpPr>
          <p:spPr bwMode="auto">
            <a:xfrm flipH="1">
              <a:off x="2775" y="2906"/>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4" name="Freeform 53"/>
            <p:cNvSpPr>
              <a:spLocks noEditPoints="1"/>
            </p:cNvSpPr>
            <p:nvPr/>
          </p:nvSpPr>
          <p:spPr bwMode="auto">
            <a:xfrm>
              <a:off x="854" y="1113"/>
              <a:ext cx="808" cy="809"/>
            </a:xfrm>
            <a:custGeom>
              <a:avLst/>
              <a:gdLst>
                <a:gd name="T0" fmla="*/ 53 w 4374"/>
                <a:gd name="T1" fmla="*/ 2194 h 4281"/>
                <a:gd name="T2" fmla="*/ 152 w 4374"/>
                <a:gd name="T3" fmla="*/ 1727 h 4281"/>
                <a:gd name="T4" fmla="*/ 144 w 4374"/>
                <a:gd name="T5" fmla="*/ 1387 h 4281"/>
                <a:gd name="T6" fmla="*/ 234 w 4374"/>
                <a:gd name="T7" fmla="*/ 1186 h 4281"/>
                <a:gd name="T8" fmla="*/ 330 w 4374"/>
                <a:gd name="T9" fmla="*/ 1233 h 4281"/>
                <a:gd name="T10" fmla="*/ 558 w 4374"/>
                <a:gd name="T11" fmla="*/ 882 h 4281"/>
                <a:gd name="T12" fmla="*/ 700 w 4374"/>
                <a:gd name="T13" fmla="*/ 575 h 4281"/>
                <a:gd name="T14" fmla="*/ 618 w 4374"/>
                <a:gd name="T15" fmla="*/ 652 h 4281"/>
                <a:gd name="T16" fmla="*/ 859 w 4374"/>
                <a:gd name="T17" fmla="*/ 511 h 4281"/>
                <a:gd name="T18" fmla="*/ 1196 w 4374"/>
                <a:gd name="T19" fmla="*/ 354 h 4281"/>
                <a:gd name="T20" fmla="*/ 1623 w 4374"/>
                <a:gd name="T21" fmla="*/ 130 h 4281"/>
                <a:gd name="T22" fmla="*/ 1772 w 4374"/>
                <a:gd name="T23" fmla="*/ 39 h 4281"/>
                <a:gd name="T24" fmla="*/ 1772 w 4374"/>
                <a:gd name="T25" fmla="*/ 39 h 4281"/>
                <a:gd name="T26" fmla="*/ 2192 w 4374"/>
                <a:gd name="T27" fmla="*/ 107 h 4281"/>
                <a:gd name="T28" fmla="*/ 2581 w 4374"/>
                <a:gd name="T29" fmla="*/ 90 h 4281"/>
                <a:gd name="T30" fmla="*/ 2837 w 4374"/>
                <a:gd name="T31" fmla="*/ 95 h 4281"/>
                <a:gd name="T32" fmla="*/ 2686 w 4374"/>
                <a:gd name="T33" fmla="*/ 112 h 4281"/>
                <a:gd name="T34" fmla="*/ 3020 w 4374"/>
                <a:gd name="T35" fmla="*/ 277 h 4281"/>
                <a:gd name="T36" fmla="*/ 3462 w 4374"/>
                <a:gd name="T37" fmla="*/ 468 h 4281"/>
                <a:gd name="T38" fmla="*/ 3624 w 4374"/>
                <a:gd name="T39" fmla="*/ 527 h 4281"/>
                <a:gd name="T40" fmla="*/ 3624 w 4374"/>
                <a:gd name="T41" fmla="*/ 527 h 4281"/>
                <a:gd name="T42" fmla="*/ 3796 w 4374"/>
                <a:gd name="T43" fmla="*/ 850 h 4281"/>
                <a:gd name="T44" fmla="*/ 4093 w 4374"/>
                <a:gd name="T45" fmla="*/ 1190 h 4281"/>
                <a:gd name="T46" fmla="*/ 4246 w 4374"/>
                <a:gd name="T47" fmla="*/ 1420 h 4281"/>
                <a:gd name="T48" fmla="*/ 4311 w 4374"/>
                <a:gd name="T49" fmla="*/ 1630 h 4281"/>
                <a:gd name="T50" fmla="*/ 4207 w 4374"/>
                <a:gd name="T51" fmla="*/ 1658 h 4281"/>
                <a:gd name="T52" fmla="*/ 4265 w 4374"/>
                <a:gd name="T53" fmla="*/ 2071 h 4281"/>
                <a:gd name="T54" fmla="*/ 4359 w 4374"/>
                <a:gd name="T55" fmla="*/ 2398 h 4281"/>
                <a:gd name="T56" fmla="*/ 4369 w 4374"/>
                <a:gd name="T57" fmla="*/ 2286 h 4281"/>
                <a:gd name="T58" fmla="*/ 4283 w 4374"/>
                <a:gd name="T59" fmla="*/ 2550 h 4281"/>
                <a:gd name="T60" fmla="*/ 4080 w 4374"/>
                <a:gd name="T61" fmla="*/ 2983 h 4281"/>
                <a:gd name="T62" fmla="*/ 4016 w 4374"/>
                <a:gd name="T63" fmla="*/ 3316 h 4281"/>
                <a:gd name="T64" fmla="*/ 3885 w 4374"/>
                <a:gd name="T65" fmla="*/ 3492 h 4281"/>
                <a:gd name="T66" fmla="*/ 3799 w 4374"/>
                <a:gd name="T67" fmla="*/ 3427 h 4281"/>
                <a:gd name="T68" fmla="*/ 3492 w 4374"/>
                <a:gd name="T69" fmla="*/ 3792 h 4281"/>
                <a:gd name="T70" fmla="*/ 3388 w 4374"/>
                <a:gd name="T71" fmla="*/ 3931 h 4281"/>
                <a:gd name="T72" fmla="*/ 3388 w 4374"/>
                <a:gd name="T73" fmla="*/ 3931 h 4281"/>
                <a:gd name="T74" fmla="*/ 2997 w 4374"/>
                <a:gd name="T75" fmla="*/ 4016 h 4281"/>
                <a:gd name="T76" fmla="*/ 2618 w 4374"/>
                <a:gd name="T77" fmla="*/ 4187 h 4281"/>
                <a:gd name="T78" fmla="*/ 2415 w 4374"/>
                <a:gd name="T79" fmla="*/ 4271 h 4281"/>
                <a:gd name="T80" fmla="*/ 2512 w 4374"/>
                <a:gd name="T81" fmla="*/ 4202 h 4281"/>
                <a:gd name="T82" fmla="*/ 2140 w 4374"/>
                <a:gd name="T83" fmla="*/ 4172 h 4281"/>
                <a:gd name="T84" fmla="*/ 1659 w 4374"/>
                <a:gd name="T85" fmla="*/ 4161 h 4281"/>
                <a:gd name="T86" fmla="*/ 1486 w 4374"/>
                <a:gd name="T87" fmla="*/ 4167 h 4281"/>
                <a:gd name="T88" fmla="*/ 1486 w 4374"/>
                <a:gd name="T89" fmla="*/ 4167 h 4281"/>
                <a:gd name="T90" fmla="*/ 1195 w 4374"/>
                <a:gd name="T91" fmla="*/ 3928 h 4281"/>
                <a:gd name="T92" fmla="*/ 802 w 4374"/>
                <a:gd name="T93" fmla="*/ 3729 h 4281"/>
                <a:gd name="T94" fmla="*/ 645 w 4374"/>
                <a:gd name="T95" fmla="*/ 3657 h 4281"/>
                <a:gd name="T96" fmla="*/ 724 w 4374"/>
                <a:gd name="T97" fmla="*/ 3655 h 4281"/>
                <a:gd name="T98" fmla="*/ 455 w 4374"/>
                <a:gd name="T99" fmla="*/ 3261 h 4281"/>
                <a:gd name="T100" fmla="*/ 203 w 4374"/>
                <a:gd name="T101" fmla="*/ 3033 h 4281"/>
                <a:gd name="T102" fmla="*/ 120 w 4374"/>
                <a:gd name="T103" fmla="*/ 2829 h 4281"/>
                <a:gd name="T104" fmla="*/ 220 w 4374"/>
                <a:gd name="T105" fmla="*/ 2792 h 4281"/>
                <a:gd name="T106" fmla="*/ 126 w 4374"/>
                <a:gd name="T107" fmla="*/ 2385 h 4281"/>
                <a:gd name="T108" fmla="*/ 53 w 4374"/>
                <a:gd name="T109" fmla="*/ 2087 h 4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74" h="4281">
                  <a:moveTo>
                    <a:pt x="2" y="2138"/>
                  </a:moveTo>
                  <a:lnTo>
                    <a:pt x="7" y="2030"/>
                  </a:lnTo>
                  <a:cubicBezTo>
                    <a:pt x="9" y="2001"/>
                    <a:pt x="34" y="1978"/>
                    <a:pt x="64" y="1979"/>
                  </a:cubicBezTo>
                  <a:cubicBezTo>
                    <a:pt x="93" y="1981"/>
                    <a:pt x="116" y="2006"/>
                    <a:pt x="115" y="2036"/>
                  </a:cubicBezTo>
                  <a:lnTo>
                    <a:pt x="109" y="2143"/>
                  </a:lnTo>
                  <a:cubicBezTo>
                    <a:pt x="108" y="2173"/>
                    <a:pt x="82" y="2196"/>
                    <a:pt x="53" y="2194"/>
                  </a:cubicBezTo>
                  <a:cubicBezTo>
                    <a:pt x="23" y="2193"/>
                    <a:pt x="0" y="2167"/>
                    <a:pt x="2" y="2138"/>
                  </a:cubicBezTo>
                  <a:close/>
                  <a:moveTo>
                    <a:pt x="30" y="1811"/>
                  </a:moveTo>
                  <a:lnTo>
                    <a:pt x="45" y="1712"/>
                  </a:lnTo>
                  <a:lnTo>
                    <a:pt x="48" y="1700"/>
                  </a:lnTo>
                  <a:cubicBezTo>
                    <a:pt x="56" y="1671"/>
                    <a:pt x="85" y="1654"/>
                    <a:pt x="114" y="1662"/>
                  </a:cubicBezTo>
                  <a:cubicBezTo>
                    <a:pt x="143" y="1669"/>
                    <a:pt x="160" y="1699"/>
                    <a:pt x="152" y="1727"/>
                  </a:cubicBezTo>
                  <a:lnTo>
                    <a:pt x="152" y="1729"/>
                  </a:lnTo>
                  <a:lnTo>
                    <a:pt x="136" y="1828"/>
                  </a:lnTo>
                  <a:cubicBezTo>
                    <a:pt x="132" y="1857"/>
                    <a:pt x="104" y="1877"/>
                    <a:pt x="75" y="1873"/>
                  </a:cubicBezTo>
                  <a:cubicBezTo>
                    <a:pt x="46" y="1868"/>
                    <a:pt x="26" y="1841"/>
                    <a:pt x="30" y="1811"/>
                  </a:cubicBezTo>
                  <a:close/>
                  <a:moveTo>
                    <a:pt x="106" y="1487"/>
                  </a:moveTo>
                  <a:lnTo>
                    <a:pt x="144" y="1387"/>
                  </a:lnTo>
                  <a:cubicBezTo>
                    <a:pt x="155" y="1359"/>
                    <a:pt x="186" y="1345"/>
                    <a:pt x="213" y="1355"/>
                  </a:cubicBezTo>
                  <a:cubicBezTo>
                    <a:pt x="241" y="1366"/>
                    <a:pt x="255" y="1397"/>
                    <a:pt x="245" y="1424"/>
                  </a:cubicBezTo>
                  <a:lnTo>
                    <a:pt x="207" y="1525"/>
                  </a:lnTo>
                  <a:cubicBezTo>
                    <a:pt x="197" y="1553"/>
                    <a:pt x="166" y="1567"/>
                    <a:pt x="138" y="1557"/>
                  </a:cubicBezTo>
                  <a:cubicBezTo>
                    <a:pt x="110" y="1546"/>
                    <a:pt x="96" y="1515"/>
                    <a:pt x="106" y="1487"/>
                  </a:cubicBezTo>
                  <a:close/>
                  <a:moveTo>
                    <a:pt x="234" y="1186"/>
                  </a:moveTo>
                  <a:lnTo>
                    <a:pt x="265" y="1122"/>
                  </a:lnTo>
                  <a:lnTo>
                    <a:pt x="287" y="1086"/>
                  </a:lnTo>
                  <a:cubicBezTo>
                    <a:pt x="303" y="1061"/>
                    <a:pt x="336" y="1054"/>
                    <a:pt x="361" y="1069"/>
                  </a:cubicBezTo>
                  <a:cubicBezTo>
                    <a:pt x="386" y="1085"/>
                    <a:pt x="394" y="1118"/>
                    <a:pt x="378" y="1143"/>
                  </a:cubicBezTo>
                  <a:lnTo>
                    <a:pt x="362" y="1169"/>
                  </a:lnTo>
                  <a:lnTo>
                    <a:pt x="330" y="1233"/>
                  </a:lnTo>
                  <a:cubicBezTo>
                    <a:pt x="317" y="1260"/>
                    <a:pt x="285" y="1271"/>
                    <a:pt x="258" y="1258"/>
                  </a:cubicBezTo>
                  <a:cubicBezTo>
                    <a:pt x="232" y="1245"/>
                    <a:pt x="221" y="1212"/>
                    <a:pt x="234" y="1186"/>
                  </a:cubicBezTo>
                  <a:close/>
                  <a:moveTo>
                    <a:pt x="407" y="902"/>
                  </a:moveTo>
                  <a:lnTo>
                    <a:pt x="472" y="817"/>
                  </a:lnTo>
                  <a:cubicBezTo>
                    <a:pt x="490" y="793"/>
                    <a:pt x="524" y="789"/>
                    <a:pt x="548" y="807"/>
                  </a:cubicBezTo>
                  <a:cubicBezTo>
                    <a:pt x="571" y="825"/>
                    <a:pt x="576" y="858"/>
                    <a:pt x="558" y="882"/>
                  </a:cubicBezTo>
                  <a:lnTo>
                    <a:pt x="493" y="968"/>
                  </a:lnTo>
                  <a:cubicBezTo>
                    <a:pt x="475" y="991"/>
                    <a:pt x="441" y="996"/>
                    <a:pt x="417" y="978"/>
                  </a:cubicBezTo>
                  <a:cubicBezTo>
                    <a:pt x="394" y="960"/>
                    <a:pt x="389" y="926"/>
                    <a:pt x="407" y="902"/>
                  </a:cubicBezTo>
                  <a:close/>
                  <a:moveTo>
                    <a:pt x="618" y="652"/>
                  </a:moveTo>
                  <a:lnTo>
                    <a:pt x="641" y="628"/>
                  </a:lnTo>
                  <a:lnTo>
                    <a:pt x="700" y="575"/>
                  </a:lnTo>
                  <a:cubicBezTo>
                    <a:pt x="723" y="556"/>
                    <a:pt x="757" y="558"/>
                    <a:pt x="776" y="580"/>
                  </a:cubicBezTo>
                  <a:cubicBezTo>
                    <a:pt x="796" y="602"/>
                    <a:pt x="794" y="636"/>
                    <a:pt x="772" y="656"/>
                  </a:cubicBezTo>
                  <a:lnTo>
                    <a:pt x="720" y="701"/>
                  </a:lnTo>
                  <a:lnTo>
                    <a:pt x="697" y="726"/>
                  </a:lnTo>
                  <a:cubicBezTo>
                    <a:pt x="677" y="747"/>
                    <a:pt x="643" y="749"/>
                    <a:pt x="621" y="728"/>
                  </a:cubicBezTo>
                  <a:cubicBezTo>
                    <a:pt x="599" y="708"/>
                    <a:pt x="598" y="674"/>
                    <a:pt x="618" y="652"/>
                  </a:cubicBezTo>
                  <a:close/>
                  <a:moveTo>
                    <a:pt x="870" y="436"/>
                  </a:moveTo>
                  <a:lnTo>
                    <a:pt x="957" y="373"/>
                  </a:lnTo>
                  <a:cubicBezTo>
                    <a:pt x="981" y="355"/>
                    <a:pt x="1015" y="360"/>
                    <a:pt x="1032" y="384"/>
                  </a:cubicBezTo>
                  <a:cubicBezTo>
                    <a:pt x="1050" y="408"/>
                    <a:pt x="1045" y="442"/>
                    <a:pt x="1021" y="459"/>
                  </a:cubicBezTo>
                  <a:lnTo>
                    <a:pt x="934" y="523"/>
                  </a:lnTo>
                  <a:cubicBezTo>
                    <a:pt x="910" y="540"/>
                    <a:pt x="876" y="535"/>
                    <a:pt x="859" y="511"/>
                  </a:cubicBezTo>
                  <a:cubicBezTo>
                    <a:pt x="841" y="487"/>
                    <a:pt x="846" y="454"/>
                    <a:pt x="870" y="436"/>
                  </a:cubicBezTo>
                  <a:close/>
                  <a:moveTo>
                    <a:pt x="1150" y="257"/>
                  </a:moveTo>
                  <a:lnTo>
                    <a:pt x="1247" y="211"/>
                  </a:lnTo>
                  <a:cubicBezTo>
                    <a:pt x="1274" y="198"/>
                    <a:pt x="1306" y="210"/>
                    <a:pt x="1319" y="237"/>
                  </a:cubicBezTo>
                  <a:cubicBezTo>
                    <a:pt x="1331" y="263"/>
                    <a:pt x="1320" y="295"/>
                    <a:pt x="1293" y="308"/>
                  </a:cubicBezTo>
                  <a:lnTo>
                    <a:pt x="1196" y="354"/>
                  </a:lnTo>
                  <a:cubicBezTo>
                    <a:pt x="1169" y="366"/>
                    <a:pt x="1137" y="355"/>
                    <a:pt x="1124" y="328"/>
                  </a:cubicBezTo>
                  <a:cubicBezTo>
                    <a:pt x="1112" y="301"/>
                    <a:pt x="1123" y="269"/>
                    <a:pt x="1150" y="257"/>
                  </a:cubicBezTo>
                  <a:close/>
                  <a:moveTo>
                    <a:pt x="1451" y="128"/>
                  </a:moveTo>
                  <a:lnTo>
                    <a:pt x="1537" y="97"/>
                  </a:lnTo>
                  <a:lnTo>
                    <a:pt x="1557" y="92"/>
                  </a:lnTo>
                  <a:cubicBezTo>
                    <a:pt x="1586" y="84"/>
                    <a:pt x="1615" y="102"/>
                    <a:pt x="1623" y="130"/>
                  </a:cubicBezTo>
                  <a:cubicBezTo>
                    <a:pt x="1630" y="159"/>
                    <a:pt x="1613" y="188"/>
                    <a:pt x="1584" y="196"/>
                  </a:cubicBezTo>
                  <a:lnTo>
                    <a:pt x="1574" y="198"/>
                  </a:lnTo>
                  <a:lnTo>
                    <a:pt x="1487" y="229"/>
                  </a:lnTo>
                  <a:cubicBezTo>
                    <a:pt x="1459" y="239"/>
                    <a:pt x="1428" y="224"/>
                    <a:pt x="1418" y="196"/>
                  </a:cubicBezTo>
                  <a:cubicBezTo>
                    <a:pt x="1408" y="168"/>
                    <a:pt x="1423" y="138"/>
                    <a:pt x="1451" y="128"/>
                  </a:cubicBezTo>
                  <a:close/>
                  <a:moveTo>
                    <a:pt x="1772" y="39"/>
                  </a:moveTo>
                  <a:lnTo>
                    <a:pt x="1878" y="24"/>
                  </a:lnTo>
                  <a:cubicBezTo>
                    <a:pt x="1907" y="20"/>
                    <a:pt x="1935" y="40"/>
                    <a:pt x="1939" y="69"/>
                  </a:cubicBezTo>
                  <a:cubicBezTo>
                    <a:pt x="1943" y="99"/>
                    <a:pt x="1923" y="126"/>
                    <a:pt x="1893" y="130"/>
                  </a:cubicBezTo>
                  <a:lnTo>
                    <a:pt x="1787" y="146"/>
                  </a:lnTo>
                  <a:cubicBezTo>
                    <a:pt x="1758" y="150"/>
                    <a:pt x="1730" y="130"/>
                    <a:pt x="1726" y="100"/>
                  </a:cubicBezTo>
                  <a:cubicBezTo>
                    <a:pt x="1722" y="71"/>
                    <a:pt x="1742" y="44"/>
                    <a:pt x="1772" y="39"/>
                  </a:cubicBezTo>
                  <a:close/>
                  <a:moveTo>
                    <a:pt x="2097" y="4"/>
                  </a:moveTo>
                  <a:lnTo>
                    <a:pt x="2187" y="0"/>
                  </a:lnTo>
                  <a:lnTo>
                    <a:pt x="2210" y="1"/>
                  </a:lnTo>
                  <a:cubicBezTo>
                    <a:pt x="2239" y="2"/>
                    <a:pt x="2262" y="27"/>
                    <a:pt x="2261" y="57"/>
                  </a:cubicBezTo>
                  <a:cubicBezTo>
                    <a:pt x="2259" y="87"/>
                    <a:pt x="2234" y="110"/>
                    <a:pt x="2204" y="108"/>
                  </a:cubicBezTo>
                  <a:lnTo>
                    <a:pt x="2192" y="107"/>
                  </a:lnTo>
                  <a:lnTo>
                    <a:pt x="2102" y="112"/>
                  </a:lnTo>
                  <a:cubicBezTo>
                    <a:pt x="2073" y="113"/>
                    <a:pt x="2047" y="90"/>
                    <a:pt x="2046" y="61"/>
                  </a:cubicBezTo>
                  <a:cubicBezTo>
                    <a:pt x="2044" y="31"/>
                    <a:pt x="2067" y="6"/>
                    <a:pt x="2097" y="4"/>
                  </a:cubicBezTo>
                  <a:close/>
                  <a:moveTo>
                    <a:pt x="2429" y="13"/>
                  </a:moveTo>
                  <a:lnTo>
                    <a:pt x="2536" y="29"/>
                  </a:lnTo>
                  <a:cubicBezTo>
                    <a:pt x="2565" y="33"/>
                    <a:pt x="2585" y="60"/>
                    <a:pt x="2581" y="90"/>
                  </a:cubicBezTo>
                  <a:cubicBezTo>
                    <a:pt x="2577" y="119"/>
                    <a:pt x="2549" y="140"/>
                    <a:pt x="2520" y="135"/>
                  </a:cubicBezTo>
                  <a:lnTo>
                    <a:pt x="2414" y="120"/>
                  </a:lnTo>
                  <a:cubicBezTo>
                    <a:pt x="2384" y="115"/>
                    <a:pt x="2364" y="88"/>
                    <a:pt x="2368" y="59"/>
                  </a:cubicBezTo>
                  <a:cubicBezTo>
                    <a:pt x="2373" y="29"/>
                    <a:pt x="2400" y="9"/>
                    <a:pt x="2429" y="13"/>
                  </a:cubicBezTo>
                  <a:close/>
                  <a:moveTo>
                    <a:pt x="2751" y="74"/>
                  </a:moveTo>
                  <a:lnTo>
                    <a:pt x="2837" y="95"/>
                  </a:lnTo>
                  <a:lnTo>
                    <a:pt x="2860" y="103"/>
                  </a:lnTo>
                  <a:cubicBezTo>
                    <a:pt x="2888" y="113"/>
                    <a:pt x="2902" y="144"/>
                    <a:pt x="2892" y="172"/>
                  </a:cubicBezTo>
                  <a:cubicBezTo>
                    <a:pt x="2882" y="200"/>
                    <a:pt x="2851" y="215"/>
                    <a:pt x="2823" y="205"/>
                  </a:cubicBezTo>
                  <a:lnTo>
                    <a:pt x="2810" y="200"/>
                  </a:lnTo>
                  <a:lnTo>
                    <a:pt x="2725" y="178"/>
                  </a:lnTo>
                  <a:cubicBezTo>
                    <a:pt x="2696" y="170"/>
                    <a:pt x="2679" y="141"/>
                    <a:pt x="2686" y="112"/>
                  </a:cubicBezTo>
                  <a:cubicBezTo>
                    <a:pt x="2693" y="84"/>
                    <a:pt x="2722" y="66"/>
                    <a:pt x="2751" y="74"/>
                  </a:cubicBezTo>
                  <a:close/>
                  <a:moveTo>
                    <a:pt x="3066" y="180"/>
                  </a:moveTo>
                  <a:lnTo>
                    <a:pt x="3163" y="226"/>
                  </a:lnTo>
                  <a:cubicBezTo>
                    <a:pt x="3190" y="238"/>
                    <a:pt x="3202" y="270"/>
                    <a:pt x="3189" y="297"/>
                  </a:cubicBezTo>
                  <a:cubicBezTo>
                    <a:pt x="3176" y="324"/>
                    <a:pt x="3144" y="336"/>
                    <a:pt x="3117" y="323"/>
                  </a:cubicBezTo>
                  <a:lnTo>
                    <a:pt x="3020" y="277"/>
                  </a:lnTo>
                  <a:cubicBezTo>
                    <a:pt x="2993" y="265"/>
                    <a:pt x="2982" y="233"/>
                    <a:pt x="2994" y="206"/>
                  </a:cubicBezTo>
                  <a:cubicBezTo>
                    <a:pt x="3007" y="179"/>
                    <a:pt x="3039" y="167"/>
                    <a:pt x="3066" y="180"/>
                  </a:cubicBezTo>
                  <a:close/>
                  <a:moveTo>
                    <a:pt x="3356" y="332"/>
                  </a:moveTo>
                  <a:lnTo>
                    <a:pt x="3410" y="364"/>
                  </a:lnTo>
                  <a:lnTo>
                    <a:pt x="3450" y="393"/>
                  </a:lnTo>
                  <a:cubicBezTo>
                    <a:pt x="3474" y="411"/>
                    <a:pt x="3479" y="444"/>
                    <a:pt x="3462" y="468"/>
                  </a:cubicBezTo>
                  <a:cubicBezTo>
                    <a:pt x="3444" y="492"/>
                    <a:pt x="3410" y="498"/>
                    <a:pt x="3386" y="480"/>
                  </a:cubicBezTo>
                  <a:lnTo>
                    <a:pt x="3355" y="457"/>
                  </a:lnTo>
                  <a:lnTo>
                    <a:pt x="3301" y="424"/>
                  </a:lnTo>
                  <a:cubicBezTo>
                    <a:pt x="3275" y="409"/>
                    <a:pt x="3267" y="376"/>
                    <a:pt x="3282" y="351"/>
                  </a:cubicBezTo>
                  <a:cubicBezTo>
                    <a:pt x="3297" y="325"/>
                    <a:pt x="3330" y="317"/>
                    <a:pt x="3356" y="332"/>
                  </a:cubicBezTo>
                  <a:close/>
                  <a:moveTo>
                    <a:pt x="3624" y="527"/>
                  </a:moveTo>
                  <a:lnTo>
                    <a:pt x="3704" y="599"/>
                  </a:lnTo>
                  <a:cubicBezTo>
                    <a:pt x="3727" y="618"/>
                    <a:pt x="3729" y="652"/>
                    <a:pt x="3709" y="675"/>
                  </a:cubicBezTo>
                  <a:cubicBezTo>
                    <a:pt x="3689" y="697"/>
                    <a:pt x="3655" y="699"/>
                    <a:pt x="3633" y="679"/>
                  </a:cubicBezTo>
                  <a:lnTo>
                    <a:pt x="3553" y="608"/>
                  </a:lnTo>
                  <a:cubicBezTo>
                    <a:pt x="3531" y="588"/>
                    <a:pt x="3528" y="554"/>
                    <a:pt x="3548" y="532"/>
                  </a:cubicBezTo>
                  <a:cubicBezTo>
                    <a:pt x="3568" y="510"/>
                    <a:pt x="3602" y="508"/>
                    <a:pt x="3624" y="527"/>
                  </a:cubicBezTo>
                  <a:close/>
                  <a:moveTo>
                    <a:pt x="3857" y="757"/>
                  </a:moveTo>
                  <a:lnTo>
                    <a:pt x="3875" y="777"/>
                  </a:lnTo>
                  <a:lnTo>
                    <a:pt x="3927" y="845"/>
                  </a:lnTo>
                  <a:cubicBezTo>
                    <a:pt x="3945" y="868"/>
                    <a:pt x="3941" y="902"/>
                    <a:pt x="3918" y="920"/>
                  </a:cubicBezTo>
                  <a:cubicBezTo>
                    <a:pt x="3894" y="938"/>
                    <a:pt x="3860" y="934"/>
                    <a:pt x="3842" y="910"/>
                  </a:cubicBezTo>
                  <a:lnTo>
                    <a:pt x="3796" y="850"/>
                  </a:lnTo>
                  <a:lnTo>
                    <a:pt x="3778" y="831"/>
                  </a:lnTo>
                  <a:cubicBezTo>
                    <a:pt x="3758" y="809"/>
                    <a:pt x="3759" y="775"/>
                    <a:pt x="3781" y="755"/>
                  </a:cubicBezTo>
                  <a:cubicBezTo>
                    <a:pt x="3803" y="734"/>
                    <a:pt x="3837" y="736"/>
                    <a:pt x="3857" y="757"/>
                  </a:cubicBezTo>
                  <a:close/>
                  <a:moveTo>
                    <a:pt x="4054" y="1025"/>
                  </a:moveTo>
                  <a:lnTo>
                    <a:pt x="4111" y="1116"/>
                  </a:lnTo>
                  <a:cubicBezTo>
                    <a:pt x="4126" y="1141"/>
                    <a:pt x="4119" y="1175"/>
                    <a:pt x="4093" y="1190"/>
                  </a:cubicBezTo>
                  <a:cubicBezTo>
                    <a:pt x="4068" y="1206"/>
                    <a:pt x="4035" y="1198"/>
                    <a:pt x="4019" y="1173"/>
                  </a:cubicBezTo>
                  <a:lnTo>
                    <a:pt x="3963" y="1082"/>
                  </a:lnTo>
                  <a:cubicBezTo>
                    <a:pt x="3947" y="1057"/>
                    <a:pt x="3955" y="1023"/>
                    <a:pt x="3980" y="1008"/>
                  </a:cubicBezTo>
                  <a:cubicBezTo>
                    <a:pt x="4005" y="992"/>
                    <a:pt x="4038" y="1000"/>
                    <a:pt x="4054" y="1025"/>
                  </a:cubicBezTo>
                  <a:close/>
                  <a:moveTo>
                    <a:pt x="4208" y="1319"/>
                  </a:moveTo>
                  <a:lnTo>
                    <a:pt x="4246" y="1420"/>
                  </a:lnTo>
                  <a:cubicBezTo>
                    <a:pt x="4257" y="1448"/>
                    <a:pt x="4243" y="1479"/>
                    <a:pt x="4215" y="1489"/>
                  </a:cubicBezTo>
                  <a:cubicBezTo>
                    <a:pt x="4187" y="1500"/>
                    <a:pt x="4156" y="1485"/>
                    <a:pt x="4146" y="1458"/>
                  </a:cubicBezTo>
                  <a:lnTo>
                    <a:pt x="4108" y="1357"/>
                  </a:lnTo>
                  <a:cubicBezTo>
                    <a:pt x="4097" y="1329"/>
                    <a:pt x="4111" y="1298"/>
                    <a:pt x="4139" y="1288"/>
                  </a:cubicBezTo>
                  <a:cubicBezTo>
                    <a:pt x="4167" y="1277"/>
                    <a:pt x="4198" y="1292"/>
                    <a:pt x="4208" y="1319"/>
                  </a:cubicBezTo>
                  <a:close/>
                  <a:moveTo>
                    <a:pt x="4311" y="1630"/>
                  </a:moveTo>
                  <a:lnTo>
                    <a:pt x="4331" y="1707"/>
                  </a:lnTo>
                  <a:lnTo>
                    <a:pt x="4337" y="1740"/>
                  </a:lnTo>
                  <a:cubicBezTo>
                    <a:pt x="4341" y="1770"/>
                    <a:pt x="4321" y="1797"/>
                    <a:pt x="4292" y="1802"/>
                  </a:cubicBezTo>
                  <a:cubicBezTo>
                    <a:pt x="4263" y="1806"/>
                    <a:pt x="4235" y="1786"/>
                    <a:pt x="4231" y="1757"/>
                  </a:cubicBezTo>
                  <a:lnTo>
                    <a:pt x="4228" y="1734"/>
                  </a:lnTo>
                  <a:lnTo>
                    <a:pt x="4207" y="1658"/>
                  </a:lnTo>
                  <a:cubicBezTo>
                    <a:pt x="4200" y="1629"/>
                    <a:pt x="4217" y="1600"/>
                    <a:pt x="4245" y="1592"/>
                  </a:cubicBezTo>
                  <a:cubicBezTo>
                    <a:pt x="4274" y="1584"/>
                    <a:pt x="4304" y="1602"/>
                    <a:pt x="4311" y="1630"/>
                  </a:cubicBezTo>
                  <a:close/>
                  <a:moveTo>
                    <a:pt x="4367" y="1958"/>
                  </a:moveTo>
                  <a:lnTo>
                    <a:pt x="4372" y="2066"/>
                  </a:lnTo>
                  <a:cubicBezTo>
                    <a:pt x="4374" y="2095"/>
                    <a:pt x="4351" y="2121"/>
                    <a:pt x="4322" y="2122"/>
                  </a:cubicBezTo>
                  <a:cubicBezTo>
                    <a:pt x="4292" y="2124"/>
                    <a:pt x="4267" y="2101"/>
                    <a:pt x="4265" y="2071"/>
                  </a:cubicBezTo>
                  <a:lnTo>
                    <a:pt x="4260" y="1964"/>
                  </a:lnTo>
                  <a:cubicBezTo>
                    <a:pt x="4258" y="1934"/>
                    <a:pt x="4281" y="1909"/>
                    <a:pt x="4310" y="1908"/>
                  </a:cubicBezTo>
                  <a:cubicBezTo>
                    <a:pt x="4340" y="1906"/>
                    <a:pt x="4365" y="1929"/>
                    <a:pt x="4367" y="1958"/>
                  </a:cubicBezTo>
                  <a:close/>
                  <a:moveTo>
                    <a:pt x="4369" y="2286"/>
                  </a:moveTo>
                  <a:lnTo>
                    <a:pt x="4365" y="2356"/>
                  </a:lnTo>
                  <a:lnTo>
                    <a:pt x="4359" y="2398"/>
                  </a:lnTo>
                  <a:cubicBezTo>
                    <a:pt x="4354" y="2428"/>
                    <a:pt x="4327" y="2448"/>
                    <a:pt x="4298" y="2443"/>
                  </a:cubicBezTo>
                  <a:cubicBezTo>
                    <a:pt x="4268" y="2439"/>
                    <a:pt x="4248" y="2411"/>
                    <a:pt x="4253" y="2382"/>
                  </a:cubicBezTo>
                  <a:lnTo>
                    <a:pt x="4258" y="2351"/>
                  </a:lnTo>
                  <a:lnTo>
                    <a:pt x="4261" y="2280"/>
                  </a:lnTo>
                  <a:cubicBezTo>
                    <a:pt x="4263" y="2251"/>
                    <a:pt x="4288" y="2228"/>
                    <a:pt x="4318" y="2230"/>
                  </a:cubicBezTo>
                  <a:cubicBezTo>
                    <a:pt x="4348" y="2231"/>
                    <a:pt x="4370" y="2256"/>
                    <a:pt x="4369" y="2286"/>
                  </a:cubicBezTo>
                  <a:close/>
                  <a:moveTo>
                    <a:pt x="4321" y="2615"/>
                  </a:moveTo>
                  <a:lnTo>
                    <a:pt x="4293" y="2719"/>
                  </a:lnTo>
                  <a:cubicBezTo>
                    <a:pt x="4286" y="2748"/>
                    <a:pt x="4256" y="2765"/>
                    <a:pt x="4228" y="2758"/>
                  </a:cubicBezTo>
                  <a:cubicBezTo>
                    <a:pt x="4199" y="2750"/>
                    <a:pt x="4182" y="2720"/>
                    <a:pt x="4189" y="2692"/>
                  </a:cubicBezTo>
                  <a:lnTo>
                    <a:pt x="4217" y="2588"/>
                  </a:lnTo>
                  <a:cubicBezTo>
                    <a:pt x="4224" y="2559"/>
                    <a:pt x="4254" y="2542"/>
                    <a:pt x="4283" y="2550"/>
                  </a:cubicBezTo>
                  <a:cubicBezTo>
                    <a:pt x="4311" y="2557"/>
                    <a:pt x="4328" y="2587"/>
                    <a:pt x="4321" y="2615"/>
                  </a:cubicBezTo>
                  <a:close/>
                  <a:moveTo>
                    <a:pt x="4222" y="2927"/>
                  </a:moveTo>
                  <a:lnTo>
                    <a:pt x="4205" y="2972"/>
                  </a:lnTo>
                  <a:lnTo>
                    <a:pt x="4177" y="3031"/>
                  </a:lnTo>
                  <a:cubicBezTo>
                    <a:pt x="4164" y="3057"/>
                    <a:pt x="4131" y="3068"/>
                    <a:pt x="4105" y="3055"/>
                  </a:cubicBezTo>
                  <a:cubicBezTo>
                    <a:pt x="4078" y="3042"/>
                    <a:pt x="4067" y="3010"/>
                    <a:pt x="4080" y="2983"/>
                  </a:cubicBezTo>
                  <a:lnTo>
                    <a:pt x="4104" y="2935"/>
                  </a:lnTo>
                  <a:lnTo>
                    <a:pt x="4121" y="2890"/>
                  </a:lnTo>
                  <a:cubicBezTo>
                    <a:pt x="4131" y="2862"/>
                    <a:pt x="4162" y="2848"/>
                    <a:pt x="4190" y="2858"/>
                  </a:cubicBezTo>
                  <a:cubicBezTo>
                    <a:pt x="4218" y="2869"/>
                    <a:pt x="4232" y="2900"/>
                    <a:pt x="4222" y="2927"/>
                  </a:cubicBezTo>
                  <a:close/>
                  <a:moveTo>
                    <a:pt x="4073" y="3225"/>
                  </a:moveTo>
                  <a:lnTo>
                    <a:pt x="4016" y="3316"/>
                  </a:lnTo>
                  <a:cubicBezTo>
                    <a:pt x="4001" y="3341"/>
                    <a:pt x="3968" y="3349"/>
                    <a:pt x="3942" y="3333"/>
                  </a:cubicBezTo>
                  <a:cubicBezTo>
                    <a:pt x="3917" y="3318"/>
                    <a:pt x="3909" y="3285"/>
                    <a:pt x="3925" y="3259"/>
                  </a:cubicBezTo>
                  <a:lnTo>
                    <a:pt x="3982" y="3168"/>
                  </a:lnTo>
                  <a:cubicBezTo>
                    <a:pt x="3998" y="3143"/>
                    <a:pt x="4031" y="3135"/>
                    <a:pt x="4056" y="3151"/>
                  </a:cubicBezTo>
                  <a:cubicBezTo>
                    <a:pt x="4081" y="3167"/>
                    <a:pt x="4089" y="3200"/>
                    <a:pt x="4073" y="3225"/>
                  </a:cubicBezTo>
                  <a:close/>
                  <a:moveTo>
                    <a:pt x="3885" y="3492"/>
                  </a:moveTo>
                  <a:lnTo>
                    <a:pt x="3878" y="3501"/>
                  </a:lnTo>
                  <a:lnTo>
                    <a:pt x="3809" y="3576"/>
                  </a:lnTo>
                  <a:cubicBezTo>
                    <a:pt x="3789" y="3597"/>
                    <a:pt x="3755" y="3599"/>
                    <a:pt x="3733" y="3578"/>
                  </a:cubicBezTo>
                  <a:cubicBezTo>
                    <a:pt x="3711" y="3558"/>
                    <a:pt x="3710" y="3524"/>
                    <a:pt x="3730" y="3502"/>
                  </a:cubicBezTo>
                  <a:lnTo>
                    <a:pt x="3793" y="3436"/>
                  </a:lnTo>
                  <a:lnTo>
                    <a:pt x="3799" y="3427"/>
                  </a:lnTo>
                  <a:cubicBezTo>
                    <a:pt x="3817" y="3404"/>
                    <a:pt x="3851" y="3399"/>
                    <a:pt x="3875" y="3417"/>
                  </a:cubicBezTo>
                  <a:cubicBezTo>
                    <a:pt x="3898" y="3435"/>
                    <a:pt x="3903" y="3469"/>
                    <a:pt x="3885" y="3492"/>
                  </a:cubicBezTo>
                  <a:close/>
                  <a:moveTo>
                    <a:pt x="3652" y="3729"/>
                  </a:moveTo>
                  <a:lnTo>
                    <a:pt x="3582" y="3792"/>
                  </a:lnTo>
                  <a:lnTo>
                    <a:pt x="3567" y="3803"/>
                  </a:lnTo>
                  <a:cubicBezTo>
                    <a:pt x="3543" y="3821"/>
                    <a:pt x="3509" y="3815"/>
                    <a:pt x="3492" y="3792"/>
                  </a:cubicBezTo>
                  <a:cubicBezTo>
                    <a:pt x="3474" y="3768"/>
                    <a:pt x="3479" y="3734"/>
                    <a:pt x="3503" y="3716"/>
                  </a:cubicBezTo>
                  <a:lnTo>
                    <a:pt x="3511" y="3711"/>
                  </a:lnTo>
                  <a:lnTo>
                    <a:pt x="3580" y="3649"/>
                  </a:lnTo>
                  <a:cubicBezTo>
                    <a:pt x="3602" y="3629"/>
                    <a:pt x="3636" y="3631"/>
                    <a:pt x="3656" y="3653"/>
                  </a:cubicBezTo>
                  <a:cubicBezTo>
                    <a:pt x="3676" y="3676"/>
                    <a:pt x="3674" y="3710"/>
                    <a:pt x="3652" y="3729"/>
                  </a:cubicBezTo>
                  <a:close/>
                  <a:moveTo>
                    <a:pt x="3388" y="3931"/>
                  </a:moveTo>
                  <a:lnTo>
                    <a:pt x="3296" y="3986"/>
                  </a:lnTo>
                  <a:cubicBezTo>
                    <a:pt x="3270" y="4001"/>
                    <a:pt x="3237" y="3993"/>
                    <a:pt x="3222" y="3967"/>
                  </a:cubicBezTo>
                  <a:cubicBezTo>
                    <a:pt x="3207" y="3942"/>
                    <a:pt x="3215" y="3909"/>
                    <a:pt x="3240" y="3894"/>
                  </a:cubicBezTo>
                  <a:lnTo>
                    <a:pt x="3333" y="3839"/>
                  </a:lnTo>
                  <a:cubicBezTo>
                    <a:pt x="3358" y="3823"/>
                    <a:pt x="3391" y="3832"/>
                    <a:pt x="3406" y="3857"/>
                  </a:cubicBezTo>
                  <a:cubicBezTo>
                    <a:pt x="3422" y="3883"/>
                    <a:pt x="3413" y="3916"/>
                    <a:pt x="3388" y="3931"/>
                  </a:cubicBezTo>
                  <a:close/>
                  <a:moveTo>
                    <a:pt x="3100" y="4086"/>
                  </a:moveTo>
                  <a:lnTo>
                    <a:pt x="3042" y="4113"/>
                  </a:lnTo>
                  <a:lnTo>
                    <a:pt x="2996" y="4130"/>
                  </a:lnTo>
                  <a:cubicBezTo>
                    <a:pt x="2968" y="4140"/>
                    <a:pt x="2937" y="4125"/>
                    <a:pt x="2927" y="4097"/>
                  </a:cubicBezTo>
                  <a:cubicBezTo>
                    <a:pt x="2917" y="4069"/>
                    <a:pt x="2932" y="4039"/>
                    <a:pt x="2960" y="4029"/>
                  </a:cubicBezTo>
                  <a:lnTo>
                    <a:pt x="2997" y="4016"/>
                  </a:lnTo>
                  <a:lnTo>
                    <a:pt x="3054" y="3989"/>
                  </a:lnTo>
                  <a:cubicBezTo>
                    <a:pt x="3081" y="3976"/>
                    <a:pt x="3113" y="3988"/>
                    <a:pt x="3125" y="4015"/>
                  </a:cubicBezTo>
                  <a:cubicBezTo>
                    <a:pt x="3138" y="4041"/>
                    <a:pt x="3127" y="4073"/>
                    <a:pt x="3100" y="4086"/>
                  </a:cubicBezTo>
                  <a:close/>
                  <a:moveTo>
                    <a:pt x="2787" y="4199"/>
                  </a:moveTo>
                  <a:lnTo>
                    <a:pt x="2683" y="4226"/>
                  </a:lnTo>
                  <a:cubicBezTo>
                    <a:pt x="2655" y="4233"/>
                    <a:pt x="2625" y="4216"/>
                    <a:pt x="2618" y="4187"/>
                  </a:cubicBezTo>
                  <a:cubicBezTo>
                    <a:pt x="2611" y="4158"/>
                    <a:pt x="2628" y="4129"/>
                    <a:pt x="2657" y="4122"/>
                  </a:cubicBezTo>
                  <a:lnTo>
                    <a:pt x="2761" y="4095"/>
                  </a:lnTo>
                  <a:cubicBezTo>
                    <a:pt x="2790" y="4088"/>
                    <a:pt x="2819" y="4105"/>
                    <a:pt x="2826" y="4134"/>
                  </a:cubicBezTo>
                  <a:cubicBezTo>
                    <a:pt x="2834" y="4163"/>
                    <a:pt x="2816" y="4192"/>
                    <a:pt x="2787" y="4199"/>
                  </a:cubicBezTo>
                  <a:close/>
                  <a:moveTo>
                    <a:pt x="2466" y="4263"/>
                  </a:moveTo>
                  <a:lnTo>
                    <a:pt x="2415" y="4271"/>
                  </a:lnTo>
                  <a:lnTo>
                    <a:pt x="2354" y="4274"/>
                  </a:lnTo>
                  <a:cubicBezTo>
                    <a:pt x="2325" y="4275"/>
                    <a:pt x="2299" y="4253"/>
                    <a:pt x="2298" y="4223"/>
                  </a:cubicBezTo>
                  <a:cubicBezTo>
                    <a:pt x="2296" y="4193"/>
                    <a:pt x="2319" y="4168"/>
                    <a:pt x="2349" y="4167"/>
                  </a:cubicBezTo>
                  <a:lnTo>
                    <a:pt x="2400" y="4164"/>
                  </a:lnTo>
                  <a:lnTo>
                    <a:pt x="2451" y="4157"/>
                  </a:lnTo>
                  <a:cubicBezTo>
                    <a:pt x="2480" y="4153"/>
                    <a:pt x="2507" y="4173"/>
                    <a:pt x="2512" y="4202"/>
                  </a:cubicBezTo>
                  <a:cubicBezTo>
                    <a:pt x="2516" y="4232"/>
                    <a:pt x="2496" y="4259"/>
                    <a:pt x="2466" y="4263"/>
                  </a:cubicBezTo>
                  <a:close/>
                  <a:moveTo>
                    <a:pt x="2134" y="4279"/>
                  </a:moveTo>
                  <a:lnTo>
                    <a:pt x="2027" y="4274"/>
                  </a:lnTo>
                  <a:cubicBezTo>
                    <a:pt x="1997" y="4273"/>
                    <a:pt x="1974" y="4247"/>
                    <a:pt x="1976" y="4218"/>
                  </a:cubicBezTo>
                  <a:cubicBezTo>
                    <a:pt x="1977" y="4188"/>
                    <a:pt x="2003" y="4165"/>
                    <a:pt x="2032" y="4167"/>
                  </a:cubicBezTo>
                  <a:lnTo>
                    <a:pt x="2140" y="4172"/>
                  </a:lnTo>
                  <a:cubicBezTo>
                    <a:pt x="2169" y="4174"/>
                    <a:pt x="2192" y="4199"/>
                    <a:pt x="2191" y="4229"/>
                  </a:cubicBezTo>
                  <a:cubicBezTo>
                    <a:pt x="2189" y="4258"/>
                    <a:pt x="2164" y="4281"/>
                    <a:pt x="2134" y="4279"/>
                  </a:cubicBezTo>
                  <a:close/>
                  <a:moveTo>
                    <a:pt x="1809" y="4248"/>
                  </a:moveTo>
                  <a:lnTo>
                    <a:pt x="1752" y="4240"/>
                  </a:lnTo>
                  <a:lnTo>
                    <a:pt x="1698" y="4226"/>
                  </a:lnTo>
                  <a:cubicBezTo>
                    <a:pt x="1669" y="4219"/>
                    <a:pt x="1652" y="4190"/>
                    <a:pt x="1659" y="4161"/>
                  </a:cubicBezTo>
                  <a:cubicBezTo>
                    <a:pt x="1666" y="4132"/>
                    <a:pt x="1696" y="4115"/>
                    <a:pt x="1724" y="4122"/>
                  </a:cubicBezTo>
                  <a:lnTo>
                    <a:pt x="1767" y="4133"/>
                  </a:lnTo>
                  <a:lnTo>
                    <a:pt x="1824" y="4142"/>
                  </a:lnTo>
                  <a:cubicBezTo>
                    <a:pt x="1853" y="4146"/>
                    <a:pt x="1874" y="4173"/>
                    <a:pt x="1869" y="4203"/>
                  </a:cubicBezTo>
                  <a:cubicBezTo>
                    <a:pt x="1865" y="4232"/>
                    <a:pt x="1838" y="4252"/>
                    <a:pt x="1809" y="4248"/>
                  </a:cubicBezTo>
                  <a:close/>
                  <a:moveTo>
                    <a:pt x="1486" y="4167"/>
                  </a:moveTo>
                  <a:lnTo>
                    <a:pt x="1385" y="4131"/>
                  </a:lnTo>
                  <a:cubicBezTo>
                    <a:pt x="1357" y="4121"/>
                    <a:pt x="1342" y="4090"/>
                    <a:pt x="1352" y="4062"/>
                  </a:cubicBezTo>
                  <a:cubicBezTo>
                    <a:pt x="1362" y="4034"/>
                    <a:pt x="1393" y="4019"/>
                    <a:pt x="1421" y="4029"/>
                  </a:cubicBezTo>
                  <a:lnTo>
                    <a:pt x="1522" y="4066"/>
                  </a:lnTo>
                  <a:cubicBezTo>
                    <a:pt x="1550" y="4076"/>
                    <a:pt x="1565" y="4106"/>
                    <a:pt x="1555" y="4134"/>
                  </a:cubicBezTo>
                  <a:cubicBezTo>
                    <a:pt x="1545" y="4162"/>
                    <a:pt x="1514" y="4177"/>
                    <a:pt x="1486" y="4167"/>
                  </a:cubicBezTo>
                  <a:close/>
                  <a:moveTo>
                    <a:pt x="1184" y="4041"/>
                  </a:moveTo>
                  <a:lnTo>
                    <a:pt x="1150" y="4025"/>
                  </a:lnTo>
                  <a:lnTo>
                    <a:pt x="1085" y="3987"/>
                  </a:lnTo>
                  <a:cubicBezTo>
                    <a:pt x="1060" y="3972"/>
                    <a:pt x="1051" y="3939"/>
                    <a:pt x="1067" y="3913"/>
                  </a:cubicBezTo>
                  <a:cubicBezTo>
                    <a:pt x="1082" y="3888"/>
                    <a:pt x="1115" y="3880"/>
                    <a:pt x="1140" y="3895"/>
                  </a:cubicBezTo>
                  <a:lnTo>
                    <a:pt x="1195" y="3928"/>
                  </a:lnTo>
                  <a:lnTo>
                    <a:pt x="1230" y="3944"/>
                  </a:lnTo>
                  <a:cubicBezTo>
                    <a:pt x="1257" y="3957"/>
                    <a:pt x="1268" y="3989"/>
                    <a:pt x="1255" y="4016"/>
                  </a:cubicBezTo>
                  <a:cubicBezTo>
                    <a:pt x="1243" y="4042"/>
                    <a:pt x="1211" y="4054"/>
                    <a:pt x="1184" y="4041"/>
                  </a:cubicBezTo>
                  <a:close/>
                  <a:moveTo>
                    <a:pt x="901" y="3868"/>
                  </a:moveTo>
                  <a:lnTo>
                    <a:pt x="814" y="3804"/>
                  </a:lnTo>
                  <a:cubicBezTo>
                    <a:pt x="790" y="3787"/>
                    <a:pt x="785" y="3753"/>
                    <a:pt x="802" y="3729"/>
                  </a:cubicBezTo>
                  <a:cubicBezTo>
                    <a:pt x="820" y="3705"/>
                    <a:pt x="853" y="3700"/>
                    <a:pt x="877" y="3718"/>
                  </a:cubicBezTo>
                  <a:lnTo>
                    <a:pt x="964" y="3781"/>
                  </a:lnTo>
                  <a:cubicBezTo>
                    <a:pt x="988" y="3799"/>
                    <a:pt x="993" y="3832"/>
                    <a:pt x="976" y="3856"/>
                  </a:cubicBezTo>
                  <a:cubicBezTo>
                    <a:pt x="958" y="3880"/>
                    <a:pt x="925" y="3885"/>
                    <a:pt x="901" y="3868"/>
                  </a:cubicBezTo>
                  <a:close/>
                  <a:moveTo>
                    <a:pt x="648" y="3660"/>
                  </a:moveTo>
                  <a:lnTo>
                    <a:pt x="645" y="3657"/>
                  </a:lnTo>
                  <a:lnTo>
                    <a:pt x="571" y="3578"/>
                  </a:lnTo>
                  <a:cubicBezTo>
                    <a:pt x="551" y="3556"/>
                    <a:pt x="552" y="3522"/>
                    <a:pt x="574" y="3502"/>
                  </a:cubicBezTo>
                  <a:cubicBezTo>
                    <a:pt x="595" y="3482"/>
                    <a:pt x="629" y="3483"/>
                    <a:pt x="650" y="3505"/>
                  </a:cubicBezTo>
                  <a:lnTo>
                    <a:pt x="716" y="3576"/>
                  </a:lnTo>
                  <a:lnTo>
                    <a:pt x="720" y="3579"/>
                  </a:lnTo>
                  <a:cubicBezTo>
                    <a:pt x="742" y="3599"/>
                    <a:pt x="744" y="3633"/>
                    <a:pt x="724" y="3655"/>
                  </a:cubicBezTo>
                  <a:cubicBezTo>
                    <a:pt x="704" y="3677"/>
                    <a:pt x="670" y="3679"/>
                    <a:pt x="648" y="3660"/>
                  </a:cubicBezTo>
                  <a:close/>
                  <a:moveTo>
                    <a:pt x="430" y="3409"/>
                  </a:moveTo>
                  <a:lnTo>
                    <a:pt x="378" y="3340"/>
                  </a:lnTo>
                  <a:lnTo>
                    <a:pt x="364" y="3318"/>
                  </a:lnTo>
                  <a:cubicBezTo>
                    <a:pt x="348" y="3293"/>
                    <a:pt x="356" y="3260"/>
                    <a:pt x="381" y="3244"/>
                  </a:cubicBezTo>
                  <a:cubicBezTo>
                    <a:pt x="406" y="3228"/>
                    <a:pt x="439" y="3236"/>
                    <a:pt x="455" y="3261"/>
                  </a:cubicBezTo>
                  <a:lnTo>
                    <a:pt x="463" y="3275"/>
                  </a:lnTo>
                  <a:lnTo>
                    <a:pt x="516" y="3344"/>
                  </a:lnTo>
                  <a:cubicBezTo>
                    <a:pt x="533" y="3368"/>
                    <a:pt x="529" y="3401"/>
                    <a:pt x="505" y="3419"/>
                  </a:cubicBezTo>
                  <a:cubicBezTo>
                    <a:pt x="482" y="3437"/>
                    <a:pt x="448" y="3433"/>
                    <a:pt x="430" y="3409"/>
                  </a:cubicBezTo>
                  <a:close/>
                  <a:moveTo>
                    <a:pt x="251" y="3129"/>
                  </a:moveTo>
                  <a:lnTo>
                    <a:pt x="203" y="3033"/>
                  </a:lnTo>
                  <a:cubicBezTo>
                    <a:pt x="190" y="3006"/>
                    <a:pt x="201" y="2974"/>
                    <a:pt x="227" y="2961"/>
                  </a:cubicBezTo>
                  <a:cubicBezTo>
                    <a:pt x="254" y="2948"/>
                    <a:pt x="286" y="2959"/>
                    <a:pt x="299" y="2985"/>
                  </a:cubicBezTo>
                  <a:lnTo>
                    <a:pt x="347" y="3082"/>
                  </a:lnTo>
                  <a:cubicBezTo>
                    <a:pt x="360" y="3108"/>
                    <a:pt x="349" y="3141"/>
                    <a:pt x="323" y="3154"/>
                  </a:cubicBezTo>
                  <a:cubicBezTo>
                    <a:pt x="296" y="3167"/>
                    <a:pt x="264" y="3156"/>
                    <a:pt x="251" y="3129"/>
                  </a:cubicBezTo>
                  <a:close/>
                  <a:moveTo>
                    <a:pt x="120" y="2829"/>
                  </a:moveTo>
                  <a:lnTo>
                    <a:pt x="101" y="2780"/>
                  </a:lnTo>
                  <a:lnTo>
                    <a:pt x="85" y="2722"/>
                  </a:lnTo>
                  <a:cubicBezTo>
                    <a:pt x="78" y="2693"/>
                    <a:pt x="95" y="2664"/>
                    <a:pt x="124" y="2656"/>
                  </a:cubicBezTo>
                  <a:cubicBezTo>
                    <a:pt x="152" y="2649"/>
                    <a:pt x="182" y="2666"/>
                    <a:pt x="189" y="2694"/>
                  </a:cubicBezTo>
                  <a:lnTo>
                    <a:pt x="202" y="2743"/>
                  </a:lnTo>
                  <a:lnTo>
                    <a:pt x="220" y="2792"/>
                  </a:lnTo>
                  <a:cubicBezTo>
                    <a:pt x="231" y="2819"/>
                    <a:pt x="217" y="2850"/>
                    <a:pt x="189" y="2861"/>
                  </a:cubicBezTo>
                  <a:cubicBezTo>
                    <a:pt x="161" y="2871"/>
                    <a:pt x="130" y="2857"/>
                    <a:pt x="120" y="2829"/>
                  </a:cubicBezTo>
                  <a:close/>
                  <a:moveTo>
                    <a:pt x="36" y="2507"/>
                  </a:moveTo>
                  <a:lnTo>
                    <a:pt x="19" y="2401"/>
                  </a:lnTo>
                  <a:cubicBezTo>
                    <a:pt x="15" y="2372"/>
                    <a:pt x="35" y="2344"/>
                    <a:pt x="64" y="2340"/>
                  </a:cubicBezTo>
                  <a:cubicBezTo>
                    <a:pt x="94" y="2335"/>
                    <a:pt x="121" y="2355"/>
                    <a:pt x="126" y="2385"/>
                  </a:cubicBezTo>
                  <a:lnTo>
                    <a:pt x="142" y="2491"/>
                  </a:lnTo>
                  <a:cubicBezTo>
                    <a:pt x="146" y="2520"/>
                    <a:pt x="126" y="2548"/>
                    <a:pt x="97" y="2552"/>
                  </a:cubicBezTo>
                  <a:cubicBezTo>
                    <a:pt x="68" y="2557"/>
                    <a:pt x="40" y="2537"/>
                    <a:pt x="36" y="2507"/>
                  </a:cubicBezTo>
                  <a:close/>
                  <a:moveTo>
                    <a:pt x="4" y="2181"/>
                  </a:moveTo>
                  <a:lnTo>
                    <a:pt x="2" y="2143"/>
                  </a:lnTo>
                  <a:cubicBezTo>
                    <a:pt x="0" y="2114"/>
                    <a:pt x="23" y="2088"/>
                    <a:pt x="53" y="2087"/>
                  </a:cubicBezTo>
                  <a:cubicBezTo>
                    <a:pt x="82" y="2085"/>
                    <a:pt x="108" y="2108"/>
                    <a:pt x="109" y="2138"/>
                  </a:cubicBezTo>
                  <a:lnTo>
                    <a:pt x="111" y="2176"/>
                  </a:lnTo>
                  <a:cubicBezTo>
                    <a:pt x="113" y="2205"/>
                    <a:pt x="90" y="2231"/>
                    <a:pt x="60" y="2232"/>
                  </a:cubicBezTo>
                  <a:cubicBezTo>
                    <a:pt x="31" y="2234"/>
                    <a:pt x="5" y="2211"/>
                    <a:pt x="4" y="2181"/>
                  </a:cubicBezTo>
                  <a:close/>
                </a:path>
              </a:pathLst>
            </a:custGeom>
            <a:solidFill>
              <a:srgbClr val="FF0000"/>
            </a:solidFill>
            <a:ln w="4763" cap="flat">
              <a:solidFill>
                <a:srgbClr val="FF0000"/>
              </a:solidFill>
              <a:prstDash val="solid"/>
              <a:bevel/>
              <a:headEnd/>
              <a:tailEnd/>
            </a:ln>
          </p:spPr>
          <p:txBody>
            <a:bodyPr/>
            <a:lstStyle/>
            <a:p>
              <a:endParaRPr lang="el-GR"/>
            </a:p>
          </p:txBody>
        </p:sp>
        <p:sp>
          <p:nvSpPr>
            <p:cNvPr id="115" name="Freeform 54"/>
            <p:cNvSpPr>
              <a:spLocks/>
            </p:cNvSpPr>
            <p:nvPr/>
          </p:nvSpPr>
          <p:spPr bwMode="auto">
            <a:xfrm>
              <a:off x="1212" y="1460"/>
              <a:ext cx="116" cy="116"/>
            </a:xfrm>
            <a:custGeom>
              <a:avLst/>
              <a:gdLst>
                <a:gd name="T0" fmla="*/ 0 w 627"/>
                <a:gd name="T1" fmla="*/ 306 h 613"/>
                <a:gd name="T2" fmla="*/ 314 w 627"/>
                <a:gd name="T3" fmla="*/ 0 h 613"/>
                <a:gd name="T4" fmla="*/ 627 w 627"/>
                <a:gd name="T5" fmla="*/ 306 h 613"/>
                <a:gd name="T6" fmla="*/ 627 w 627"/>
                <a:gd name="T7" fmla="*/ 306 h 613"/>
                <a:gd name="T8" fmla="*/ 314 w 627"/>
                <a:gd name="T9" fmla="*/ 613 h 613"/>
                <a:gd name="T10" fmla="*/ 0 w 627"/>
                <a:gd name="T11" fmla="*/ 306 h 613"/>
              </a:gdLst>
              <a:ahLst/>
              <a:cxnLst>
                <a:cxn ang="0">
                  <a:pos x="T0" y="T1"/>
                </a:cxn>
                <a:cxn ang="0">
                  <a:pos x="T2" y="T3"/>
                </a:cxn>
                <a:cxn ang="0">
                  <a:pos x="T4" y="T5"/>
                </a:cxn>
                <a:cxn ang="0">
                  <a:pos x="T6" y="T7"/>
                </a:cxn>
                <a:cxn ang="0">
                  <a:pos x="T8" y="T9"/>
                </a:cxn>
                <a:cxn ang="0">
                  <a:pos x="T10" y="T11"/>
                </a:cxn>
              </a:cxnLst>
              <a:rect l="0" t="0" r="r" b="b"/>
              <a:pathLst>
                <a:path w="627" h="613">
                  <a:moveTo>
                    <a:pt x="0" y="306"/>
                  </a:moveTo>
                  <a:cubicBezTo>
                    <a:pt x="0" y="137"/>
                    <a:pt x="140" y="0"/>
                    <a:pt x="314" y="0"/>
                  </a:cubicBezTo>
                  <a:cubicBezTo>
                    <a:pt x="487" y="0"/>
                    <a:pt x="627" y="137"/>
                    <a:pt x="627" y="306"/>
                  </a:cubicBezTo>
                  <a:cubicBezTo>
                    <a:pt x="627" y="306"/>
                    <a:pt x="627" y="306"/>
                    <a:pt x="627" y="306"/>
                  </a:cubicBezTo>
                  <a:cubicBezTo>
                    <a:pt x="627" y="476"/>
                    <a:pt x="487" y="613"/>
                    <a:pt x="314" y="613"/>
                  </a:cubicBezTo>
                  <a:cubicBezTo>
                    <a:pt x="140" y="613"/>
                    <a:pt x="0" y="476"/>
                    <a:pt x="0" y="306"/>
                  </a:cubicBezTo>
                </a:path>
              </a:pathLst>
            </a:custGeom>
            <a:solidFill>
              <a:srgbClr val="FF0000"/>
            </a:solidFill>
            <a:ln w="0">
              <a:solidFill>
                <a:srgbClr val="000000"/>
              </a:solidFill>
              <a:prstDash val="solid"/>
              <a:round/>
              <a:headEnd/>
              <a:tailEnd/>
            </a:ln>
          </p:spPr>
          <p:txBody>
            <a:bodyPr/>
            <a:lstStyle/>
            <a:p>
              <a:endParaRPr lang="el-GR"/>
            </a:p>
          </p:txBody>
        </p:sp>
        <p:sp>
          <p:nvSpPr>
            <p:cNvPr id="116" name="Freeform 55"/>
            <p:cNvSpPr>
              <a:spLocks/>
            </p:cNvSpPr>
            <p:nvPr/>
          </p:nvSpPr>
          <p:spPr bwMode="auto">
            <a:xfrm>
              <a:off x="1212" y="1460"/>
              <a:ext cx="116" cy="116"/>
            </a:xfrm>
            <a:custGeom>
              <a:avLst/>
              <a:gdLst>
                <a:gd name="T0" fmla="*/ 0 w 116"/>
                <a:gd name="T1" fmla="*/ 58 h 116"/>
                <a:gd name="T2" fmla="*/ 58 w 116"/>
                <a:gd name="T3" fmla="*/ 0 h 116"/>
                <a:gd name="T4" fmla="*/ 116 w 116"/>
                <a:gd name="T5" fmla="*/ 58 h 116"/>
                <a:gd name="T6" fmla="*/ 116 w 116"/>
                <a:gd name="T7" fmla="*/ 58 h 116"/>
                <a:gd name="T8" fmla="*/ 58 w 116"/>
                <a:gd name="T9" fmla="*/ 116 h 116"/>
                <a:gd name="T10" fmla="*/ 0 w 116"/>
                <a:gd name="T11" fmla="*/ 58 h 116"/>
              </a:gdLst>
              <a:ahLst/>
              <a:cxnLst>
                <a:cxn ang="0">
                  <a:pos x="T0" y="T1"/>
                </a:cxn>
                <a:cxn ang="0">
                  <a:pos x="T2" y="T3"/>
                </a:cxn>
                <a:cxn ang="0">
                  <a:pos x="T4" y="T5"/>
                </a:cxn>
                <a:cxn ang="0">
                  <a:pos x="T6" y="T7"/>
                </a:cxn>
                <a:cxn ang="0">
                  <a:pos x="T8" y="T9"/>
                </a:cxn>
                <a:cxn ang="0">
                  <a:pos x="T10" y="T11"/>
                </a:cxn>
              </a:cxnLst>
              <a:rect l="0" t="0" r="r" b="b"/>
              <a:pathLst>
                <a:path w="116" h="116">
                  <a:moveTo>
                    <a:pt x="0" y="58"/>
                  </a:moveTo>
                  <a:cubicBezTo>
                    <a:pt x="0" y="26"/>
                    <a:pt x="26" y="0"/>
                    <a:pt x="58" y="0"/>
                  </a:cubicBezTo>
                  <a:cubicBezTo>
                    <a:pt x="90" y="0"/>
                    <a:pt x="116" y="26"/>
                    <a:pt x="116" y="58"/>
                  </a:cubicBezTo>
                  <a:cubicBezTo>
                    <a:pt x="116" y="58"/>
                    <a:pt x="116" y="58"/>
                    <a:pt x="116" y="58"/>
                  </a:cubicBezTo>
                  <a:cubicBezTo>
                    <a:pt x="116" y="90"/>
                    <a:pt x="90" y="116"/>
                    <a:pt x="58" y="116"/>
                  </a:cubicBezTo>
                  <a:cubicBezTo>
                    <a:pt x="26" y="116"/>
                    <a:pt x="0" y="90"/>
                    <a:pt x="0" y="58"/>
                  </a:cubicBezTo>
                </a:path>
              </a:pathLst>
            </a:custGeom>
            <a:noFill/>
            <a:ln w="63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cxnSp>
        <p:nvCxnSpPr>
          <p:cNvPr id="4" name="Straight Arrow Connector 3"/>
          <p:cNvCxnSpPr/>
          <p:nvPr/>
        </p:nvCxnSpPr>
        <p:spPr>
          <a:xfrm>
            <a:off x="7993310" y="1700808"/>
            <a:ext cx="95250" cy="73749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7" name="TextBox 116"/>
          <p:cNvSpPr txBox="1"/>
          <p:nvPr/>
        </p:nvSpPr>
        <p:spPr>
          <a:xfrm>
            <a:off x="7145078" y="1278017"/>
            <a:ext cx="1661032" cy="369332"/>
          </a:xfrm>
          <a:prstGeom prst="rect">
            <a:avLst/>
          </a:prstGeom>
          <a:noFill/>
        </p:spPr>
        <p:txBody>
          <a:bodyPr wrap="none" rtlCol="0">
            <a:spAutoFit/>
          </a:bodyPr>
          <a:lstStyle/>
          <a:p>
            <a:r>
              <a:rPr lang="el-GR" dirty="0">
                <a:latin typeface="Garamond" panose="02020404030301010803" pitchFamily="18" charset="0"/>
              </a:rPr>
              <a:t>Άγνωστο Σημείο</a:t>
            </a:r>
          </a:p>
        </p:txBody>
      </p:sp>
    </p:spTree>
    <p:extLst>
      <p:ext uri="{BB962C8B-B14F-4D97-AF65-F5344CB8AC3E}">
        <p14:creationId xmlns:p14="http://schemas.microsoft.com/office/powerpoint/2010/main" val="190321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11561" y="2122978"/>
            <a:ext cx="4898268" cy="397031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Χρειάζεται:</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Το σύνολο των αποθηκευμένων εγγραφών </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Distance Metric Μετρική απόστασης για να υπολογίσουμε την απόσταση μεταξύ εγγραφών </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Την τιμή του k, δηλαδή τον αριθμό των κοντινότερων γειτόνων που πρέπει να ανακληθούν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Κατηγοριοποιητής </a:t>
            </a:r>
            <a:r>
              <a:rPr lang="en-US" sz="3600" dirty="0">
                <a:effectLst>
                  <a:outerShdw blurRad="38100" dist="38100" dir="2700000" algn="tl">
                    <a:srgbClr val="000000">
                      <a:alpha val="43137"/>
                    </a:srgbClr>
                  </a:outerShdw>
                </a:effectLst>
                <a:latin typeface="Garamond" panose="02020404030301010803" pitchFamily="18" charset="0"/>
              </a:rPr>
              <a:t>K </a:t>
            </a:r>
            <a:r>
              <a:rPr lang="el-GR" sz="3600" dirty="0">
                <a:effectLst>
                  <a:outerShdw blurRad="38100" dist="38100" dir="2700000" algn="tl">
                    <a:srgbClr val="000000">
                      <a:alpha val="43137"/>
                    </a:srgbClr>
                  </a:outerShdw>
                </a:effectLst>
                <a:latin typeface="Garamond" panose="02020404030301010803" pitchFamily="18" charset="0"/>
              </a:rPr>
              <a:t>πλησιέστερων γειτόνων </a:t>
            </a:r>
          </a:p>
        </p:txBody>
      </p:sp>
      <p:grpSp>
        <p:nvGrpSpPr>
          <p:cNvPr id="64" name="Group 4"/>
          <p:cNvGrpSpPr>
            <a:grpSpLocks noChangeAspect="1"/>
          </p:cNvGrpSpPr>
          <p:nvPr/>
        </p:nvGrpSpPr>
        <p:grpSpPr bwMode="auto">
          <a:xfrm>
            <a:off x="6526460" y="1340768"/>
            <a:ext cx="4316413" cy="5105400"/>
            <a:chOff x="288" y="720"/>
            <a:chExt cx="2719" cy="3216"/>
          </a:xfrm>
        </p:grpSpPr>
        <p:sp>
          <p:nvSpPr>
            <p:cNvPr id="65" name="AutoShape 5"/>
            <p:cNvSpPr>
              <a:spLocks noChangeAspect="1" noChangeArrowheads="1" noTextEdit="1"/>
            </p:cNvSpPr>
            <p:nvPr/>
          </p:nvSpPr>
          <p:spPr bwMode="auto">
            <a:xfrm>
              <a:off x="288" y="720"/>
              <a:ext cx="2719"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6" name="Rectangle 6"/>
            <p:cNvSpPr>
              <a:spLocks noChangeArrowheads="1"/>
            </p:cNvSpPr>
            <p:nvPr/>
          </p:nvSpPr>
          <p:spPr bwMode="auto">
            <a:xfrm>
              <a:off x="295" y="1052"/>
              <a:ext cx="2705" cy="2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7" name="Rectangle 7"/>
            <p:cNvSpPr>
              <a:spLocks noChangeArrowheads="1"/>
            </p:cNvSpPr>
            <p:nvPr/>
          </p:nvSpPr>
          <p:spPr bwMode="auto">
            <a:xfrm>
              <a:off x="295" y="1052"/>
              <a:ext cx="2705" cy="256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8" name="Line 8"/>
            <p:cNvSpPr>
              <a:spLocks noChangeShapeType="1"/>
            </p:cNvSpPr>
            <p:nvPr/>
          </p:nvSpPr>
          <p:spPr bwMode="auto">
            <a:xfrm flipH="1">
              <a:off x="971" y="1666"/>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9" name="Line 9"/>
            <p:cNvSpPr>
              <a:spLocks noChangeShapeType="1"/>
            </p:cNvSpPr>
            <p:nvPr/>
          </p:nvSpPr>
          <p:spPr bwMode="auto">
            <a:xfrm flipV="1">
              <a:off x="1046" y="1591"/>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 name="Line 10"/>
            <p:cNvSpPr>
              <a:spLocks noChangeShapeType="1"/>
            </p:cNvSpPr>
            <p:nvPr/>
          </p:nvSpPr>
          <p:spPr bwMode="auto">
            <a:xfrm flipH="1">
              <a:off x="1272" y="1741"/>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1" name="Line 11"/>
            <p:cNvSpPr>
              <a:spLocks noChangeShapeType="1"/>
            </p:cNvSpPr>
            <p:nvPr/>
          </p:nvSpPr>
          <p:spPr bwMode="auto">
            <a:xfrm flipV="1">
              <a:off x="1347" y="1666"/>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2" name="Line 12"/>
            <p:cNvSpPr>
              <a:spLocks noChangeShapeType="1"/>
            </p:cNvSpPr>
            <p:nvPr/>
          </p:nvSpPr>
          <p:spPr bwMode="auto">
            <a:xfrm flipH="1">
              <a:off x="1046" y="1967"/>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3" name="Line 13"/>
            <p:cNvSpPr>
              <a:spLocks noChangeShapeType="1"/>
            </p:cNvSpPr>
            <p:nvPr/>
          </p:nvSpPr>
          <p:spPr bwMode="auto">
            <a:xfrm flipV="1">
              <a:off x="1121" y="1892"/>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4" name="Line 14"/>
            <p:cNvSpPr>
              <a:spLocks noChangeShapeType="1"/>
            </p:cNvSpPr>
            <p:nvPr/>
          </p:nvSpPr>
          <p:spPr bwMode="auto">
            <a:xfrm flipH="1">
              <a:off x="1422" y="1366"/>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5" name="Line 15"/>
            <p:cNvSpPr>
              <a:spLocks noChangeShapeType="1"/>
            </p:cNvSpPr>
            <p:nvPr/>
          </p:nvSpPr>
          <p:spPr bwMode="auto">
            <a:xfrm flipV="1">
              <a:off x="1497" y="1290"/>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6" name="Line 16"/>
            <p:cNvSpPr>
              <a:spLocks noChangeShapeType="1"/>
            </p:cNvSpPr>
            <p:nvPr/>
          </p:nvSpPr>
          <p:spPr bwMode="auto">
            <a:xfrm flipH="1">
              <a:off x="1497" y="2042"/>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 name="Line 17"/>
            <p:cNvSpPr>
              <a:spLocks noChangeShapeType="1"/>
            </p:cNvSpPr>
            <p:nvPr/>
          </p:nvSpPr>
          <p:spPr bwMode="auto">
            <a:xfrm flipV="1">
              <a:off x="1572" y="1967"/>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8" name="Line 18"/>
            <p:cNvSpPr>
              <a:spLocks noChangeShapeType="1"/>
            </p:cNvSpPr>
            <p:nvPr/>
          </p:nvSpPr>
          <p:spPr bwMode="auto">
            <a:xfrm flipH="1">
              <a:off x="595" y="324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 name="Line 19"/>
            <p:cNvSpPr>
              <a:spLocks noChangeShapeType="1"/>
            </p:cNvSpPr>
            <p:nvPr/>
          </p:nvSpPr>
          <p:spPr bwMode="auto">
            <a:xfrm flipV="1">
              <a:off x="671" y="3169"/>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0" name="Line 20"/>
            <p:cNvSpPr>
              <a:spLocks noChangeShapeType="1"/>
            </p:cNvSpPr>
            <p:nvPr/>
          </p:nvSpPr>
          <p:spPr bwMode="auto">
            <a:xfrm flipH="1">
              <a:off x="1121" y="324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1" name="Line 21"/>
            <p:cNvSpPr>
              <a:spLocks noChangeShapeType="1"/>
            </p:cNvSpPr>
            <p:nvPr/>
          </p:nvSpPr>
          <p:spPr bwMode="auto">
            <a:xfrm flipV="1">
              <a:off x="1197" y="3169"/>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2" name="Line 22"/>
            <p:cNvSpPr>
              <a:spLocks noChangeShapeType="1"/>
            </p:cNvSpPr>
            <p:nvPr/>
          </p:nvSpPr>
          <p:spPr bwMode="auto">
            <a:xfrm flipH="1">
              <a:off x="896" y="3395"/>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 name="Line 23"/>
            <p:cNvSpPr>
              <a:spLocks noChangeShapeType="1"/>
            </p:cNvSpPr>
            <p:nvPr/>
          </p:nvSpPr>
          <p:spPr bwMode="auto">
            <a:xfrm flipV="1">
              <a:off x="971" y="3320"/>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 name="Line 24"/>
            <p:cNvSpPr>
              <a:spLocks noChangeShapeType="1"/>
            </p:cNvSpPr>
            <p:nvPr/>
          </p:nvSpPr>
          <p:spPr bwMode="auto">
            <a:xfrm flipH="1">
              <a:off x="821" y="3057"/>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5" name="Line 25"/>
            <p:cNvSpPr>
              <a:spLocks noChangeShapeType="1"/>
            </p:cNvSpPr>
            <p:nvPr/>
          </p:nvSpPr>
          <p:spPr bwMode="auto">
            <a:xfrm flipV="1">
              <a:off x="896" y="2981"/>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6" name="Line 26"/>
            <p:cNvSpPr>
              <a:spLocks noChangeShapeType="1"/>
            </p:cNvSpPr>
            <p:nvPr/>
          </p:nvSpPr>
          <p:spPr bwMode="auto">
            <a:xfrm flipH="1">
              <a:off x="2625" y="3094"/>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7" name="Line 27"/>
            <p:cNvSpPr>
              <a:spLocks noChangeShapeType="1"/>
            </p:cNvSpPr>
            <p:nvPr/>
          </p:nvSpPr>
          <p:spPr bwMode="auto">
            <a:xfrm flipV="1">
              <a:off x="2700" y="3019"/>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8" name="Line 28"/>
            <p:cNvSpPr>
              <a:spLocks noChangeShapeType="1"/>
            </p:cNvSpPr>
            <p:nvPr/>
          </p:nvSpPr>
          <p:spPr bwMode="auto">
            <a:xfrm flipH="1">
              <a:off x="2737" y="339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9" name="Line 29"/>
            <p:cNvSpPr>
              <a:spLocks noChangeShapeType="1"/>
            </p:cNvSpPr>
            <p:nvPr/>
          </p:nvSpPr>
          <p:spPr bwMode="auto">
            <a:xfrm flipV="1">
              <a:off x="2812" y="3320"/>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 name="Line 30"/>
            <p:cNvSpPr>
              <a:spLocks noChangeShapeType="1"/>
            </p:cNvSpPr>
            <p:nvPr/>
          </p:nvSpPr>
          <p:spPr bwMode="auto">
            <a:xfrm flipH="1">
              <a:off x="2399" y="3320"/>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 name="Line 31"/>
            <p:cNvSpPr>
              <a:spLocks noChangeShapeType="1"/>
            </p:cNvSpPr>
            <p:nvPr/>
          </p:nvSpPr>
          <p:spPr bwMode="auto">
            <a:xfrm flipV="1">
              <a:off x="2474" y="3245"/>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 name="Line 32"/>
            <p:cNvSpPr>
              <a:spLocks noChangeShapeType="1"/>
            </p:cNvSpPr>
            <p:nvPr/>
          </p:nvSpPr>
          <p:spPr bwMode="auto">
            <a:xfrm flipH="1">
              <a:off x="2324" y="2944"/>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3" name="Line 33"/>
            <p:cNvSpPr>
              <a:spLocks noChangeShapeType="1"/>
            </p:cNvSpPr>
            <p:nvPr/>
          </p:nvSpPr>
          <p:spPr bwMode="auto">
            <a:xfrm flipV="1">
              <a:off x="2399" y="2869"/>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4" name="Line 34"/>
            <p:cNvSpPr>
              <a:spLocks noChangeShapeType="1"/>
            </p:cNvSpPr>
            <p:nvPr/>
          </p:nvSpPr>
          <p:spPr bwMode="auto">
            <a:xfrm flipH="1">
              <a:off x="595" y="2117"/>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5" name="Line 35"/>
            <p:cNvSpPr>
              <a:spLocks noChangeShapeType="1"/>
            </p:cNvSpPr>
            <p:nvPr/>
          </p:nvSpPr>
          <p:spPr bwMode="auto">
            <a:xfrm flipH="1">
              <a:off x="1986" y="296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6" name="Line 36"/>
            <p:cNvSpPr>
              <a:spLocks noChangeShapeType="1"/>
            </p:cNvSpPr>
            <p:nvPr/>
          </p:nvSpPr>
          <p:spPr bwMode="auto">
            <a:xfrm flipH="1">
              <a:off x="2662" y="264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7" name="Line 37"/>
            <p:cNvSpPr>
              <a:spLocks noChangeShapeType="1"/>
            </p:cNvSpPr>
            <p:nvPr/>
          </p:nvSpPr>
          <p:spPr bwMode="auto">
            <a:xfrm flipH="1">
              <a:off x="1629" y="343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8" name="Line 38"/>
            <p:cNvSpPr>
              <a:spLocks noChangeShapeType="1"/>
            </p:cNvSpPr>
            <p:nvPr/>
          </p:nvSpPr>
          <p:spPr bwMode="auto">
            <a:xfrm flipH="1">
              <a:off x="1649" y="2540"/>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9" name="Line 39"/>
            <p:cNvSpPr>
              <a:spLocks noChangeShapeType="1"/>
            </p:cNvSpPr>
            <p:nvPr/>
          </p:nvSpPr>
          <p:spPr bwMode="auto">
            <a:xfrm flipH="1">
              <a:off x="2174" y="1741"/>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0" name="Line 40"/>
            <p:cNvSpPr>
              <a:spLocks noChangeShapeType="1"/>
            </p:cNvSpPr>
            <p:nvPr/>
          </p:nvSpPr>
          <p:spPr bwMode="auto">
            <a:xfrm flipH="1">
              <a:off x="933" y="2493"/>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1" name="Line 41"/>
            <p:cNvSpPr>
              <a:spLocks noChangeShapeType="1"/>
            </p:cNvSpPr>
            <p:nvPr/>
          </p:nvSpPr>
          <p:spPr bwMode="auto">
            <a:xfrm flipH="1">
              <a:off x="1873" y="1328"/>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2" name="Line 42"/>
            <p:cNvSpPr>
              <a:spLocks noChangeShapeType="1"/>
            </p:cNvSpPr>
            <p:nvPr/>
          </p:nvSpPr>
          <p:spPr bwMode="auto">
            <a:xfrm flipH="1">
              <a:off x="445" y="2794"/>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3" name="Line 43"/>
            <p:cNvSpPr>
              <a:spLocks noChangeShapeType="1"/>
            </p:cNvSpPr>
            <p:nvPr/>
          </p:nvSpPr>
          <p:spPr bwMode="auto">
            <a:xfrm flipH="1">
              <a:off x="633" y="125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 name="Line 44"/>
            <p:cNvSpPr>
              <a:spLocks noChangeShapeType="1"/>
            </p:cNvSpPr>
            <p:nvPr/>
          </p:nvSpPr>
          <p:spPr bwMode="auto">
            <a:xfrm flipH="1">
              <a:off x="2474" y="2286"/>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 name="Line 45"/>
            <p:cNvSpPr>
              <a:spLocks noChangeShapeType="1"/>
            </p:cNvSpPr>
            <p:nvPr/>
          </p:nvSpPr>
          <p:spPr bwMode="auto">
            <a:xfrm flipH="1">
              <a:off x="1892" y="2117"/>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6" name="Line 46"/>
            <p:cNvSpPr>
              <a:spLocks noChangeShapeType="1"/>
            </p:cNvSpPr>
            <p:nvPr/>
          </p:nvSpPr>
          <p:spPr bwMode="auto">
            <a:xfrm flipH="1">
              <a:off x="1272" y="2869"/>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 name="Line 47"/>
            <p:cNvSpPr>
              <a:spLocks noChangeShapeType="1"/>
            </p:cNvSpPr>
            <p:nvPr/>
          </p:nvSpPr>
          <p:spPr bwMode="auto">
            <a:xfrm flipH="1">
              <a:off x="464" y="3019"/>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 name="Line 48"/>
            <p:cNvSpPr>
              <a:spLocks noChangeShapeType="1"/>
            </p:cNvSpPr>
            <p:nvPr/>
          </p:nvSpPr>
          <p:spPr bwMode="auto">
            <a:xfrm flipH="1">
              <a:off x="2625" y="1366"/>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 name="Line 49"/>
            <p:cNvSpPr>
              <a:spLocks noChangeShapeType="1"/>
            </p:cNvSpPr>
            <p:nvPr/>
          </p:nvSpPr>
          <p:spPr bwMode="auto">
            <a:xfrm flipH="1">
              <a:off x="1272" y="2305"/>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 name="Line 50"/>
            <p:cNvSpPr>
              <a:spLocks noChangeShapeType="1"/>
            </p:cNvSpPr>
            <p:nvPr/>
          </p:nvSpPr>
          <p:spPr bwMode="auto">
            <a:xfrm flipH="1">
              <a:off x="1497" y="3132"/>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 name="Line 51"/>
            <p:cNvSpPr>
              <a:spLocks noChangeShapeType="1"/>
            </p:cNvSpPr>
            <p:nvPr/>
          </p:nvSpPr>
          <p:spPr bwMode="auto">
            <a:xfrm flipH="1">
              <a:off x="1215" y="3508"/>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 name="Line 52"/>
            <p:cNvSpPr>
              <a:spLocks noChangeShapeType="1"/>
            </p:cNvSpPr>
            <p:nvPr/>
          </p:nvSpPr>
          <p:spPr bwMode="auto">
            <a:xfrm flipH="1">
              <a:off x="2775" y="2906"/>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3" name="Freeform 53"/>
            <p:cNvSpPr>
              <a:spLocks noEditPoints="1"/>
            </p:cNvSpPr>
            <p:nvPr/>
          </p:nvSpPr>
          <p:spPr bwMode="auto">
            <a:xfrm>
              <a:off x="854" y="1113"/>
              <a:ext cx="808" cy="809"/>
            </a:xfrm>
            <a:custGeom>
              <a:avLst/>
              <a:gdLst>
                <a:gd name="T0" fmla="*/ 53 w 4374"/>
                <a:gd name="T1" fmla="*/ 2194 h 4281"/>
                <a:gd name="T2" fmla="*/ 152 w 4374"/>
                <a:gd name="T3" fmla="*/ 1727 h 4281"/>
                <a:gd name="T4" fmla="*/ 144 w 4374"/>
                <a:gd name="T5" fmla="*/ 1387 h 4281"/>
                <a:gd name="T6" fmla="*/ 234 w 4374"/>
                <a:gd name="T7" fmla="*/ 1186 h 4281"/>
                <a:gd name="T8" fmla="*/ 330 w 4374"/>
                <a:gd name="T9" fmla="*/ 1233 h 4281"/>
                <a:gd name="T10" fmla="*/ 558 w 4374"/>
                <a:gd name="T11" fmla="*/ 882 h 4281"/>
                <a:gd name="T12" fmla="*/ 700 w 4374"/>
                <a:gd name="T13" fmla="*/ 575 h 4281"/>
                <a:gd name="T14" fmla="*/ 618 w 4374"/>
                <a:gd name="T15" fmla="*/ 652 h 4281"/>
                <a:gd name="T16" fmla="*/ 859 w 4374"/>
                <a:gd name="T17" fmla="*/ 511 h 4281"/>
                <a:gd name="T18" fmla="*/ 1196 w 4374"/>
                <a:gd name="T19" fmla="*/ 354 h 4281"/>
                <a:gd name="T20" fmla="*/ 1623 w 4374"/>
                <a:gd name="T21" fmla="*/ 130 h 4281"/>
                <a:gd name="T22" fmla="*/ 1772 w 4374"/>
                <a:gd name="T23" fmla="*/ 39 h 4281"/>
                <a:gd name="T24" fmla="*/ 1772 w 4374"/>
                <a:gd name="T25" fmla="*/ 39 h 4281"/>
                <a:gd name="T26" fmla="*/ 2192 w 4374"/>
                <a:gd name="T27" fmla="*/ 107 h 4281"/>
                <a:gd name="T28" fmla="*/ 2581 w 4374"/>
                <a:gd name="T29" fmla="*/ 90 h 4281"/>
                <a:gd name="T30" fmla="*/ 2837 w 4374"/>
                <a:gd name="T31" fmla="*/ 95 h 4281"/>
                <a:gd name="T32" fmla="*/ 2686 w 4374"/>
                <a:gd name="T33" fmla="*/ 112 h 4281"/>
                <a:gd name="T34" fmla="*/ 3020 w 4374"/>
                <a:gd name="T35" fmla="*/ 277 h 4281"/>
                <a:gd name="T36" fmla="*/ 3462 w 4374"/>
                <a:gd name="T37" fmla="*/ 468 h 4281"/>
                <a:gd name="T38" fmla="*/ 3624 w 4374"/>
                <a:gd name="T39" fmla="*/ 527 h 4281"/>
                <a:gd name="T40" fmla="*/ 3624 w 4374"/>
                <a:gd name="T41" fmla="*/ 527 h 4281"/>
                <a:gd name="T42" fmla="*/ 3796 w 4374"/>
                <a:gd name="T43" fmla="*/ 850 h 4281"/>
                <a:gd name="T44" fmla="*/ 4093 w 4374"/>
                <a:gd name="T45" fmla="*/ 1190 h 4281"/>
                <a:gd name="T46" fmla="*/ 4246 w 4374"/>
                <a:gd name="T47" fmla="*/ 1420 h 4281"/>
                <a:gd name="T48" fmla="*/ 4311 w 4374"/>
                <a:gd name="T49" fmla="*/ 1630 h 4281"/>
                <a:gd name="T50" fmla="*/ 4207 w 4374"/>
                <a:gd name="T51" fmla="*/ 1658 h 4281"/>
                <a:gd name="T52" fmla="*/ 4265 w 4374"/>
                <a:gd name="T53" fmla="*/ 2071 h 4281"/>
                <a:gd name="T54" fmla="*/ 4359 w 4374"/>
                <a:gd name="T55" fmla="*/ 2398 h 4281"/>
                <a:gd name="T56" fmla="*/ 4369 w 4374"/>
                <a:gd name="T57" fmla="*/ 2286 h 4281"/>
                <a:gd name="T58" fmla="*/ 4283 w 4374"/>
                <a:gd name="T59" fmla="*/ 2550 h 4281"/>
                <a:gd name="T60" fmla="*/ 4080 w 4374"/>
                <a:gd name="T61" fmla="*/ 2983 h 4281"/>
                <a:gd name="T62" fmla="*/ 4016 w 4374"/>
                <a:gd name="T63" fmla="*/ 3316 h 4281"/>
                <a:gd name="T64" fmla="*/ 3885 w 4374"/>
                <a:gd name="T65" fmla="*/ 3492 h 4281"/>
                <a:gd name="T66" fmla="*/ 3799 w 4374"/>
                <a:gd name="T67" fmla="*/ 3427 h 4281"/>
                <a:gd name="T68" fmla="*/ 3492 w 4374"/>
                <a:gd name="T69" fmla="*/ 3792 h 4281"/>
                <a:gd name="T70" fmla="*/ 3388 w 4374"/>
                <a:gd name="T71" fmla="*/ 3931 h 4281"/>
                <a:gd name="T72" fmla="*/ 3388 w 4374"/>
                <a:gd name="T73" fmla="*/ 3931 h 4281"/>
                <a:gd name="T74" fmla="*/ 2997 w 4374"/>
                <a:gd name="T75" fmla="*/ 4016 h 4281"/>
                <a:gd name="T76" fmla="*/ 2618 w 4374"/>
                <a:gd name="T77" fmla="*/ 4187 h 4281"/>
                <a:gd name="T78" fmla="*/ 2415 w 4374"/>
                <a:gd name="T79" fmla="*/ 4271 h 4281"/>
                <a:gd name="T80" fmla="*/ 2512 w 4374"/>
                <a:gd name="T81" fmla="*/ 4202 h 4281"/>
                <a:gd name="T82" fmla="*/ 2140 w 4374"/>
                <a:gd name="T83" fmla="*/ 4172 h 4281"/>
                <a:gd name="T84" fmla="*/ 1659 w 4374"/>
                <a:gd name="T85" fmla="*/ 4161 h 4281"/>
                <a:gd name="T86" fmla="*/ 1486 w 4374"/>
                <a:gd name="T87" fmla="*/ 4167 h 4281"/>
                <a:gd name="T88" fmla="*/ 1486 w 4374"/>
                <a:gd name="T89" fmla="*/ 4167 h 4281"/>
                <a:gd name="T90" fmla="*/ 1195 w 4374"/>
                <a:gd name="T91" fmla="*/ 3928 h 4281"/>
                <a:gd name="T92" fmla="*/ 802 w 4374"/>
                <a:gd name="T93" fmla="*/ 3729 h 4281"/>
                <a:gd name="T94" fmla="*/ 645 w 4374"/>
                <a:gd name="T95" fmla="*/ 3657 h 4281"/>
                <a:gd name="T96" fmla="*/ 724 w 4374"/>
                <a:gd name="T97" fmla="*/ 3655 h 4281"/>
                <a:gd name="T98" fmla="*/ 455 w 4374"/>
                <a:gd name="T99" fmla="*/ 3261 h 4281"/>
                <a:gd name="T100" fmla="*/ 203 w 4374"/>
                <a:gd name="T101" fmla="*/ 3033 h 4281"/>
                <a:gd name="T102" fmla="*/ 120 w 4374"/>
                <a:gd name="T103" fmla="*/ 2829 h 4281"/>
                <a:gd name="T104" fmla="*/ 220 w 4374"/>
                <a:gd name="T105" fmla="*/ 2792 h 4281"/>
                <a:gd name="T106" fmla="*/ 126 w 4374"/>
                <a:gd name="T107" fmla="*/ 2385 h 4281"/>
                <a:gd name="T108" fmla="*/ 53 w 4374"/>
                <a:gd name="T109" fmla="*/ 2087 h 4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74" h="4281">
                  <a:moveTo>
                    <a:pt x="2" y="2138"/>
                  </a:moveTo>
                  <a:lnTo>
                    <a:pt x="7" y="2030"/>
                  </a:lnTo>
                  <a:cubicBezTo>
                    <a:pt x="9" y="2001"/>
                    <a:pt x="34" y="1978"/>
                    <a:pt x="64" y="1979"/>
                  </a:cubicBezTo>
                  <a:cubicBezTo>
                    <a:pt x="93" y="1981"/>
                    <a:pt x="116" y="2006"/>
                    <a:pt x="115" y="2036"/>
                  </a:cubicBezTo>
                  <a:lnTo>
                    <a:pt x="109" y="2143"/>
                  </a:lnTo>
                  <a:cubicBezTo>
                    <a:pt x="108" y="2173"/>
                    <a:pt x="82" y="2196"/>
                    <a:pt x="53" y="2194"/>
                  </a:cubicBezTo>
                  <a:cubicBezTo>
                    <a:pt x="23" y="2193"/>
                    <a:pt x="0" y="2167"/>
                    <a:pt x="2" y="2138"/>
                  </a:cubicBezTo>
                  <a:close/>
                  <a:moveTo>
                    <a:pt x="30" y="1811"/>
                  </a:moveTo>
                  <a:lnTo>
                    <a:pt x="45" y="1712"/>
                  </a:lnTo>
                  <a:lnTo>
                    <a:pt x="48" y="1700"/>
                  </a:lnTo>
                  <a:cubicBezTo>
                    <a:pt x="56" y="1671"/>
                    <a:pt x="85" y="1654"/>
                    <a:pt x="114" y="1662"/>
                  </a:cubicBezTo>
                  <a:cubicBezTo>
                    <a:pt x="143" y="1669"/>
                    <a:pt x="160" y="1699"/>
                    <a:pt x="152" y="1727"/>
                  </a:cubicBezTo>
                  <a:lnTo>
                    <a:pt x="152" y="1729"/>
                  </a:lnTo>
                  <a:lnTo>
                    <a:pt x="136" y="1828"/>
                  </a:lnTo>
                  <a:cubicBezTo>
                    <a:pt x="132" y="1857"/>
                    <a:pt x="104" y="1877"/>
                    <a:pt x="75" y="1873"/>
                  </a:cubicBezTo>
                  <a:cubicBezTo>
                    <a:pt x="46" y="1868"/>
                    <a:pt x="26" y="1841"/>
                    <a:pt x="30" y="1811"/>
                  </a:cubicBezTo>
                  <a:close/>
                  <a:moveTo>
                    <a:pt x="106" y="1487"/>
                  </a:moveTo>
                  <a:lnTo>
                    <a:pt x="144" y="1387"/>
                  </a:lnTo>
                  <a:cubicBezTo>
                    <a:pt x="155" y="1359"/>
                    <a:pt x="186" y="1345"/>
                    <a:pt x="213" y="1355"/>
                  </a:cubicBezTo>
                  <a:cubicBezTo>
                    <a:pt x="241" y="1366"/>
                    <a:pt x="255" y="1397"/>
                    <a:pt x="245" y="1424"/>
                  </a:cubicBezTo>
                  <a:lnTo>
                    <a:pt x="207" y="1525"/>
                  </a:lnTo>
                  <a:cubicBezTo>
                    <a:pt x="197" y="1553"/>
                    <a:pt x="166" y="1567"/>
                    <a:pt x="138" y="1557"/>
                  </a:cubicBezTo>
                  <a:cubicBezTo>
                    <a:pt x="110" y="1546"/>
                    <a:pt x="96" y="1515"/>
                    <a:pt x="106" y="1487"/>
                  </a:cubicBezTo>
                  <a:close/>
                  <a:moveTo>
                    <a:pt x="234" y="1186"/>
                  </a:moveTo>
                  <a:lnTo>
                    <a:pt x="265" y="1122"/>
                  </a:lnTo>
                  <a:lnTo>
                    <a:pt x="287" y="1086"/>
                  </a:lnTo>
                  <a:cubicBezTo>
                    <a:pt x="303" y="1061"/>
                    <a:pt x="336" y="1054"/>
                    <a:pt x="361" y="1069"/>
                  </a:cubicBezTo>
                  <a:cubicBezTo>
                    <a:pt x="386" y="1085"/>
                    <a:pt x="394" y="1118"/>
                    <a:pt x="378" y="1143"/>
                  </a:cubicBezTo>
                  <a:lnTo>
                    <a:pt x="362" y="1169"/>
                  </a:lnTo>
                  <a:lnTo>
                    <a:pt x="330" y="1233"/>
                  </a:lnTo>
                  <a:cubicBezTo>
                    <a:pt x="317" y="1260"/>
                    <a:pt x="285" y="1271"/>
                    <a:pt x="258" y="1258"/>
                  </a:cubicBezTo>
                  <a:cubicBezTo>
                    <a:pt x="232" y="1245"/>
                    <a:pt x="221" y="1212"/>
                    <a:pt x="234" y="1186"/>
                  </a:cubicBezTo>
                  <a:close/>
                  <a:moveTo>
                    <a:pt x="407" y="902"/>
                  </a:moveTo>
                  <a:lnTo>
                    <a:pt x="472" y="817"/>
                  </a:lnTo>
                  <a:cubicBezTo>
                    <a:pt x="490" y="793"/>
                    <a:pt x="524" y="789"/>
                    <a:pt x="548" y="807"/>
                  </a:cubicBezTo>
                  <a:cubicBezTo>
                    <a:pt x="571" y="825"/>
                    <a:pt x="576" y="858"/>
                    <a:pt x="558" y="882"/>
                  </a:cubicBezTo>
                  <a:lnTo>
                    <a:pt x="493" y="968"/>
                  </a:lnTo>
                  <a:cubicBezTo>
                    <a:pt x="475" y="991"/>
                    <a:pt x="441" y="996"/>
                    <a:pt x="417" y="978"/>
                  </a:cubicBezTo>
                  <a:cubicBezTo>
                    <a:pt x="394" y="960"/>
                    <a:pt x="389" y="926"/>
                    <a:pt x="407" y="902"/>
                  </a:cubicBezTo>
                  <a:close/>
                  <a:moveTo>
                    <a:pt x="618" y="652"/>
                  </a:moveTo>
                  <a:lnTo>
                    <a:pt x="641" y="628"/>
                  </a:lnTo>
                  <a:lnTo>
                    <a:pt x="700" y="575"/>
                  </a:lnTo>
                  <a:cubicBezTo>
                    <a:pt x="723" y="556"/>
                    <a:pt x="757" y="558"/>
                    <a:pt x="776" y="580"/>
                  </a:cubicBezTo>
                  <a:cubicBezTo>
                    <a:pt x="796" y="602"/>
                    <a:pt x="794" y="636"/>
                    <a:pt x="772" y="656"/>
                  </a:cubicBezTo>
                  <a:lnTo>
                    <a:pt x="720" y="701"/>
                  </a:lnTo>
                  <a:lnTo>
                    <a:pt x="697" y="726"/>
                  </a:lnTo>
                  <a:cubicBezTo>
                    <a:pt x="677" y="747"/>
                    <a:pt x="643" y="749"/>
                    <a:pt x="621" y="728"/>
                  </a:cubicBezTo>
                  <a:cubicBezTo>
                    <a:pt x="599" y="708"/>
                    <a:pt x="598" y="674"/>
                    <a:pt x="618" y="652"/>
                  </a:cubicBezTo>
                  <a:close/>
                  <a:moveTo>
                    <a:pt x="870" y="436"/>
                  </a:moveTo>
                  <a:lnTo>
                    <a:pt x="957" y="373"/>
                  </a:lnTo>
                  <a:cubicBezTo>
                    <a:pt x="981" y="355"/>
                    <a:pt x="1015" y="360"/>
                    <a:pt x="1032" y="384"/>
                  </a:cubicBezTo>
                  <a:cubicBezTo>
                    <a:pt x="1050" y="408"/>
                    <a:pt x="1045" y="442"/>
                    <a:pt x="1021" y="459"/>
                  </a:cubicBezTo>
                  <a:lnTo>
                    <a:pt x="934" y="523"/>
                  </a:lnTo>
                  <a:cubicBezTo>
                    <a:pt x="910" y="540"/>
                    <a:pt x="876" y="535"/>
                    <a:pt x="859" y="511"/>
                  </a:cubicBezTo>
                  <a:cubicBezTo>
                    <a:pt x="841" y="487"/>
                    <a:pt x="846" y="454"/>
                    <a:pt x="870" y="436"/>
                  </a:cubicBezTo>
                  <a:close/>
                  <a:moveTo>
                    <a:pt x="1150" y="257"/>
                  </a:moveTo>
                  <a:lnTo>
                    <a:pt x="1247" y="211"/>
                  </a:lnTo>
                  <a:cubicBezTo>
                    <a:pt x="1274" y="198"/>
                    <a:pt x="1306" y="210"/>
                    <a:pt x="1319" y="237"/>
                  </a:cubicBezTo>
                  <a:cubicBezTo>
                    <a:pt x="1331" y="263"/>
                    <a:pt x="1320" y="295"/>
                    <a:pt x="1293" y="308"/>
                  </a:cubicBezTo>
                  <a:lnTo>
                    <a:pt x="1196" y="354"/>
                  </a:lnTo>
                  <a:cubicBezTo>
                    <a:pt x="1169" y="366"/>
                    <a:pt x="1137" y="355"/>
                    <a:pt x="1124" y="328"/>
                  </a:cubicBezTo>
                  <a:cubicBezTo>
                    <a:pt x="1112" y="301"/>
                    <a:pt x="1123" y="269"/>
                    <a:pt x="1150" y="257"/>
                  </a:cubicBezTo>
                  <a:close/>
                  <a:moveTo>
                    <a:pt x="1451" y="128"/>
                  </a:moveTo>
                  <a:lnTo>
                    <a:pt x="1537" y="97"/>
                  </a:lnTo>
                  <a:lnTo>
                    <a:pt x="1557" y="92"/>
                  </a:lnTo>
                  <a:cubicBezTo>
                    <a:pt x="1586" y="84"/>
                    <a:pt x="1615" y="102"/>
                    <a:pt x="1623" y="130"/>
                  </a:cubicBezTo>
                  <a:cubicBezTo>
                    <a:pt x="1630" y="159"/>
                    <a:pt x="1613" y="188"/>
                    <a:pt x="1584" y="196"/>
                  </a:cubicBezTo>
                  <a:lnTo>
                    <a:pt x="1574" y="198"/>
                  </a:lnTo>
                  <a:lnTo>
                    <a:pt x="1487" y="229"/>
                  </a:lnTo>
                  <a:cubicBezTo>
                    <a:pt x="1459" y="239"/>
                    <a:pt x="1428" y="224"/>
                    <a:pt x="1418" y="196"/>
                  </a:cubicBezTo>
                  <a:cubicBezTo>
                    <a:pt x="1408" y="168"/>
                    <a:pt x="1423" y="138"/>
                    <a:pt x="1451" y="128"/>
                  </a:cubicBezTo>
                  <a:close/>
                  <a:moveTo>
                    <a:pt x="1772" y="39"/>
                  </a:moveTo>
                  <a:lnTo>
                    <a:pt x="1878" y="24"/>
                  </a:lnTo>
                  <a:cubicBezTo>
                    <a:pt x="1907" y="20"/>
                    <a:pt x="1935" y="40"/>
                    <a:pt x="1939" y="69"/>
                  </a:cubicBezTo>
                  <a:cubicBezTo>
                    <a:pt x="1943" y="99"/>
                    <a:pt x="1923" y="126"/>
                    <a:pt x="1893" y="130"/>
                  </a:cubicBezTo>
                  <a:lnTo>
                    <a:pt x="1787" y="146"/>
                  </a:lnTo>
                  <a:cubicBezTo>
                    <a:pt x="1758" y="150"/>
                    <a:pt x="1730" y="130"/>
                    <a:pt x="1726" y="100"/>
                  </a:cubicBezTo>
                  <a:cubicBezTo>
                    <a:pt x="1722" y="71"/>
                    <a:pt x="1742" y="44"/>
                    <a:pt x="1772" y="39"/>
                  </a:cubicBezTo>
                  <a:close/>
                  <a:moveTo>
                    <a:pt x="2097" y="4"/>
                  </a:moveTo>
                  <a:lnTo>
                    <a:pt x="2187" y="0"/>
                  </a:lnTo>
                  <a:lnTo>
                    <a:pt x="2210" y="1"/>
                  </a:lnTo>
                  <a:cubicBezTo>
                    <a:pt x="2239" y="2"/>
                    <a:pt x="2262" y="27"/>
                    <a:pt x="2261" y="57"/>
                  </a:cubicBezTo>
                  <a:cubicBezTo>
                    <a:pt x="2259" y="87"/>
                    <a:pt x="2234" y="110"/>
                    <a:pt x="2204" y="108"/>
                  </a:cubicBezTo>
                  <a:lnTo>
                    <a:pt x="2192" y="107"/>
                  </a:lnTo>
                  <a:lnTo>
                    <a:pt x="2102" y="112"/>
                  </a:lnTo>
                  <a:cubicBezTo>
                    <a:pt x="2073" y="113"/>
                    <a:pt x="2047" y="90"/>
                    <a:pt x="2046" y="61"/>
                  </a:cubicBezTo>
                  <a:cubicBezTo>
                    <a:pt x="2044" y="31"/>
                    <a:pt x="2067" y="6"/>
                    <a:pt x="2097" y="4"/>
                  </a:cubicBezTo>
                  <a:close/>
                  <a:moveTo>
                    <a:pt x="2429" y="13"/>
                  </a:moveTo>
                  <a:lnTo>
                    <a:pt x="2536" y="29"/>
                  </a:lnTo>
                  <a:cubicBezTo>
                    <a:pt x="2565" y="33"/>
                    <a:pt x="2585" y="60"/>
                    <a:pt x="2581" y="90"/>
                  </a:cubicBezTo>
                  <a:cubicBezTo>
                    <a:pt x="2577" y="119"/>
                    <a:pt x="2549" y="140"/>
                    <a:pt x="2520" y="135"/>
                  </a:cubicBezTo>
                  <a:lnTo>
                    <a:pt x="2414" y="120"/>
                  </a:lnTo>
                  <a:cubicBezTo>
                    <a:pt x="2384" y="115"/>
                    <a:pt x="2364" y="88"/>
                    <a:pt x="2368" y="59"/>
                  </a:cubicBezTo>
                  <a:cubicBezTo>
                    <a:pt x="2373" y="29"/>
                    <a:pt x="2400" y="9"/>
                    <a:pt x="2429" y="13"/>
                  </a:cubicBezTo>
                  <a:close/>
                  <a:moveTo>
                    <a:pt x="2751" y="74"/>
                  </a:moveTo>
                  <a:lnTo>
                    <a:pt x="2837" y="95"/>
                  </a:lnTo>
                  <a:lnTo>
                    <a:pt x="2860" y="103"/>
                  </a:lnTo>
                  <a:cubicBezTo>
                    <a:pt x="2888" y="113"/>
                    <a:pt x="2902" y="144"/>
                    <a:pt x="2892" y="172"/>
                  </a:cubicBezTo>
                  <a:cubicBezTo>
                    <a:pt x="2882" y="200"/>
                    <a:pt x="2851" y="215"/>
                    <a:pt x="2823" y="205"/>
                  </a:cubicBezTo>
                  <a:lnTo>
                    <a:pt x="2810" y="200"/>
                  </a:lnTo>
                  <a:lnTo>
                    <a:pt x="2725" y="178"/>
                  </a:lnTo>
                  <a:cubicBezTo>
                    <a:pt x="2696" y="170"/>
                    <a:pt x="2679" y="141"/>
                    <a:pt x="2686" y="112"/>
                  </a:cubicBezTo>
                  <a:cubicBezTo>
                    <a:pt x="2693" y="84"/>
                    <a:pt x="2722" y="66"/>
                    <a:pt x="2751" y="74"/>
                  </a:cubicBezTo>
                  <a:close/>
                  <a:moveTo>
                    <a:pt x="3066" y="180"/>
                  </a:moveTo>
                  <a:lnTo>
                    <a:pt x="3163" y="226"/>
                  </a:lnTo>
                  <a:cubicBezTo>
                    <a:pt x="3190" y="238"/>
                    <a:pt x="3202" y="270"/>
                    <a:pt x="3189" y="297"/>
                  </a:cubicBezTo>
                  <a:cubicBezTo>
                    <a:pt x="3176" y="324"/>
                    <a:pt x="3144" y="336"/>
                    <a:pt x="3117" y="323"/>
                  </a:cubicBezTo>
                  <a:lnTo>
                    <a:pt x="3020" y="277"/>
                  </a:lnTo>
                  <a:cubicBezTo>
                    <a:pt x="2993" y="265"/>
                    <a:pt x="2982" y="233"/>
                    <a:pt x="2994" y="206"/>
                  </a:cubicBezTo>
                  <a:cubicBezTo>
                    <a:pt x="3007" y="179"/>
                    <a:pt x="3039" y="167"/>
                    <a:pt x="3066" y="180"/>
                  </a:cubicBezTo>
                  <a:close/>
                  <a:moveTo>
                    <a:pt x="3356" y="332"/>
                  </a:moveTo>
                  <a:lnTo>
                    <a:pt x="3410" y="364"/>
                  </a:lnTo>
                  <a:lnTo>
                    <a:pt x="3450" y="393"/>
                  </a:lnTo>
                  <a:cubicBezTo>
                    <a:pt x="3474" y="411"/>
                    <a:pt x="3479" y="444"/>
                    <a:pt x="3462" y="468"/>
                  </a:cubicBezTo>
                  <a:cubicBezTo>
                    <a:pt x="3444" y="492"/>
                    <a:pt x="3410" y="498"/>
                    <a:pt x="3386" y="480"/>
                  </a:cubicBezTo>
                  <a:lnTo>
                    <a:pt x="3355" y="457"/>
                  </a:lnTo>
                  <a:lnTo>
                    <a:pt x="3301" y="424"/>
                  </a:lnTo>
                  <a:cubicBezTo>
                    <a:pt x="3275" y="409"/>
                    <a:pt x="3267" y="376"/>
                    <a:pt x="3282" y="351"/>
                  </a:cubicBezTo>
                  <a:cubicBezTo>
                    <a:pt x="3297" y="325"/>
                    <a:pt x="3330" y="317"/>
                    <a:pt x="3356" y="332"/>
                  </a:cubicBezTo>
                  <a:close/>
                  <a:moveTo>
                    <a:pt x="3624" y="527"/>
                  </a:moveTo>
                  <a:lnTo>
                    <a:pt x="3704" y="599"/>
                  </a:lnTo>
                  <a:cubicBezTo>
                    <a:pt x="3727" y="618"/>
                    <a:pt x="3729" y="652"/>
                    <a:pt x="3709" y="675"/>
                  </a:cubicBezTo>
                  <a:cubicBezTo>
                    <a:pt x="3689" y="697"/>
                    <a:pt x="3655" y="699"/>
                    <a:pt x="3633" y="679"/>
                  </a:cubicBezTo>
                  <a:lnTo>
                    <a:pt x="3553" y="608"/>
                  </a:lnTo>
                  <a:cubicBezTo>
                    <a:pt x="3531" y="588"/>
                    <a:pt x="3528" y="554"/>
                    <a:pt x="3548" y="532"/>
                  </a:cubicBezTo>
                  <a:cubicBezTo>
                    <a:pt x="3568" y="510"/>
                    <a:pt x="3602" y="508"/>
                    <a:pt x="3624" y="527"/>
                  </a:cubicBezTo>
                  <a:close/>
                  <a:moveTo>
                    <a:pt x="3857" y="757"/>
                  </a:moveTo>
                  <a:lnTo>
                    <a:pt x="3875" y="777"/>
                  </a:lnTo>
                  <a:lnTo>
                    <a:pt x="3927" y="845"/>
                  </a:lnTo>
                  <a:cubicBezTo>
                    <a:pt x="3945" y="868"/>
                    <a:pt x="3941" y="902"/>
                    <a:pt x="3918" y="920"/>
                  </a:cubicBezTo>
                  <a:cubicBezTo>
                    <a:pt x="3894" y="938"/>
                    <a:pt x="3860" y="934"/>
                    <a:pt x="3842" y="910"/>
                  </a:cubicBezTo>
                  <a:lnTo>
                    <a:pt x="3796" y="850"/>
                  </a:lnTo>
                  <a:lnTo>
                    <a:pt x="3778" y="831"/>
                  </a:lnTo>
                  <a:cubicBezTo>
                    <a:pt x="3758" y="809"/>
                    <a:pt x="3759" y="775"/>
                    <a:pt x="3781" y="755"/>
                  </a:cubicBezTo>
                  <a:cubicBezTo>
                    <a:pt x="3803" y="734"/>
                    <a:pt x="3837" y="736"/>
                    <a:pt x="3857" y="757"/>
                  </a:cubicBezTo>
                  <a:close/>
                  <a:moveTo>
                    <a:pt x="4054" y="1025"/>
                  </a:moveTo>
                  <a:lnTo>
                    <a:pt x="4111" y="1116"/>
                  </a:lnTo>
                  <a:cubicBezTo>
                    <a:pt x="4126" y="1141"/>
                    <a:pt x="4119" y="1175"/>
                    <a:pt x="4093" y="1190"/>
                  </a:cubicBezTo>
                  <a:cubicBezTo>
                    <a:pt x="4068" y="1206"/>
                    <a:pt x="4035" y="1198"/>
                    <a:pt x="4019" y="1173"/>
                  </a:cubicBezTo>
                  <a:lnTo>
                    <a:pt x="3963" y="1082"/>
                  </a:lnTo>
                  <a:cubicBezTo>
                    <a:pt x="3947" y="1057"/>
                    <a:pt x="3955" y="1023"/>
                    <a:pt x="3980" y="1008"/>
                  </a:cubicBezTo>
                  <a:cubicBezTo>
                    <a:pt x="4005" y="992"/>
                    <a:pt x="4038" y="1000"/>
                    <a:pt x="4054" y="1025"/>
                  </a:cubicBezTo>
                  <a:close/>
                  <a:moveTo>
                    <a:pt x="4208" y="1319"/>
                  </a:moveTo>
                  <a:lnTo>
                    <a:pt x="4246" y="1420"/>
                  </a:lnTo>
                  <a:cubicBezTo>
                    <a:pt x="4257" y="1448"/>
                    <a:pt x="4243" y="1479"/>
                    <a:pt x="4215" y="1489"/>
                  </a:cubicBezTo>
                  <a:cubicBezTo>
                    <a:pt x="4187" y="1500"/>
                    <a:pt x="4156" y="1485"/>
                    <a:pt x="4146" y="1458"/>
                  </a:cubicBezTo>
                  <a:lnTo>
                    <a:pt x="4108" y="1357"/>
                  </a:lnTo>
                  <a:cubicBezTo>
                    <a:pt x="4097" y="1329"/>
                    <a:pt x="4111" y="1298"/>
                    <a:pt x="4139" y="1288"/>
                  </a:cubicBezTo>
                  <a:cubicBezTo>
                    <a:pt x="4167" y="1277"/>
                    <a:pt x="4198" y="1292"/>
                    <a:pt x="4208" y="1319"/>
                  </a:cubicBezTo>
                  <a:close/>
                  <a:moveTo>
                    <a:pt x="4311" y="1630"/>
                  </a:moveTo>
                  <a:lnTo>
                    <a:pt x="4331" y="1707"/>
                  </a:lnTo>
                  <a:lnTo>
                    <a:pt x="4337" y="1740"/>
                  </a:lnTo>
                  <a:cubicBezTo>
                    <a:pt x="4341" y="1770"/>
                    <a:pt x="4321" y="1797"/>
                    <a:pt x="4292" y="1802"/>
                  </a:cubicBezTo>
                  <a:cubicBezTo>
                    <a:pt x="4263" y="1806"/>
                    <a:pt x="4235" y="1786"/>
                    <a:pt x="4231" y="1757"/>
                  </a:cubicBezTo>
                  <a:lnTo>
                    <a:pt x="4228" y="1734"/>
                  </a:lnTo>
                  <a:lnTo>
                    <a:pt x="4207" y="1658"/>
                  </a:lnTo>
                  <a:cubicBezTo>
                    <a:pt x="4200" y="1629"/>
                    <a:pt x="4217" y="1600"/>
                    <a:pt x="4245" y="1592"/>
                  </a:cubicBezTo>
                  <a:cubicBezTo>
                    <a:pt x="4274" y="1584"/>
                    <a:pt x="4304" y="1602"/>
                    <a:pt x="4311" y="1630"/>
                  </a:cubicBezTo>
                  <a:close/>
                  <a:moveTo>
                    <a:pt x="4367" y="1958"/>
                  </a:moveTo>
                  <a:lnTo>
                    <a:pt x="4372" y="2066"/>
                  </a:lnTo>
                  <a:cubicBezTo>
                    <a:pt x="4374" y="2095"/>
                    <a:pt x="4351" y="2121"/>
                    <a:pt x="4322" y="2122"/>
                  </a:cubicBezTo>
                  <a:cubicBezTo>
                    <a:pt x="4292" y="2124"/>
                    <a:pt x="4267" y="2101"/>
                    <a:pt x="4265" y="2071"/>
                  </a:cubicBezTo>
                  <a:lnTo>
                    <a:pt x="4260" y="1964"/>
                  </a:lnTo>
                  <a:cubicBezTo>
                    <a:pt x="4258" y="1934"/>
                    <a:pt x="4281" y="1909"/>
                    <a:pt x="4310" y="1908"/>
                  </a:cubicBezTo>
                  <a:cubicBezTo>
                    <a:pt x="4340" y="1906"/>
                    <a:pt x="4365" y="1929"/>
                    <a:pt x="4367" y="1958"/>
                  </a:cubicBezTo>
                  <a:close/>
                  <a:moveTo>
                    <a:pt x="4369" y="2286"/>
                  </a:moveTo>
                  <a:lnTo>
                    <a:pt x="4365" y="2356"/>
                  </a:lnTo>
                  <a:lnTo>
                    <a:pt x="4359" y="2398"/>
                  </a:lnTo>
                  <a:cubicBezTo>
                    <a:pt x="4354" y="2428"/>
                    <a:pt x="4327" y="2448"/>
                    <a:pt x="4298" y="2443"/>
                  </a:cubicBezTo>
                  <a:cubicBezTo>
                    <a:pt x="4268" y="2439"/>
                    <a:pt x="4248" y="2411"/>
                    <a:pt x="4253" y="2382"/>
                  </a:cubicBezTo>
                  <a:lnTo>
                    <a:pt x="4258" y="2351"/>
                  </a:lnTo>
                  <a:lnTo>
                    <a:pt x="4261" y="2280"/>
                  </a:lnTo>
                  <a:cubicBezTo>
                    <a:pt x="4263" y="2251"/>
                    <a:pt x="4288" y="2228"/>
                    <a:pt x="4318" y="2230"/>
                  </a:cubicBezTo>
                  <a:cubicBezTo>
                    <a:pt x="4348" y="2231"/>
                    <a:pt x="4370" y="2256"/>
                    <a:pt x="4369" y="2286"/>
                  </a:cubicBezTo>
                  <a:close/>
                  <a:moveTo>
                    <a:pt x="4321" y="2615"/>
                  </a:moveTo>
                  <a:lnTo>
                    <a:pt x="4293" y="2719"/>
                  </a:lnTo>
                  <a:cubicBezTo>
                    <a:pt x="4286" y="2748"/>
                    <a:pt x="4256" y="2765"/>
                    <a:pt x="4228" y="2758"/>
                  </a:cubicBezTo>
                  <a:cubicBezTo>
                    <a:pt x="4199" y="2750"/>
                    <a:pt x="4182" y="2720"/>
                    <a:pt x="4189" y="2692"/>
                  </a:cubicBezTo>
                  <a:lnTo>
                    <a:pt x="4217" y="2588"/>
                  </a:lnTo>
                  <a:cubicBezTo>
                    <a:pt x="4224" y="2559"/>
                    <a:pt x="4254" y="2542"/>
                    <a:pt x="4283" y="2550"/>
                  </a:cubicBezTo>
                  <a:cubicBezTo>
                    <a:pt x="4311" y="2557"/>
                    <a:pt x="4328" y="2587"/>
                    <a:pt x="4321" y="2615"/>
                  </a:cubicBezTo>
                  <a:close/>
                  <a:moveTo>
                    <a:pt x="4222" y="2927"/>
                  </a:moveTo>
                  <a:lnTo>
                    <a:pt x="4205" y="2972"/>
                  </a:lnTo>
                  <a:lnTo>
                    <a:pt x="4177" y="3031"/>
                  </a:lnTo>
                  <a:cubicBezTo>
                    <a:pt x="4164" y="3057"/>
                    <a:pt x="4131" y="3068"/>
                    <a:pt x="4105" y="3055"/>
                  </a:cubicBezTo>
                  <a:cubicBezTo>
                    <a:pt x="4078" y="3042"/>
                    <a:pt x="4067" y="3010"/>
                    <a:pt x="4080" y="2983"/>
                  </a:cubicBezTo>
                  <a:lnTo>
                    <a:pt x="4104" y="2935"/>
                  </a:lnTo>
                  <a:lnTo>
                    <a:pt x="4121" y="2890"/>
                  </a:lnTo>
                  <a:cubicBezTo>
                    <a:pt x="4131" y="2862"/>
                    <a:pt x="4162" y="2848"/>
                    <a:pt x="4190" y="2858"/>
                  </a:cubicBezTo>
                  <a:cubicBezTo>
                    <a:pt x="4218" y="2869"/>
                    <a:pt x="4232" y="2900"/>
                    <a:pt x="4222" y="2927"/>
                  </a:cubicBezTo>
                  <a:close/>
                  <a:moveTo>
                    <a:pt x="4073" y="3225"/>
                  </a:moveTo>
                  <a:lnTo>
                    <a:pt x="4016" y="3316"/>
                  </a:lnTo>
                  <a:cubicBezTo>
                    <a:pt x="4001" y="3341"/>
                    <a:pt x="3968" y="3349"/>
                    <a:pt x="3942" y="3333"/>
                  </a:cubicBezTo>
                  <a:cubicBezTo>
                    <a:pt x="3917" y="3318"/>
                    <a:pt x="3909" y="3285"/>
                    <a:pt x="3925" y="3259"/>
                  </a:cubicBezTo>
                  <a:lnTo>
                    <a:pt x="3982" y="3168"/>
                  </a:lnTo>
                  <a:cubicBezTo>
                    <a:pt x="3998" y="3143"/>
                    <a:pt x="4031" y="3135"/>
                    <a:pt x="4056" y="3151"/>
                  </a:cubicBezTo>
                  <a:cubicBezTo>
                    <a:pt x="4081" y="3167"/>
                    <a:pt x="4089" y="3200"/>
                    <a:pt x="4073" y="3225"/>
                  </a:cubicBezTo>
                  <a:close/>
                  <a:moveTo>
                    <a:pt x="3885" y="3492"/>
                  </a:moveTo>
                  <a:lnTo>
                    <a:pt x="3878" y="3501"/>
                  </a:lnTo>
                  <a:lnTo>
                    <a:pt x="3809" y="3576"/>
                  </a:lnTo>
                  <a:cubicBezTo>
                    <a:pt x="3789" y="3597"/>
                    <a:pt x="3755" y="3599"/>
                    <a:pt x="3733" y="3578"/>
                  </a:cubicBezTo>
                  <a:cubicBezTo>
                    <a:pt x="3711" y="3558"/>
                    <a:pt x="3710" y="3524"/>
                    <a:pt x="3730" y="3502"/>
                  </a:cubicBezTo>
                  <a:lnTo>
                    <a:pt x="3793" y="3436"/>
                  </a:lnTo>
                  <a:lnTo>
                    <a:pt x="3799" y="3427"/>
                  </a:lnTo>
                  <a:cubicBezTo>
                    <a:pt x="3817" y="3404"/>
                    <a:pt x="3851" y="3399"/>
                    <a:pt x="3875" y="3417"/>
                  </a:cubicBezTo>
                  <a:cubicBezTo>
                    <a:pt x="3898" y="3435"/>
                    <a:pt x="3903" y="3469"/>
                    <a:pt x="3885" y="3492"/>
                  </a:cubicBezTo>
                  <a:close/>
                  <a:moveTo>
                    <a:pt x="3652" y="3729"/>
                  </a:moveTo>
                  <a:lnTo>
                    <a:pt x="3582" y="3792"/>
                  </a:lnTo>
                  <a:lnTo>
                    <a:pt x="3567" y="3803"/>
                  </a:lnTo>
                  <a:cubicBezTo>
                    <a:pt x="3543" y="3821"/>
                    <a:pt x="3509" y="3815"/>
                    <a:pt x="3492" y="3792"/>
                  </a:cubicBezTo>
                  <a:cubicBezTo>
                    <a:pt x="3474" y="3768"/>
                    <a:pt x="3479" y="3734"/>
                    <a:pt x="3503" y="3716"/>
                  </a:cubicBezTo>
                  <a:lnTo>
                    <a:pt x="3511" y="3711"/>
                  </a:lnTo>
                  <a:lnTo>
                    <a:pt x="3580" y="3649"/>
                  </a:lnTo>
                  <a:cubicBezTo>
                    <a:pt x="3602" y="3629"/>
                    <a:pt x="3636" y="3631"/>
                    <a:pt x="3656" y="3653"/>
                  </a:cubicBezTo>
                  <a:cubicBezTo>
                    <a:pt x="3676" y="3676"/>
                    <a:pt x="3674" y="3710"/>
                    <a:pt x="3652" y="3729"/>
                  </a:cubicBezTo>
                  <a:close/>
                  <a:moveTo>
                    <a:pt x="3388" y="3931"/>
                  </a:moveTo>
                  <a:lnTo>
                    <a:pt x="3296" y="3986"/>
                  </a:lnTo>
                  <a:cubicBezTo>
                    <a:pt x="3270" y="4001"/>
                    <a:pt x="3237" y="3993"/>
                    <a:pt x="3222" y="3967"/>
                  </a:cubicBezTo>
                  <a:cubicBezTo>
                    <a:pt x="3207" y="3942"/>
                    <a:pt x="3215" y="3909"/>
                    <a:pt x="3240" y="3894"/>
                  </a:cubicBezTo>
                  <a:lnTo>
                    <a:pt x="3333" y="3839"/>
                  </a:lnTo>
                  <a:cubicBezTo>
                    <a:pt x="3358" y="3823"/>
                    <a:pt x="3391" y="3832"/>
                    <a:pt x="3406" y="3857"/>
                  </a:cubicBezTo>
                  <a:cubicBezTo>
                    <a:pt x="3422" y="3883"/>
                    <a:pt x="3413" y="3916"/>
                    <a:pt x="3388" y="3931"/>
                  </a:cubicBezTo>
                  <a:close/>
                  <a:moveTo>
                    <a:pt x="3100" y="4086"/>
                  </a:moveTo>
                  <a:lnTo>
                    <a:pt x="3042" y="4113"/>
                  </a:lnTo>
                  <a:lnTo>
                    <a:pt x="2996" y="4130"/>
                  </a:lnTo>
                  <a:cubicBezTo>
                    <a:pt x="2968" y="4140"/>
                    <a:pt x="2937" y="4125"/>
                    <a:pt x="2927" y="4097"/>
                  </a:cubicBezTo>
                  <a:cubicBezTo>
                    <a:pt x="2917" y="4069"/>
                    <a:pt x="2932" y="4039"/>
                    <a:pt x="2960" y="4029"/>
                  </a:cubicBezTo>
                  <a:lnTo>
                    <a:pt x="2997" y="4016"/>
                  </a:lnTo>
                  <a:lnTo>
                    <a:pt x="3054" y="3989"/>
                  </a:lnTo>
                  <a:cubicBezTo>
                    <a:pt x="3081" y="3976"/>
                    <a:pt x="3113" y="3988"/>
                    <a:pt x="3125" y="4015"/>
                  </a:cubicBezTo>
                  <a:cubicBezTo>
                    <a:pt x="3138" y="4041"/>
                    <a:pt x="3127" y="4073"/>
                    <a:pt x="3100" y="4086"/>
                  </a:cubicBezTo>
                  <a:close/>
                  <a:moveTo>
                    <a:pt x="2787" y="4199"/>
                  </a:moveTo>
                  <a:lnTo>
                    <a:pt x="2683" y="4226"/>
                  </a:lnTo>
                  <a:cubicBezTo>
                    <a:pt x="2655" y="4233"/>
                    <a:pt x="2625" y="4216"/>
                    <a:pt x="2618" y="4187"/>
                  </a:cubicBezTo>
                  <a:cubicBezTo>
                    <a:pt x="2611" y="4158"/>
                    <a:pt x="2628" y="4129"/>
                    <a:pt x="2657" y="4122"/>
                  </a:cubicBezTo>
                  <a:lnTo>
                    <a:pt x="2761" y="4095"/>
                  </a:lnTo>
                  <a:cubicBezTo>
                    <a:pt x="2790" y="4088"/>
                    <a:pt x="2819" y="4105"/>
                    <a:pt x="2826" y="4134"/>
                  </a:cubicBezTo>
                  <a:cubicBezTo>
                    <a:pt x="2834" y="4163"/>
                    <a:pt x="2816" y="4192"/>
                    <a:pt x="2787" y="4199"/>
                  </a:cubicBezTo>
                  <a:close/>
                  <a:moveTo>
                    <a:pt x="2466" y="4263"/>
                  </a:moveTo>
                  <a:lnTo>
                    <a:pt x="2415" y="4271"/>
                  </a:lnTo>
                  <a:lnTo>
                    <a:pt x="2354" y="4274"/>
                  </a:lnTo>
                  <a:cubicBezTo>
                    <a:pt x="2325" y="4275"/>
                    <a:pt x="2299" y="4253"/>
                    <a:pt x="2298" y="4223"/>
                  </a:cubicBezTo>
                  <a:cubicBezTo>
                    <a:pt x="2296" y="4193"/>
                    <a:pt x="2319" y="4168"/>
                    <a:pt x="2349" y="4167"/>
                  </a:cubicBezTo>
                  <a:lnTo>
                    <a:pt x="2400" y="4164"/>
                  </a:lnTo>
                  <a:lnTo>
                    <a:pt x="2451" y="4157"/>
                  </a:lnTo>
                  <a:cubicBezTo>
                    <a:pt x="2480" y="4153"/>
                    <a:pt x="2507" y="4173"/>
                    <a:pt x="2512" y="4202"/>
                  </a:cubicBezTo>
                  <a:cubicBezTo>
                    <a:pt x="2516" y="4232"/>
                    <a:pt x="2496" y="4259"/>
                    <a:pt x="2466" y="4263"/>
                  </a:cubicBezTo>
                  <a:close/>
                  <a:moveTo>
                    <a:pt x="2134" y="4279"/>
                  </a:moveTo>
                  <a:lnTo>
                    <a:pt x="2027" y="4274"/>
                  </a:lnTo>
                  <a:cubicBezTo>
                    <a:pt x="1997" y="4273"/>
                    <a:pt x="1974" y="4247"/>
                    <a:pt x="1976" y="4218"/>
                  </a:cubicBezTo>
                  <a:cubicBezTo>
                    <a:pt x="1977" y="4188"/>
                    <a:pt x="2003" y="4165"/>
                    <a:pt x="2032" y="4167"/>
                  </a:cubicBezTo>
                  <a:lnTo>
                    <a:pt x="2140" y="4172"/>
                  </a:lnTo>
                  <a:cubicBezTo>
                    <a:pt x="2169" y="4174"/>
                    <a:pt x="2192" y="4199"/>
                    <a:pt x="2191" y="4229"/>
                  </a:cubicBezTo>
                  <a:cubicBezTo>
                    <a:pt x="2189" y="4258"/>
                    <a:pt x="2164" y="4281"/>
                    <a:pt x="2134" y="4279"/>
                  </a:cubicBezTo>
                  <a:close/>
                  <a:moveTo>
                    <a:pt x="1809" y="4248"/>
                  </a:moveTo>
                  <a:lnTo>
                    <a:pt x="1752" y="4240"/>
                  </a:lnTo>
                  <a:lnTo>
                    <a:pt x="1698" y="4226"/>
                  </a:lnTo>
                  <a:cubicBezTo>
                    <a:pt x="1669" y="4219"/>
                    <a:pt x="1652" y="4190"/>
                    <a:pt x="1659" y="4161"/>
                  </a:cubicBezTo>
                  <a:cubicBezTo>
                    <a:pt x="1666" y="4132"/>
                    <a:pt x="1696" y="4115"/>
                    <a:pt x="1724" y="4122"/>
                  </a:cubicBezTo>
                  <a:lnTo>
                    <a:pt x="1767" y="4133"/>
                  </a:lnTo>
                  <a:lnTo>
                    <a:pt x="1824" y="4142"/>
                  </a:lnTo>
                  <a:cubicBezTo>
                    <a:pt x="1853" y="4146"/>
                    <a:pt x="1874" y="4173"/>
                    <a:pt x="1869" y="4203"/>
                  </a:cubicBezTo>
                  <a:cubicBezTo>
                    <a:pt x="1865" y="4232"/>
                    <a:pt x="1838" y="4252"/>
                    <a:pt x="1809" y="4248"/>
                  </a:cubicBezTo>
                  <a:close/>
                  <a:moveTo>
                    <a:pt x="1486" y="4167"/>
                  </a:moveTo>
                  <a:lnTo>
                    <a:pt x="1385" y="4131"/>
                  </a:lnTo>
                  <a:cubicBezTo>
                    <a:pt x="1357" y="4121"/>
                    <a:pt x="1342" y="4090"/>
                    <a:pt x="1352" y="4062"/>
                  </a:cubicBezTo>
                  <a:cubicBezTo>
                    <a:pt x="1362" y="4034"/>
                    <a:pt x="1393" y="4019"/>
                    <a:pt x="1421" y="4029"/>
                  </a:cubicBezTo>
                  <a:lnTo>
                    <a:pt x="1522" y="4066"/>
                  </a:lnTo>
                  <a:cubicBezTo>
                    <a:pt x="1550" y="4076"/>
                    <a:pt x="1565" y="4106"/>
                    <a:pt x="1555" y="4134"/>
                  </a:cubicBezTo>
                  <a:cubicBezTo>
                    <a:pt x="1545" y="4162"/>
                    <a:pt x="1514" y="4177"/>
                    <a:pt x="1486" y="4167"/>
                  </a:cubicBezTo>
                  <a:close/>
                  <a:moveTo>
                    <a:pt x="1184" y="4041"/>
                  </a:moveTo>
                  <a:lnTo>
                    <a:pt x="1150" y="4025"/>
                  </a:lnTo>
                  <a:lnTo>
                    <a:pt x="1085" y="3987"/>
                  </a:lnTo>
                  <a:cubicBezTo>
                    <a:pt x="1060" y="3972"/>
                    <a:pt x="1051" y="3939"/>
                    <a:pt x="1067" y="3913"/>
                  </a:cubicBezTo>
                  <a:cubicBezTo>
                    <a:pt x="1082" y="3888"/>
                    <a:pt x="1115" y="3880"/>
                    <a:pt x="1140" y="3895"/>
                  </a:cubicBezTo>
                  <a:lnTo>
                    <a:pt x="1195" y="3928"/>
                  </a:lnTo>
                  <a:lnTo>
                    <a:pt x="1230" y="3944"/>
                  </a:lnTo>
                  <a:cubicBezTo>
                    <a:pt x="1257" y="3957"/>
                    <a:pt x="1268" y="3989"/>
                    <a:pt x="1255" y="4016"/>
                  </a:cubicBezTo>
                  <a:cubicBezTo>
                    <a:pt x="1243" y="4042"/>
                    <a:pt x="1211" y="4054"/>
                    <a:pt x="1184" y="4041"/>
                  </a:cubicBezTo>
                  <a:close/>
                  <a:moveTo>
                    <a:pt x="901" y="3868"/>
                  </a:moveTo>
                  <a:lnTo>
                    <a:pt x="814" y="3804"/>
                  </a:lnTo>
                  <a:cubicBezTo>
                    <a:pt x="790" y="3787"/>
                    <a:pt x="785" y="3753"/>
                    <a:pt x="802" y="3729"/>
                  </a:cubicBezTo>
                  <a:cubicBezTo>
                    <a:pt x="820" y="3705"/>
                    <a:pt x="853" y="3700"/>
                    <a:pt x="877" y="3718"/>
                  </a:cubicBezTo>
                  <a:lnTo>
                    <a:pt x="964" y="3781"/>
                  </a:lnTo>
                  <a:cubicBezTo>
                    <a:pt x="988" y="3799"/>
                    <a:pt x="993" y="3832"/>
                    <a:pt x="976" y="3856"/>
                  </a:cubicBezTo>
                  <a:cubicBezTo>
                    <a:pt x="958" y="3880"/>
                    <a:pt x="925" y="3885"/>
                    <a:pt x="901" y="3868"/>
                  </a:cubicBezTo>
                  <a:close/>
                  <a:moveTo>
                    <a:pt x="648" y="3660"/>
                  </a:moveTo>
                  <a:lnTo>
                    <a:pt x="645" y="3657"/>
                  </a:lnTo>
                  <a:lnTo>
                    <a:pt x="571" y="3578"/>
                  </a:lnTo>
                  <a:cubicBezTo>
                    <a:pt x="551" y="3556"/>
                    <a:pt x="552" y="3522"/>
                    <a:pt x="574" y="3502"/>
                  </a:cubicBezTo>
                  <a:cubicBezTo>
                    <a:pt x="595" y="3482"/>
                    <a:pt x="629" y="3483"/>
                    <a:pt x="650" y="3505"/>
                  </a:cubicBezTo>
                  <a:lnTo>
                    <a:pt x="716" y="3576"/>
                  </a:lnTo>
                  <a:lnTo>
                    <a:pt x="720" y="3579"/>
                  </a:lnTo>
                  <a:cubicBezTo>
                    <a:pt x="742" y="3599"/>
                    <a:pt x="744" y="3633"/>
                    <a:pt x="724" y="3655"/>
                  </a:cubicBezTo>
                  <a:cubicBezTo>
                    <a:pt x="704" y="3677"/>
                    <a:pt x="670" y="3679"/>
                    <a:pt x="648" y="3660"/>
                  </a:cubicBezTo>
                  <a:close/>
                  <a:moveTo>
                    <a:pt x="430" y="3409"/>
                  </a:moveTo>
                  <a:lnTo>
                    <a:pt x="378" y="3340"/>
                  </a:lnTo>
                  <a:lnTo>
                    <a:pt x="364" y="3318"/>
                  </a:lnTo>
                  <a:cubicBezTo>
                    <a:pt x="348" y="3293"/>
                    <a:pt x="356" y="3260"/>
                    <a:pt x="381" y="3244"/>
                  </a:cubicBezTo>
                  <a:cubicBezTo>
                    <a:pt x="406" y="3228"/>
                    <a:pt x="439" y="3236"/>
                    <a:pt x="455" y="3261"/>
                  </a:cubicBezTo>
                  <a:lnTo>
                    <a:pt x="463" y="3275"/>
                  </a:lnTo>
                  <a:lnTo>
                    <a:pt x="516" y="3344"/>
                  </a:lnTo>
                  <a:cubicBezTo>
                    <a:pt x="533" y="3368"/>
                    <a:pt x="529" y="3401"/>
                    <a:pt x="505" y="3419"/>
                  </a:cubicBezTo>
                  <a:cubicBezTo>
                    <a:pt x="482" y="3437"/>
                    <a:pt x="448" y="3433"/>
                    <a:pt x="430" y="3409"/>
                  </a:cubicBezTo>
                  <a:close/>
                  <a:moveTo>
                    <a:pt x="251" y="3129"/>
                  </a:moveTo>
                  <a:lnTo>
                    <a:pt x="203" y="3033"/>
                  </a:lnTo>
                  <a:cubicBezTo>
                    <a:pt x="190" y="3006"/>
                    <a:pt x="201" y="2974"/>
                    <a:pt x="227" y="2961"/>
                  </a:cubicBezTo>
                  <a:cubicBezTo>
                    <a:pt x="254" y="2948"/>
                    <a:pt x="286" y="2959"/>
                    <a:pt x="299" y="2985"/>
                  </a:cubicBezTo>
                  <a:lnTo>
                    <a:pt x="347" y="3082"/>
                  </a:lnTo>
                  <a:cubicBezTo>
                    <a:pt x="360" y="3108"/>
                    <a:pt x="349" y="3141"/>
                    <a:pt x="323" y="3154"/>
                  </a:cubicBezTo>
                  <a:cubicBezTo>
                    <a:pt x="296" y="3167"/>
                    <a:pt x="264" y="3156"/>
                    <a:pt x="251" y="3129"/>
                  </a:cubicBezTo>
                  <a:close/>
                  <a:moveTo>
                    <a:pt x="120" y="2829"/>
                  </a:moveTo>
                  <a:lnTo>
                    <a:pt x="101" y="2780"/>
                  </a:lnTo>
                  <a:lnTo>
                    <a:pt x="85" y="2722"/>
                  </a:lnTo>
                  <a:cubicBezTo>
                    <a:pt x="78" y="2693"/>
                    <a:pt x="95" y="2664"/>
                    <a:pt x="124" y="2656"/>
                  </a:cubicBezTo>
                  <a:cubicBezTo>
                    <a:pt x="152" y="2649"/>
                    <a:pt x="182" y="2666"/>
                    <a:pt x="189" y="2694"/>
                  </a:cubicBezTo>
                  <a:lnTo>
                    <a:pt x="202" y="2743"/>
                  </a:lnTo>
                  <a:lnTo>
                    <a:pt x="220" y="2792"/>
                  </a:lnTo>
                  <a:cubicBezTo>
                    <a:pt x="231" y="2819"/>
                    <a:pt x="217" y="2850"/>
                    <a:pt x="189" y="2861"/>
                  </a:cubicBezTo>
                  <a:cubicBezTo>
                    <a:pt x="161" y="2871"/>
                    <a:pt x="130" y="2857"/>
                    <a:pt x="120" y="2829"/>
                  </a:cubicBezTo>
                  <a:close/>
                  <a:moveTo>
                    <a:pt x="36" y="2507"/>
                  </a:moveTo>
                  <a:lnTo>
                    <a:pt x="19" y="2401"/>
                  </a:lnTo>
                  <a:cubicBezTo>
                    <a:pt x="15" y="2372"/>
                    <a:pt x="35" y="2344"/>
                    <a:pt x="64" y="2340"/>
                  </a:cubicBezTo>
                  <a:cubicBezTo>
                    <a:pt x="94" y="2335"/>
                    <a:pt x="121" y="2355"/>
                    <a:pt x="126" y="2385"/>
                  </a:cubicBezTo>
                  <a:lnTo>
                    <a:pt x="142" y="2491"/>
                  </a:lnTo>
                  <a:cubicBezTo>
                    <a:pt x="146" y="2520"/>
                    <a:pt x="126" y="2548"/>
                    <a:pt x="97" y="2552"/>
                  </a:cubicBezTo>
                  <a:cubicBezTo>
                    <a:pt x="68" y="2557"/>
                    <a:pt x="40" y="2537"/>
                    <a:pt x="36" y="2507"/>
                  </a:cubicBezTo>
                  <a:close/>
                  <a:moveTo>
                    <a:pt x="4" y="2181"/>
                  </a:moveTo>
                  <a:lnTo>
                    <a:pt x="2" y="2143"/>
                  </a:lnTo>
                  <a:cubicBezTo>
                    <a:pt x="0" y="2114"/>
                    <a:pt x="23" y="2088"/>
                    <a:pt x="53" y="2087"/>
                  </a:cubicBezTo>
                  <a:cubicBezTo>
                    <a:pt x="82" y="2085"/>
                    <a:pt x="108" y="2108"/>
                    <a:pt x="109" y="2138"/>
                  </a:cubicBezTo>
                  <a:lnTo>
                    <a:pt x="111" y="2176"/>
                  </a:lnTo>
                  <a:cubicBezTo>
                    <a:pt x="113" y="2205"/>
                    <a:pt x="90" y="2231"/>
                    <a:pt x="60" y="2232"/>
                  </a:cubicBezTo>
                  <a:cubicBezTo>
                    <a:pt x="31" y="2234"/>
                    <a:pt x="5" y="2211"/>
                    <a:pt x="4" y="2181"/>
                  </a:cubicBezTo>
                  <a:close/>
                </a:path>
              </a:pathLst>
            </a:custGeom>
            <a:solidFill>
              <a:srgbClr val="FF0000"/>
            </a:solidFill>
            <a:ln w="4763" cap="flat">
              <a:solidFill>
                <a:srgbClr val="FF0000"/>
              </a:solidFill>
              <a:prstDash val="solid"/>
              <a:bevel/>
              <a:headEnd/>
              <a:tailEnd/>
            </a:ln>
          </p:spPr>
          <p:txBody>
            <a:bodyPr/>
            <a:lstStyle/>
            <a:p>
              <a:endParaRPr lang="el-GR"/>
            </a:p>
          </p:txBody>
        </p:sp>
        <p:sp>
          <p:nvSpPr>
            <p:cNvPr id="114" name="Freeform 54"/>
            <p:cNvSpPr>
              <a:spLocks/>
            </p:cNvSpPr>
            <p:nvPr/>
          </p:nvSpPr>
          <p:spPr bwMode="auto">
            <a:xfrm>
              <a:off x="1212" y="1460"/>
              <a:ext cx="116" cy="116"/>
            </a:xfrm>
            <a:custGeom>
              <a:avLst/>
              <a:gdLst>
                <a:gd name="T0" fmla="*/ 0 w 627"/>
                <a:gd name="T1" fmla="*/ 306 h 613"/>
                <a:gd name="T2" fmla="*/ 314 w 627"/>
                <a:gd name="T3" fmla="*/ 0 h 613"/>
                <a:gd name="T4" fmla="*/ 627 w 627"/>
                <a:gd name="T5" fmla="*/ 306 h 613"/>
                <a:gd name="T6" fmla="*/ 627 w 627"/>
                <a:gd name="T7" fmla="*/ 306 h 613"/>
                <a:gd name="T8" fmla="*/ 314 w 627"/>
                <a:gd name="T9" fmla="*/ 613 h 613"/>
                <a:gd name="T10" fmla="*/ 0 w 627"/>
                <a:gd name="T11" fmla="*/ 306 h 613"/>
              </a:gdLst>
              <a:ahLst/>
              <a:cxnLst>
                <a:cxn ang="0">
                  <a:pos x="T0" y="T1"/>
                </a:cxn>
                <a:cxn ang="0">
                  <a:pos x="T2" y="T3"/>
                </a:cxn>
                <a:cxn ang="0">
                  <a:pos x="T4" y="T5"/>
                </a:cxn>
                <a:cxn ang="0">
                  <a:pos x="T6" y="T7"/>
                </a:cxn>
                <a:cxn ang="0">
                  <a:pos x="T8" y="T9"/>
                </a:cxn>
                <a:cxn ang="0">
                  <a:pos x="T10" y="T11"/>
                </a:cxn>
              </a:cxnLst>
              <a:rect l="0" t="0" r="r" b="b"/>
              <a:pathLst>
                <a:path w="627" h="613">
                  <a:moveTo>
                    <a:pt x="0" y="306"/>
                  </a:moveTo>
                  <a:cubicBezTo>
                    <a:pt x="0" y="137"/>
                    <a:pt x="140" y="0"/>
                    <a:pt x="314" y="0"/>
                  </a:cubicBezTo>
                  <a:cubicBezTo>
                    <a:pt x="487" y="0"/>
                    <a:pt x="627" y="137"/>
                    <a:pt x="627" y="306"/>
                  </a:cubicBezTo>
                  <a:cubicBezTo>
                    <a:pt x="627" y="306"/>
                    <a:pt x="627" y="306"/>
                    <a:pt x="627" y="306"/>
                  </a:cubicBezTo>
                  <a:cubicBezTo>
                    <a:pt x="627" y="476"/>
                    <a:pt x="487" y="613"/>
                    <a:pt x="314" y="613"/>
                  </a:cubicBezTo>
                  <a:cubicBezTo>
                    <a:pt x="140" y="613"/>
                    <a:pt x="0" y="476"/>
                    <a:pt x="0" y="306"/>
                  </a:cubicBezTo>
                </a:path>
              </a:pathLst>
            </a:custGeom>
            <a:solidFill>
              <a:srgbClr val="FF0000"/>
            </a:solidFill>
            <a:ln w="0">
              <a:solidFill>
                <a:srgbClr val="000000"/>
              </a:solidFill>
              <a:prstDash val="solid"/>
              <a:round/>
              <a:headEnd/>
              <a:tailEnd/>
            </a:ln>
          </p:spPr>
          <p:txBody>
            <a:bodyPr/>
            <a:lstStyle/>
            <a:p>
              <a:endParaRPr lang="el-GR"/>
            </a:p>
          </p:txBody>
        </p:sp>
        <p:sp>
          <p:nvSpPr>
            <p:cNvPr id="115" name="Freeform 55"/>
            <p:cNvSpPr>
              <a:spLocks/>
            </p:cNvSpPr>
            <p:nvPr/>
          </p:nvSpPr>
          <p:spPr bwMode="auto">
            <a:xfrm>
              <a:off x="1212" y="1460"/>
              <a:ext cx="116" cy="116"/>
            </a:xfrm>
            <a:custGeom>
              <a:avLst/>
              <a:gdLst>
                <a:gd name="T0" fmla="*/ 0 w 116"/>
                <a:gd name="T1" fmla="*/ 58 h 116"/>
                <a:gd name="T2" fmla="*/ 58 w 116"/>
                <a:gd name="T3" fmla="*/ 0 h 116"/>
                <a:gd name="T4" fmla="*/ 116 w 116"/>
                <a:gd name="T5" fmla="*/ 58 h 116"/>
                <a:gd name="T6" fmla="*/ 116 w 116"/>
                <a:gd name="T7" fmla="*/ 58 h 116"/>
                <a:gd name="T8" fmla="*/ 58 w 116"/>
                <a:gd name="T9" fmla="*/ 116 h 116"/>
                <a:gd name="T10" fmla="*/ 0 w 116"/>
                <a:gd name="T11" fmla="*/ 58 h 116"/>
              </a:gdLst>
              <a:ahLst/>
              <a:cxnLst>
                <a:cxn ang="0">
                  <a:pos x="T0" y="T1"/>
                </a:cxn>
                <a:cxn ang="0">
                  <a:pos x="T2" y="T3"/>
                </a:cxn>
                <a:cxn ang="0">
                  <a:pos x="T4" y="T5"/>
                </a:cxn>
                <a:cxn ang="0">
                  <a:pos x="T6" y="T7"/>
                </a:cxn>
                <a:cxn ang="0">
                  <a:pos x="T8" y="T9"/>
                </a:cxn>
                <a:cxn ang="0">
                  <a:pos x="T10" y="T11"/>
                </a:cxn>
              </a:cxnLst>
              <a:rect l="0" t="0" r="r" b="b"/>
              <a:pathLst>
                <a:path w="116" h="116">
                  <a:moveTo>
                    <a:pt x="0" y="58"/>
                  </a:moveTo>
                  <a:cubicBezTo>
                    <a:pt x="0" y="26"/>
                    <a:pt x="26" y="0"/>
                    <a:pt x="58" y="0"/>
                  </a:cubicBezTo>
                  <a:cubicBezTo>
                    <a:pt x="90" y="0"/>
                    <a:pt x="116" y="26"/>
                    <a:pt x="116" y="58"/>
                  </a:cubicBezTo>
                  <a:cubicBezTo>
                    <a:pt x="116" y="58"/>
                    <a:pt x="116" y="58"/>
                    <a:pt x="116" y="58"/>
                  </a:cubicBezTo>
                  <a:cubicBezTo>
                    <a:pt x="116" y="90"/>
                    <a:pt x="90" y="116"/>
                    <a:pt x="58" y="116"/>
                  </a:cubicBezTo>
                  <a:cubicBezTo>
                    <a:pt x="26" y="116"/>
                    <a:pt x="0" y="90"/>
                    <a:pt x="0" y="58"/>
                  </a:cubicBezTo>
                </a:path>
              </a:pathLst>
            </a:custGeom>
            <a:noFill/>
            <a:ln w="63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cxnSp>
        <p:nvCxnSpPr>
          <p:cNvPr id="116" name="Straight Arrow Connector 115"/>
          <p:cNvCxnSpPr/>
          <p:nvPr/>
        </p:nvCxnSpPr>
        <p:spPr>
          <a:xfrm>
            <a:off x="7993310" y="1700808"/>
            <a:ext cx="95250" cy="73749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7" name="TextBox 116"/>
          <p:cNvSpPr txBox="1"/>
          <p:nvPr/>
        </p:nvSpPr>
        <p:spPr>
          <a:xfrm>
            <a:off x="7145078" y="1278017"/>
            <a:ext cx="1661032" cy="369332"/>
          </a:xfrm>
          <a:prstGeom prst="rect">
            <a:avLst/>
          </a:prstGeom>
          <a:noFill/>
        </p:spPr>
        <p:txBody>
          <a:bodyPr wrap="none" rtlCol="0">
            <a:spAutoFit/>
          </a:bodyPr>
          <a:lstStyle/>
          <a:p>
            <a:r>
              <a:rPr lang="el-GR" dirty="0">
                <a:latin typeface="Garamond" panose="02020404030301010803" pitchFamily="18" charset="0"/>
              </a:rPr>
              <a:t>Άγνωστο Σημείο</a:t>
            </a:r>
          </a:p>
        </p:txBody>
      </p:sp>
    </p:spTree>
    <p:extLst>
      <p:ext uri="{BB962C8B-B14F-4D97-AF65-F5344CB8AC3E}">
        <p14:creationId xmlns:p14="http://schemas.microsoft.com/office/powerpoint/2010/main" val="327116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111561" y="2122978"/>
            <a:ext cx="4898268" cy="3139321"/>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Απόσταση μεταξύ εγγραφών:</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Πχ ευκλείδεια απόσταση </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342900" lvl="1" indent="-342900" algn="just">
              <a:buFont typeface="Garamond" panose="02020404030301010803" pitchFamily="18" charset="0"/>
              <a:buChar char="–"/>
            </a:pPr>
            <a:r>
              <a:rPr lang="el-GR" dirty="0">
                <a:solidFill>
                  <a:schemeClr val="tx2"/>
                </a:solidFill>
                <a:latin typeface="Garamond" panose="02020404030301010803" pitchFamily="18" charset="0"/>
              </a:rPr>
              <a:t>Καθορισμός τάξης:</a:t>
            </a:r>
          </a:p>
          <a:p>
            <a:pPr marL="800100" lvl="1" indent="-342900" algn="just">
              <a:buFont typeface="Garamond" panose="02020404030301010803" pitchFamily="18" charset="0"/>
              <a:buChar char="–"/>
            </a:pP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n-US" dirty="0">
                <a:solidFill>
                  <a:schemeClr val="tx2"/>
                </a:solidFill>
                <a:latin typeface="Garamond" panose="02020404030301010803" pitchFamily="18" charset="0"/>
              </a:rPr>
              <a:t>H</a:t>
            </a:r>
            <a:r>
              <a:rPr lang="el-GR" dirty="0">
                <a:solidFill>
                  <a:schemeClr val="tx2"/>
                </a:solidFill>
                <a:latin typeface="Garamond" panose="02020404030301010803" pitchFamily="18" charset="0"/>
              </a:rPr>
              <a:t> πλειοψηφική κλάση</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Βάρος σε κάθε ψήφο με βάση την απόσταση</a:t>
            </a:r>
            <a:endParaRPr lang="en-US" dirty="0">
              <a:solidFill>
                <a:schemeClr val="tx2"/>
              </a:solidFill>
              <a:latin typeface="Garamond" panose="02020404030301010803" pitchFamily="18" charset="0"/>
            </a:endParaRPr>
          </a:p>
          <a:p>
            <a:pPr marL="800100" lvl="1" indent="-342900" algn="just">
              <a:buFont typeface="Garamond" panose="02020404030301010803" pitchFamily="18" charset="0"/>
              <a:buChar char="–"/>
            </a:pPr>
            <a:r>
              <a:rPr lang="en-US" dirty="0">
                <a:solidFill>
                  <a:schemeClr val="tx2"/>
                </a:solidFill>
                <a:latin typeface="Garamond" panose="02020404030301010803" pitchFamily="18" charset="0"/>
              </a:rPr>
              <a:t>…</a:t>
            </a: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Κατηγοριοποιητής </a:t>
            </a:r>
            <a:r>
              <a:rPr lang="en-US" sz="3600" dirty="0">
                <a:effectLst>
                  <a:outerShdw blurRad="38100" dist="38100" dir="2700000" algn="tl">
                    <a:srgbClr val="000000">
                      <a:alpha val="43137"/>
                    </a:srgbClr>
                  </a:outerShdw>
                </a:effectLst>
                <a:latin typeface="Garamond" panose="02020404030301010803" pitchFamily="18" charset="0"/>
              </a:rPr>
              <a:t>K </a:t>
            </a:r>
            <a:r>
              <a:rPr lang="el-GR" sz="3600" dirty="0">
                <a:effectLst>
                  <a:outerShdw blurRad="38100" dist="38100" dir="2700000" algn="tl">
                    <a:srgbClr val="000000">
                      <a:alpha val="43137"/>
                    </a:srgbClr>
                  </a:outerShdw>
                </a:effectLst>
                <a:latin typeface="Garamond" panose="02020404030301010803" pitchFamily="18" charset="0"/>
              </a:rPr>
              <a:t>πλησιέστερων γειτόνων </a:t>
            </a:r>
          </a:p>
        </p:txBody>
      </p:sp>
      <p:grpSp>
        <p:nvGrpSpPr>
          <p:cNvPr id="63" name="Group 4"/>
          <p:cNvGrpSpPr>
            <a:grpSpLocks noChangeAspect="1"/>
          </p:cNvGrpSpPr>
          <p:nvPr/>
        </p:nvGrpSpPr>
        <p:grpSpPr bwMode="auto">
          <a:xfrm>
            <a:off x="6530527" y="1347936"/>
            <a:ext cx="4316413" cy="5105400"/>
            <a:chOff x="288" y="720"/>
            <a:chExt cx="2719" cy="3216"/>
          </a:xfrm>
        </p:grpSpPr>
        <p:sp>
          <p:nvSpPr>
            <p:cNvPr id="64" name="AutoShape 5"/>
            <p:cNvSpPr>
              <a:spLocks noChangeAspect="1" noChangeArrowheads="1" noTextEdit="1"/>
            </p:cNvSpPr>
            <p:nvPr/>
          </p:nvSpPr>
          <p:spPr bwMode="auto">
            <a:xfrm>
              <a:off x="288" y="720"/>
              <a:ext cx="2719"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5" name="Rectangle 6"/>
            <p:cNvSpPr>
              <a:spLocks noChangeArrowheads="1"/>
            </p:cNvSpPr>
            <p:nvPr/>
          </p:nvSpPr>
          <p:spPr bwMode="auto">
            <a:xfrm>
              <a:off x="295" y="1052"/>
              <a:ext cx="2705" cy="2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66" name="Rectangle 7"/>
            <p:cNvSpPr>
              <a:spLocks noChangeArrowheads="1"/>
            </p:cNvSpPr>
            <p:nvPr/>
          </p:nvSpPr>
          <p:spPr bwMode="auto">
            <a:xfrm>
              <a:off x="295" y="1052"/>
              <a:ext cx="2705" cy="2568"/>
            </a:xfrm>
            <a:prstGeom prst="rect">
              <a:avLst/>
            </a:prstGeom>
            <a:noFill/>
            <a:ln w="15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67" name="Line 8"/>
            <p:cNvSpPr>
              <a:spLocks noChangeShapeType="1"/>
            </p:cNvSpPr>
            <p:nvPr/>
          </p:nvSpPr>
          <p:spPr bwMode="auto">
            <a:xfrm flipH="1">
              <a:off x="971" y="1666"/>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8" name="Line 9"/>
            <p:cNvSpPr>
              <a:spLocks noChangeShapeType="1"/>
            </p:cNvSpPr>
            <p:nvPr/>
          </p:nvSpPr>
          <p:spPr bwMode="auto">
            <a:xfrm flipV="1">
              <a:off x="1046" y="1591"/>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69" name="Line 10"/>
            <p:cNvSpPr>
              <a:spLocks noChangeShapeType="1"/>
            </p:cNvSpPr>
            <p:nvPr/>
          </p:nvSpPr>
          <p:spPr bwMode="auto">
            <a:xfrm flipH="1">
              <a:off x="1272" y="1741"/>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0" name="Line 11"/>
            <p:cNvSpPr>
              <a:spLocks noChangeShapeType="1"/>
            </p:cNvSpPr>
            <p:nvPr/>
          </p:nvSpPr>
          <p:spPr bwMode="auto">
            <a:xfrm flipV="1">
              <a:off x="1347" y="1666"/>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1" name="Line 12"/>
            <p:cNvSpPr>
              <a:spLocks noChangeShapeType="1"/>
            </p:cNvSpPr>
            <p:nvPr/>
          </p:nvSpPr>
          <p:spPr bwMode="auto">
            <a:xfrm flipH="1">
              <a:off x="1046" y="1967"/>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2" name="Line 13"/>
            <p:cNvSpPr>
              <a:spLocks noChangeShapeType="1"/>
            </p:cNvSpPr>
            <p:nvPr/>
          </p:nvSpPr>
          <p:spPr bwMode="auto">
            <a:xfrm flipV="1">
              <a:off x="1121" y="1892"/>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3" name="Line 14"/>
            <p:cNvSpPr>
              <a:spLocks noChangeShapeType="1"/>
            </p:cNvSpPr>
            <p:nvPr/>
          </p:nvSpPr>
          <p:spPr bwMode="auto">
            <a:xfrm flipH="1">
              <a:off x="1422" y="1366"/>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4" name="Line 15"/>
            <p:cNvSpPr>
              <a:spLocks noChangeShapeType="1"/>
            </p:cNvSpPr>
            <p:nvPr/>
          </p:nvSpPr>
          <p:spPr bwMode="auto">
            <a:xfrm flipV="1">
              <a:off x="1497" y="1290"/>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5" name="Line 16"/>
            <p:cNvSpPr>
              <a:spLocks noChangeShapeType="1"/>
            </p:cNvSpPr>
            <p:nvPr/>
          </p:nvSpPr>
          <p:spPr bwMode="auto">
            <a:xfrm flipH="1">
              <a:off x="1497" y="2042"/>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6" name="Line 17"/>
            <p:cNvSpPr>
              <a:spLocks noChangeShapeType="1"/>
            </p:cNvSpPr>
            <p:nvPr/>
          </p:nvSpPr>
          <p:spPr bwMode="auto">
            <a:xfrm flipV="1">
              <a:off x="1572" y="1967"/>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7" name="Line 18"/>
            <p:cNvSpPr>
              <a:spLocks noChangeShapeType="1"/>
            </p:cNvSpPr>
            <p:nvPr/>
          </p:nvSpPr>
          <p:spPr bwMode="auto">
            <a:xfrm flipH="1">
              <a:off x="595" y="324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8" name="Line 19"/>
            <p:cNvSpPr>
              <a:spLocks noChangeShapeType="1"/>
            </p:cNvSpPr>
            <p:nvPr/>
          </p:nvSpPr>
          <p:spPr bwMode="auto">
            <a:xfrm flipV="1">
              <a:off x="671" y="3169"/>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79" name="Line 20"/>
            <p:cNvSpPr>
              <a:spLocks noChangeShapeType="1"/>
            </p:cNvSpPr>
            <p:nvPr/>
          </p:nvSpPr>
          <p:spPr bwMode="auto">
            <a:xfrm flipH="1">
              <a:off x="1121" y="324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0" name="Line 21"/>
            <p:cNvSpPr>
              <a:spLocks noChangeShapeType="1"/>
            </p:cNvSpPr>
            <p:nvPr/>
          </p:nvSpPr>
          <p:spPr bwMode="auto">
            <a:xfrm flipV="1">
              <a:off x="1197" y="3169"/>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1" name="Line 22"/>
            <p:cNvSpPr>
              <a:spLocks noChangeShapeType="1"/>
            </p:cNvSpPr>
            <p:nvPr/>
          </p:nvSpPr>
          <p:spPr bwMode="auto">
            <a:xfrm flipH="1">
              <a:off x="896" y="3395"/>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2" name="Line 23"/>
            <p:cNvSpPr>
              <a:spLocks noChangeShapeType="1"/>
            </p:cNvSpPr>
            <p:nvPr/>
          </p:nvSpPr>
          <p:spPr bwMode="auto">
            <a:xfrm flipV="1">
              <a:off x="971" y="3320"/>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3" name="Line 24"/>
            <p:cNvSpPr>
              <a:spLocks noChangeShapeType="1"/>
            </p:cNvSpPr>
            <p:nvPr/>
          </p:nvSpPr>
          <p:spPr bwMode="auto">
            <a:xfrm flipH="1">
              <a:off x="821" y="3057"/>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4" name="Line 25"/>
            <p:cNvSpPr>
              <a:spLocks noChangeShapeType="1"/>
            </p:cNvSpPr>
            <p:nvPr/>
          </p:nvSpPr>
          <p:spPr bwMode="auto">
            <a:xfrm flipV="1">
              <a:off x="896" y="2981"/>
              <a:ext cx="1" cy="15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5" name="Line 26"/>
            <p:cNvSpPr>
              <a:spLocks noChangeShapeType="1"/>
            </p:cNvSpPr>
            <p:nvPr/>
          </p:nvSpPr>
          <p:spPr bwMode="auto">
            <a:xfrm flipH="1">
              <a:off x="2625" y="3094"/>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6" name="Line 27"/>
            <p:cNvSpPr>
              <a:spLocks noChangeShapeType="1"/>
            </p:cNvSpPr>
            <p:nvPr/>
          </p:nvSpPr>
          <p:spPr bwMode="auto">
            <a:xfrm flipV="1">
              <a:off x="2700" y="3019"/>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7" name="Line 28"/>
            <p:cNvSpPr>
              <a:spLocks noChangeShapeType="1"/>
            </p:cNvSpPr>
            <p:nvPr/>
          </p:nvSpPr>
          <p:spPr bwMode="auto">
            <a:xfrm flipH="1">
              <a:off x="2737" y="3395"/>
              <a:ext cx="151"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8" name="Line 29"/>
            <p:cNvSpPr>
              <a:spLocks noChangeShapeType="1"/>
            </p:cNvSpPr>
            <p:nvPr/>
          </p:nvSpPr>
          <p:spPr bwMode="auto">
            <a:xfrm flipV="1">
              <a:off x="2812" y="3320"/>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89" name="Line 30"/>
            <p:cNvSpPr>
              <a:spLocks noChangeShapeType="1"/>
            </p:cNvSpPr>
            <p:nvPr/>
          </p:nvSpPr>
          <p:spPr bwMode="auto">
            <a:xfrm flipH="1">
              <a:off x="2399" y="3320"/>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 name="Line 31"/>
            <p:cNvSpPr>
              <a:spLocks noChangeShapeType="1"/>
            </p:cNvSpPr>
            <p:nvPr/>
          </p:nvSpPr>
          <p:spPr bwMode="auto">
            <a:xfrm flipV="1">
              <a:off x="2474" y="3245"/>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1" name="Line 32"/>
            <p:cNvSpPr>
              <a:spLocks noChangeShapeType="1"/>
            </p:cNvSpPr>
            <p:nvPr/>
          </p:nvSpPr>
          <p:spPr bwMode="auto">
            <a:xfrm flipH="1">
              <a:off x="2324" y="2944"/>
              <a:ext cx="150" cy="1"/>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 name="Line 33"/>
            <p:cNvSpPr>
              <a:spLocks noChangeShapeType="1"/>
            </p:cNvSpPr>
            <p:nvPr/>
          </p:nvSpPr>
          <p:spPr bwMode="auto">
            <a:xfrm flipV="1">
              <a:off x="2399" y="2869"/>
              <a:ext cx="1" cy="150"/>
            </a:xfrm>
            <a:prstGeom prst="line">
              <a:avLst/>
            </a:prstGeom>
            <a:noFill/>
            <a:ln w="17463" cap="rnd">
              <a:solidFill>
                <a:srgbClr val="8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3" name="Line 34"/>
            <p:cNvSpPr>
              <a:spLocks noChangeShapeType="1"/>
            </p:cNvSpPr>
            <p:nvPr/>
          </p:nvSpPr>
          <p:spPr bwMode="auto">
            <a:xfrm flipH="1">
              <a:off x="595" y="2117"/>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4" name="Line 35"/>
            <p:cNvSpPr>
              <a:spLocks noChangeShapeType="1"/>
            </p:cNvSpPr>
            <p:nvPr/>
          </p:nvSpPr>
          <p:spPr bwMode="auto">
            <a:xfrm flipH="1">
              <a:off x="1986" y="296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5" name="Line 36"/>
            <p:cNvSpPr>
              <a:spLocks noChangeShapeType="1"/>
            </p:cNvSpPr>
            <p:nvPr/>
          </p:nvSpPr>
          <p:spPr bwMode="auto">
            <a:xfrm flipH="1">
              <a:off x="2662" y="264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6" name="Line 37"/>
            <p:cNvSpPr>
              <a:spLocks noChangeShapeType="1"/>
            </p:cNvSpPr>
            <p:nvPr/>
          </p:nvSpPr>
          <p:spPr bwMode="auto">
            <a:xfrm flipH="1">
              <a:off x="1629" y="343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7" name="Line 38"/>
            <p:cNvSpPr>
              <a:spLocks noChangeShapeType="1"/>
            </p:cNvSpPr>
            <p:nvPr/>
          </p:nvSpPr>
          <p:spPr bwMode="auto">
            <a:xfrm flipH="1">
              <a:off x="1649" y="2540"/>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8" name="Line 39"/>
            <p:cNvSpPr>
              <a:spLocks noChangeShapeType="1"/>
            </p:cNvSpPr>
            <p:nvPr/>
          </p:nvSpPr>
          <p:spPr bwMode="auto">
            <a:xfrm flipH="1">
              <a:off x="2174" y="1741"/>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9" name="Line 40"/>
            <p:cNvSpPr>
              <a:spLocks noChangeShapeType="1"/>
            </p:cNvSpPr>
            <p:nvPr/>
          </p:nvSpPr>
          <p:spPr bwMode="auto">
            <a:xfrm flipH="1">
              <a:off x="933" y="2493"/>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0" name="Line 41"/>
            <p:cNvSpPr>
              <a:spLocks noChangeShapeType="1"/>
            </p:cNvSpPr>
            <p:nvPr/>
          </p:nvSpPr>
          <p:spPr bwMode="auto">
            <a:xfrm flipH="1">
              <a:off x="1873" y="1328"/>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1" name="Line 42"/>
            <p:cNvSpPr>
              <a:spLocks noChangeShapeType="1"/>
            </p:cNvSpPr>
            <p:nvPr/>
          </p:nvSpPr>
          <p:spPr bwMode="auto">
            <a:xfrm flipH="1">
              <a:off x="445" y="2794"/>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2" name="Line 43"/>
            <p:cNvSpPr>
              <a:spLocks noChangeShapeType="1"/>
            </p:cNvSpPr>
            <p:nvPr/>
          </p:nvSpPr>
          <p:spPr bwMode="auto">
            <a:xfrm flipH="1">
              <a:off x="633" y="1253"/>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3" name="Line 44"/>
            <p:cNvSpPr>
              <a:spLocks noChangeShapeType="1"/>
            </p:cNvSpPr>
            <p:nvPr/>
          </p:nvSpPr>
          <p:spPr bwMode="auto">
            <a:xfrm flipH="1">
              <a:off x="2474" y="2286"/>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4" name="Line 45"/>
            <p:cNvSpPr>
              <a:spLocks noChangeShapeType="1"/>
            </p:cNvSpPr>
            <p:nvPr/>
          </p:nvSpPr>
          <p:spPr bwMode="auto">
            <a:xfrm flipH="1">
              <a:off x="1892" y="2117"/>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5" name="Line 46"/>
            <p:cNvSpPr>
              <a:spLocks noChangeShapeType="1"/>
            </p:cNvSpPr>
            <p:nvPr/>
          </p:nvSpPr>
          <p:spPr bwMode="auto">
            <a:xfrm flipH="1">
              <a:off x="1272" y="2869"/>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6" name="Line 47"/>
            <p:cNvSpPr>
              <a:spLocks noChangeShapeType="1"/>
            </p:cNvSpPr>
            <p:nvPr/>
          </p:nvSpPr>
          <p:spPr bwMode="auto">
            <a:xfrm flipH="1">
              <a:off x="464" y="3019"/>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7" name="Line 48"/>
            <p:cNvSpPr>
              <a:spLocks noChangeShapeType="1"/>
            </p:cNvSpPr>
            <p:nvPr/>
          </p:nvSpPr>
          <p:spPr bwMode="auto">
            <a:xfrm flipH="1">
              <a:off x="2625" y="1366"/>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8" name="Line 49"/>
            <p:cNvSpPr>
              <a:spLocks noChangeShapeType="1"/>
            </p:cNvSpPr>
            <p:nvPr/>
          </p:nvSpPr>
          <p:spPr bwMode="auto">
            <a:xfrm flipH="1">
              <a:off x="1272" y="2305"/>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9" name="Line 50"/>
            <p:cNvSpPr>
              <a:spLocks noChangeShapeType="1"/>
            </p:cNvSpPr>
            <p:nvPr/>
          </p:nvSpPr>
          <p:spPr bwMode="auto">
            <a:xfrm flipH="1">
              <a:off x="1497" y="3132"/>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0" name="Line 51"/>
            <p:cNvSpPr>
              <a:spLocks noChangeShapeType="1"/>
            </p:cNvSpPr>
            <p:nvPr/>
          </p:nvSpPr>
          <p:spPr bwMode="auto">
            <a:xfrm flipH="1">
              <a:off x="1215" y="3508"/>
              <a:ext cx="151"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1" name="Line 52"/>
            <p:cNvSpPr>
              <a:spLocks noChangeShapeType="1"/>
            </p:cNvSpPr>
            <p:nvPr/>
          </p:nvSpPr>
          <p:spPr bwMode="auto">
            <a:xfrm flipH="1">
              <a:off x="2775" y="2906"/>
              <a:ext cx="150" cy="1"/>
            </a:xfrm>
            <a:prstGeom prst="line">
              <a:avLst/>
            </a:prstGeom>
            <a:noFill/>
            <a:ln w="23813" cap="rnd">
              <a:solidFill>
                <a:srgbClr val="000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12" name="Freeform 53"/>
            <p:cNvSpPr>
              <a:spLocks noEditPoints="1"/>
            </p:cNvSpPr>
            <p:nvPr/>
          </p:nvSpPr>
          <p:spPr bwMode="auto">
            <a:xfrm>
              <a:off x="854" y="1113"/>
              <a:ext cx="808" cy="809"/>
            </a:xfrm>
            <a:custGeom>
              <a:avLst/>
              <a:gdLst>
                <a:gd name="T0" fmla="*/ 53 w 4374"/>
                <a:gd name="T1" fmla="*/ 2194 h 4281"/>
                <a:gd name="T2" fmla="*/ 152 w 4374"/>
                <a:gd name="T3" fmla="*/ 1727 h 4281"/>
                <a:gd name="T4" fmla="*/ 144 w 4374"/>
                <a:gd name="T5" fmla="*/ 1387 h 4281"/>
                <a:gd name="T6" fmla="*/ 234 w 4374"/>
                <a:gd name="T7" fmla="*/ 1186 h 4281"/>
                <a:gd name="T8" fmla="*/ 330 w 4374"/>
                <a:gd name="T9" fmla="*/ 1233 h 4281"/>
                <a:gd name="T10" fmla="*/ 558 w 4374"/>
                <a:gd name="T11" fmla="*/ 882 h 4281"/>
                <a:gd name="T12" fmla="*/ 700 w 4374"/>
                <a:gd name="T13" fmla="*/ 575 h 4281"/>
                <a:gd name="T14" fmla="*/ 618 w 4374"/>
                <a:gd name="T15" fmla="*/ 652 h 4281"/>
                <a:gd name="T16" fmla="*/ 859 w 4374"/>
                <a:gd name="T17" fmla="*/ 511 h 4281"/>
                <a:gd name="T18" fmla="*/ 1196 w 4374"/>
                <a:gd name="T19" fmla="*/ 354 h 4281"/>
                <a:gd name="T20" fmla="*/ 1623 w 4374"/>
                <a:gd name="T21" fmla="*/ 130 h 4281"/>
                <a:gd name="T22" fmla="*/ 1772 w 4374"/>
                <a:gd name="T23" fmla="*/ 39 h 4281"/>
                <a:gd name="T24" fmla="*/ 1772 w 4374"/>
                <a:gd name="T25" fmla="*/ 39 h 4281"/>
                <a:gd name="T26" fmla="*/ 2192 w 4374"/>
                <a:gd name="T27" fmla="*/ 107 h 4281"/>
                <a:gd name="T28" fmla="*/ 2581 w 4374"/>
                <a:gd name="T29" fmla="*/ 90 h 4281"/>
                <a:gd name="T30" fmla="*/ 2837 w 4374"/>
                <a:gd name="T31" fmla="*/ 95 h 4281"/>
                <a:gd name="T32" fmla="*/ 2686 w 4374"/>
                <a:gd name="T33" fmla="*/ 112 h 4281"/>
                <a:gd name="T34" fmla="*/ 3020 w 4374"/>
                <a:gd name="T35" fmla="*/ 277 h 4281"/>
                <a:gd name="T36" fmla="*/ 3462 w 4374"/>
                <a:gd name="T37" fmla="*/ 468 h 4281"/>
                <a:gd name="T38" fmla="*/ 3624 w 4374"/>
                <a:gd name="T39" fmla="*/ 527 h 4281"/>
                <a:gd name="T40" fmla="*/ 3624 w 4374"/>
                <a:gd name="T41" fmla="*/ 527 h 4281"/>
                <a:gd name="T42" fmla="*/ 3796 w 4374"/>
                <a:gd name="T43" fmla="*/ 850 h 4281"/>
                <a:gd name="T44" fmla="*/ 4093 w 4374"/>
                <a:gd name="T45" fmla="*/ 1190 h 4281"/>
                <a:gd name="T46" fmla="*/ 4246 w 4374"/>
                <a:gd name="T47" fmla="*/ 1420 h 4281"/>
                <a:gd name="T48" fmla="*/ 4311 w 4374"/>
                <a:gd name="T49" fmla="*/ 1630 h 4281"/>
                <a:gd name="T50" fmla="*/ 4207 w 4374"/>
                <a:gd name="T51" fmla="*/ 1658 h 4281"/>
                <a:gd name="T52" fmla="*/ 4265 w 4374"/>
                <a:gd name="T53" fmla="*/ 2071 h 4281"/>
                <a:gd name="T54" fmla="*/ 4359 w 4374"/>
                <a:gd name="T55" fmla="*/ 2398 h 4281"/>
                <a:gd name="T56" fmla="*/ 4369 w 4374"/>
                <a:gd name="T57" fmla="*/ 2286 h 4281"/>
                <a:gd name="T58" fmla="*/ 4283 w 4374"/>
                <a:gd name="T59" fmla="*/ 2550 h 4281"/>
                <a:gd name="T60" fmla="*/ 4080 w 4374"/>
                <a:gd name="T61" fmla="*/ 2983 h 4281"/>
                <a:gd name="T62" fmla="*/ 4016 w 4374"/>
                <a:gd name="T63" fmla="*/ 3316 h 4281"/>
                <a:gd name="T64" fmla="*/ 3885 w 4374"/>
                <a:gd name="T65" fmla="*/ 3492 h 4281"/>
                <a:gd name="T66" fmla="*/ 3799 w 4374"/>
                <a:gd name="T67" fmla="*/ 3427 h 4281"/>
                <a:gd name="T68" fmla="*/ 3492 w 4374"/>
                <a:gd name="T69" fmla="*/ 3792 h 4281"/>
                <a:gd name="T70" fmla="*/ 3388 w 4374"/>
                <a:gd name="T71" fmla="*/ 3931 h 4281"/>
                <a:gd name="T72" fmla="*/ 3388 w 4374"/>
                <a:gd name="T73" fmla="*/ 3931 h 4281"/>
                <a:gd name="T74" fmla="*/ 2997 w 4374"/>
                <a:gd name="T75" fmla="*/ 4016 h 4281"/>
                <a:gd name="T76" fmla="*/ 2618 w 4374"/>
                <a:gd name="T77" fmla="*/ 4187 h 4281"/>
                <a:gd name="T78" fmla="*/ 2415 w 4374"/>
                <a:gd name="T79" fmla="*/ 4271 h 4281"/>
                <a:gd name="T80" fmla="*/ 2512 w 4374"/>
                <a:gd name="T81" fmla="*/ 4202 h 4281"/>
                <a:gd name="T82" fmla="*/ 2140 w 4374"/>
                <a:gd name="T83" fmla="*/ 4172 h 4281"/>
                <a:gd name="T84" fmla="*/ 1659 w 4374"/>
                <a:gd name="T85" fmla="*/ 4161 h 4281"/>
                <a:gd name="T86" fmla="*/ 1486 w 4374"/>
                <a:gd name="T87" fmla="*/ 4167 h 4281"/>
                <a:gd name="T88" fmla="*/ 1486 w 4374"/>
                <a:gd name="T89" fmla="*/ 4167 h 4281"/>
                <a:gd name="T90" fmla="*/ 1195 w 4374"/>
                <a:gd name="T91" fmla="*/ 3928 h 4281"/>
                <a:gd name="T92" fmla="*/ 802 w 4374"/>
                <a:gd name="T93" fmla="*/ 3729 h 4281"/>
                <a:gd name="T94" fmla="*/ 645 w 4374"/>
                <a:gd name="T95" fmla="*/ 3657 h 4281"/>
                <a:gd name="T96" fmla="*/ 724 w 4374"/>
                <a:gd name="T97" fmla="*/ 3655 h 4281"/>
                <a:gd name="T98" fmla="*/ 455 w 4374"/>
                <a:gd name="T99" fmla="*/ 3261 h 4281"/>
                <a:gd name="T100" fmla="*/ 203 w 4374"/>
                <a:gd name="T101" fmla="*/ 3033 h 4281"/>
                <a:gd name="T102" fmla="*/ 120 w 4374"/>
                <a:gd name="T103" fmla="*/ 2829 h 4281"/>
                <a:gd name="T104" fmla="*/ 220 w 4374"/>
                <a:gd name="T105" fmla="*/ 2792 h 4281"/>
                <a:gd name="T106" fmla="*/ 126 w 4374"/>
                <a:gd name="T107" fmla="*/ 2385 h 4281"/>
                <a:gd name="T108" fmla="*/ 53 w 4374"/>
                <a:gd name="T109" fmla="*/ 2087 h 4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74" h="4281">
                  <a:moveTo>
                    <a:pt x="2" y="2138"/>
                  </a:moveTo>
                  <a:lnTo>
                    <a:pt x="7" y="2030"/>
                  </a:lnTo>
                  <a:cubicBezTo>
                    <a:pt x="9" y="2001"/>
                    <a:pt x="34" y="1978"/>
                    <a:pt x="64" y="1979"/>
                  </a:cubicBezTo>
                  <a:cubicBezTo>
                    <a:pt x="93" y="1981"/>
                    <a:pt x="116" y="2006"/>
                    <a:pt x="115" y="2036"/>
                  </a:cubicBezTo>
                  <a:lnTo>
                    <a:pt x="109" y="2143"/>
                  </a:lnTo>
                  <a:cubicBezTo>
                    <a:pt x="108" y="2173"/>
                    <a:pt x="82" y="2196"/>
                    <a:pt x="53" y="2194"/>
                  </a:cubicBezTo>
                  <a:cubicBezTo>
                    <a:pt x="23" y="2193"/>
                    <a:pt x="0" y="2167"/>
                    <a:pt x="2" y="2138"/>
                  </a:cubicBezTo>
                  <a:close/>
                  <a:moveTo>
                    <a:pt x="30" y="1811"/>
                  </a:moveTo>
                  <a:lnTo>
                    <a:pt x="45" y="1712"/>
                  </a:lnTo>
                  <a:lnTo>
                    <a:pt x="48" y="1700"/>
                  </a:lnTo>
                  <a:cubicBezTo>
                    <a:pt x="56" y="1671"/>
                    <a:pt x="85" y="1654"/>
                    <a:pt x="114" y="1662"/>
                  </a:cubicBezTo>
                  <a:cubicBezTo>
                    <a:pt x="143" y="1669"/>
                    <a:pt x="160" y="1699"/>
                    <a:pt x="152" y="1727"/>
                  </a:cubicBezTo>
                  <a:lnTo>
                    <a:pt x="152" y="1729"/>
                  </a:lnTo>
                  <a:lnTo>
                    <a:pt x="136" y="1828"/>
                  </a:lnTo>
                  <a:cubicBezTo>
                    <a:pt x="132" y="1857"/>
                    <a:pt x="104" y="1877"/>
                    <a:pt x="75" y="1873"/>
                  </a:cubicBezTo>
                  <a:cubicBezTo>
                    <a:pt x="46" y="1868"/>
                    <a:pt x="26" y="1841"/>
                    <a:pt x="30" y="1811"/>
                  </a:cubicBezTo>
                  <a:close/>
                  <a:moveTo>
                    <a:pt x="106" y="1487"/>
                  </a:moveTo>
                  <a:lnTo>
                    <a:pt x="144" y="1387"/>
                  </a:lnTo>
                  <a:cubicBezTo>
                    <a:pt x="155" y="1359"/>
                    <a:pt x="186" y="1345"/>
                    <a:pt x="213" y="1355"/>
                  </a:cubicBezTo>
                  <a:cubicBezTo>
                    <a:pt x="241" y="1366"/>
                    <a:pt x="255" y="1397"/>
                    <a:pt x="245" y="1424"/>
                  </a:cubicBezTo>
                  <a:lnTo>
                    <a:pt x="207" y="1525"/>
                  </a:lnTo>
                  <a:cubicBezTo>
                    <a:pt x="197" y="1553"/>
                    <a:pt x="166" y="1567"/>
                    <a:pt x="138" y="1557"/>
                  </a:cubicBezTo>
                  <a:cubicBezTo>
                    <a:pt x="110" y="1546"/>
                    <a:pt x="96" y="1515"/>
                    <a:pt x="106" y="1487"/>
                  </a:cubicBezTo>
                  <a:close/>
                  <a:moveTo>
                    <a:pt x="234" y="1186"/>
                  </a:moveTo>
                  <a:lnTo>
                    <a:pt x="265" y="1122"/>
                  </a:lnTo>
                  <a:lnTo>
                    <a:pt x="287" y="1086"/>
                  </a:lnTo>
                  <a:cubicBezTo>
                    <a:pt x="303" y="1061"/>
                    <a:pt x="336" y="1054"/>
                    <a:pt x="361" y="1069"/>
                  </a:cubicBezTo>
                  <a:cubicBezTo>
                    <a:pt x="386" y="1085"/>
                    <a:pt x="394" y="1118"/>
                    <a:pt x="378" y="1143"/>
                  </a:cubicBezTo>
                  <a:lnTo>
                    <a:pt x="362" y="1169"/>
                  </a:lnTo>
                  <a:lnTo>
                    <a:pt x="330" y="1233"/>
                  </a:lnTo>
                  <a:cubicBezTo>
                    <a:pt x="317" y="1260"/>
                    <a:pt x="285" y="1271"/>
                    <a:pt x="258" y="1258"/>
                  </a:cubicBezTo>
                  <a:cubicBezTo>
                    <a:pt x="232" y="1245"/>
                    <a:pt x="221" y="1212"/>
                    <a:pt x="234" y="1186"/>
                  </a:cubicBezTo>
                  <a:close/>
                  <a:moveTo>
                    <a:pt x="407" y="902"/>
                  </a:moveTo>
                  <a:lnTo>
                    <a:pt x="472" y="817"/>
                  </a:lnTo>
                  <a:cubicBezTo>
                    <a:pt x="490" y="793"/>
                    <a:pt x="524" y="789"/>
                    <a:pt x="548" y="807"/>
                  </a:cubicBezTo>
                  <a:cubicBezTo>
                    <a:pt x="571" y="825"/>
                    <a:pt x="576" y="858"/>
                    <a:pt x="558" y="882"/>
                  </a:cubicBezTo>
                  <a:lnTo>
                    <a:pt x="493" y="968"/>
                  </a:lnTo>
                  <a:cubicBezTo>
                    <a:pt x="475" y="991"/>
                    <a:pt x="441" y="996"/>
                    <a:pt x="417" y="978"/>
                  </a:cubicBezTo>
                  <a:cubicBezTo>
                    <a:pt x="394" y="960"/>
                    <a:pt x="389" y="926"/>
                    <a:pt x="407" y="902"/>
                  </a:cubicBezTo>
                  <a:close/>
                  <a:moveTo>
                    <a:pt x="618" y="652"/>
                  </a:moveTo>
                  <a:lnTo>
                    <a:pt x="641" y="628"/>
                  </a:lnTo>
                  <a:lnTo>
                    <a:pt x="700" y="575"/>
                  </a:lnTo>
                  <a:cubicBezTo>
                    <a:pt x="723" y="556"/>
                    <a:pt x="757" y="558"/>
                    <a:pt x="776" y="580"/>
                  </a:cubicBezTo>
                  <a:cubicBezTo>
                    <a:pt x="796" y="602"/>
                    <a:pt x="794" y="636"/>
                    <a:pt x="772" y="656"/>
                  </a:cubicBezTo>
                  <a:lnTo>
                    <a:pt x="720" y="701"/>
                  </a:lnTo>
                  <a:lnTo>
                    <a:pt x="697" y="726"/>
                  </a:lnTo>
                  <a:cubicBezTo>
                    <a:pt x="677" y="747"/>
                    <a:pt x="643" y="749"/>
                    <a:pt x="621" y="728"/>
                  </a:cubicBezTo>
                  <a:cubicBezTo>
                    <a:pt x="599" y="708"/>
                    <a:pt x="598" y="674"/>
                    <a:pt x="618" y="652"/>
                  </a:cubicBezTo>
                  <a:close/>
                  <a:moveTo>
                    <a:pt x="870" y="436"/>
                  </a:moveTo>
                  <a:lnTo>
                    <a:pt x="957" y="373"/>
                  </a:lnTo>
                  <a:cubicBezTo>
                    <a:pt x="981" y="355"/>
                    <a:pt x="1015" y="360"/>
                    <a:pt x="1032" y="384"/>
                  </a:cubicBezTo>
                  <a:cubicBezTo>
                    <a:pt x="1050" y="408"/>
                    <a:pt x="1045" y="442"/>
                    <a:pt x="1021" y="459"/>
                  </a:cubicBezTo>
                  <a:lnTo>
                    <a:pt x="934" y="523"/>
                  </a:lnTo>
                  <a:cubicBezTo>
                    <a:pt x="910" y="540"/>
                    <a:pt x="876" y="535"/>
                    <a:pt x="859" y="511"/>
                  </a:cubicBezTo>
                  <a:cubicBezTo>
                    <a:pt x="841" y="487"/>
                    <a:pt x="846" y="454"/>
                    <a:pt x="870" y="436"/>
                  </a:cubicBezTo>
                  <a:close/>
                  <a:moveTo>
                    <a:pt x="1150" y="257"/>
                  </a:moveTo>
                  <a:lnTo>
                    <a:pt x="1247" y="211"/>
                  </a:lnTo>
                  <a:cubicBezTo>
                    <a:pt x="1274" y="198"/>
                    <a:pt x="1306" y="210"/>
                    <a:pt x="1319" y="237"/>
                  </a:cubicBezTo>
                  <a:cubicBezTo>
                    <a:pt x="1331" y="263"/>
                    <a:pt x="1320" y="295"/>
                    <a:pt x="1293" y="308"/>
                  </a:cubicBezTo>
                  <a:lnTo>
                    <a:pt x="1196" y="354"/>
                  </a:lnTo>
                  <a:cubicBezTo>
                    <a:pt x="1169" y="366"/>
                    <a:pt x="1137" y="355"/>
                    <a:pt x="1124" y="328"/>
                  </a:cubicBezTo>
                  <a:cubicBezTo>
                    <a:pt x="1112" y="301"/>
                    <a:pt x="1123" y="269"/>
                    <a:pt x="1150" y="257"/>
                  </a:cubicBezTo>
                  <a:close/>
                  <a:moveTo>
                    <a:pt x="1451" y="128"/>
                  </a:moveTo>
                  <a:lnTo>
                    <a:pt x="1537" y="97"/>
                  </a:lnTo>
                  <a:lnTo>
                    <a:pt x="1557" y="92"/>
                  </a:lnTo>
                  <a:cubicBezTo>
                    <a:pt x="1586" y="84"/>
                    <a:pt x="1615" y="102"/>
                    <a:pt x="1623" y="130"/>
                  </a:cubicBezTo>
                  <a:cubicBezTo>
                    <a:pt x="1630" y="159"/>
                    <a:pt x="1613" y="188"/>
                    <a:pt x="1584" y="196"/>
                  </a:cubicBezTo>
                  <a:lnTo>
                    <a:pt x="1574" y="198"/>
                  </a:lnTo>
                  <a:lnTo>
                    <a:pt x="1487" y="229"/>
                  </a:lnTo>
                  <a:cubicBezTo>
                    <a:pt x="1459" y="239"/>
                    <a:pt x="1428" y="224"/>
                    <a:pt x="1418" y="196"/>
                  </a:cubicBezTo>
                  <a:cubicBezTo>
                    <a:pt x="1408" y="168"/>
                    <a:pt x="1423" y="138"/>
                    <a:pt x="1451" y="128"/>
                  </a:cubicBezTo>
                  <a:close/>
                  <a:moveTo>
                    <a:pt x="1772" y="39"/>
                  </a:moveTo>
                  <a:lnTo>
                    <a:pt x="1878" y="24"/>
                  </a:lnTo>
                  <a:cubicBezTo>
                    <a:pt x="1907" y="20"/>
                    <a:pt x="1935" y="40"/>
                    <a:pt x="1939" y="69"/>
                  </a:cubicBezTo>
                  <a:cubicBezTo>
                    <a:pt x="1943" y="99"/>
                    <a:pt x="1923" y="126"/>
                    <a:pt x="1893" y="130"/>
                  </a:cubicBezTo>
                  <a:lnTo>
                    <a:pt x="1787" y="146"/>
                  </a:lnTo>
                  <a:cubicBezTo>
                    <a:pt x="1758" y="150"/>
                    <a:pt x="1730" y="130"/>
                    <a:pt x="1726" y="100"/>
                  </a:cubicBezTo>
                  <a:cubicBezTo>
                    <a:pt x="1722" y="71"/>
                    <a:pt x="1742" y="44"/>
                    <a:pt x="1772" y="39"/>
                  </a:cubicBezTo>
                  <a:close/>
                  <a:moveTo>
                    <a:pt x="2097" y="4"/>
                  </a:moveTo>
                  <a:lnTo>
                    <a:pt x="2187" y="0"/>
                  </a:lnTo>
                  <a:lnTo>
                    <a:pt x="2210" y="1"/>
                  </a:lnTo>
                  <a:cubicBezTo>
                    <a:pt x="2239" y="2"/>
                    <a:pt x="2262" y="27"/>
                    <a:pt x="2261" y="57"/>
                  </a:cubicBezTo>
                  <a:cubicBezTo>
                    <a:pt x="2259" y="87"/>
                    <a:pt x="2234" y="110"/>
                    <a:pt x="2204" y="108"/>
                  </a:cubicBezTo>
                  <a:lnTo>
                    <a:pt x="2192" y="107"/>
                  </a:lnTo>
                  <a:lnTo>
                    <a:pt x="2102" y="112"/>
                  </a:lnTo>
                  <a:cubicBezTo>
                    <a:pt x="2073" y="113"/>
                    <a:pt x="2047" y="90"/>
                    <a:pt x="2046" y="61"/>
                  </a:cubicBezTo>
                  <a:cubicBezTo>
                    <a:pt x="2044" y="31"/>
                    <a:pt x="2067" y="6"/>
                    <a:pt x="2097" y="4"/>
                  </a:cubicBezTo>
                  <a:close/>
                  <a:moveTo>
                    <a:pt x="2429" y="13"/>
                  </a:moveTo>
                  <a:lnTo>
                    <a:pt x="2536" y="29"/>
                  </a:lnTo>
                  <a:cubicBezTo>
                    <a:pt x="2565" y="33"/>
                    <a:pt x="2585" y="60"/>
                    <a:pt x="2581" y="90"/>
                  </a:cubicBezTo>
                  <a:cubicBezTo>
                    <a:pt x="2577" y="119"/>
                    <a:pt x="2549" y="140"/>
                    <a:pt x="2520" y="135"/>
                  </a:cubicBezTo>
                  <a:lnTo>
                    <a:pt x="2414" y="120"/>
                  </a:lnTo>
                  <a:cubicBezTo>
                    <a:pt x="2384" y="115"/>
                    <a:pt x="2364" y="88"/>
                    <a:pt x="2368" y="59"/>
                  </a:cubicBezTo>
                  <a:cubicBezTo>
                    <a:pt x="2373" y="29"/>
                    <a:pt x="2400" y="9"/>
                    <a:pt x="2429" y="13"/>
                  </a:cubicBezTo>
                  <a:close/>
                  <a:moveTo>
                    <a:pt x="2751" y="74"/>
                  </a:moveTo>
                  <a:lnTo>
                    <a:pt x="2837" y="95"/>
                  </a:lnTo>
                  <a:lnTo>
                    <a:pt x="2860" y="103"/>
                  </a:lnTo>
                  <a:cubicBezTo>
                    <a:pt x="2888" y="113"/>
                    <a:pt x="2902" y="144"/>
                    <a:pt x="2892" y="172"/>
                  </a:cubicBezTo>
                  <a:cubicBezTo>
                    <a:pt x="2882" y="200"/>
                    <a:pt x="2851" y="215"/>
                    <a:pt x="2823" y="205"/>
                  </a:cubicBezTo>
                  <a:lnTo>
                    <a:pt x="2810" y="200"/>
                  </a:lnTo>
                  <a:lnTo>
                    <a:pt x="2725" y="178"/>
                  </a:lnTo>
                  <a:cubicBezTo>
                    <a:pt x="2696" y="170"/>
                    <a:pt x="2679" y="141"/>
                    <a:pt x="2686" y="112"/>
                  </a:cubicBezTo>
                  <a:cubicBezTo>
                    <a:pt x="2693" y="84"/>
                    <a:pt x="2722" y="66"/>
                    <a:pt x="2751" y="74"/>
                  </a:cubicBezTo>
                  <a:close/>
                  <a:moveTo>
                    <a:pt x="3066" y="180"/>
                  </a:moveTo>
                  <a:lnTo>
                    <a:pt x="3163" y="226"/>
                  </a:lnTo>
                  <a:cubicBezTo>
                    <a:pt x="3190" y="238"/>
                    <a:pt x="3202" y="270"/>
                    <a:pt x="3189" y="297"/>
                  </a:cubicBezTo>
                  <a:cubicBezTo>
                    <a:pt x="3176" y="324"/>
                    <a:pt x="3144" y="336"/>
                    <a:pt x="3117" y="323"/>
                  </a:cubicBezTo>
                  <a:lnTo>
                    <a:pt x="3020" y="277"/>
                  </a:lnTo>
                  <a:cubicBezTo>
                    <a:pt x="2993" y="265"/>
                    <a:pt x="2982" y="233"/>
                    <a:pt x="2994" y="206"/>
                  </a:cubicBezTo>
                  <a:cubicBezTo>
                    <a:pt x="3007" y="179"/>
                    <a:pt x="3039" y="167"/>
                    <a:pt x="3066" y="180"/>
                  </a:cubicBezTo>
                  <a:close/>
                  <a:moveTo>
                    <a:pt x="3356" y="332"/>
                  </a:moveTo>
                  <a:lnTo>
                    <a:pt x="3410" y="364"/>
                  </a:lnTo>
                  <a:lnTo>
                    <a:pt x="3450" y="393"/>
                  </a:lnTo>
                  <a:cubicBezTo>
                    <a:pt x="3474" y="411"/>
                    <a:pt x="3479" y="444"/>
                    <a:pt x="3462" y="468"/>
                  </a:cubicBezTo>
                  <a:cubicBezTo>
                    <a:pt x="3444" y="492"/>
                    <a:pt x="3410" y="498"/>
                    <a:pt x="3386" y="480"/>
                  </a:cubicBezTo>
                  <a:lnTo>
                    <a:pt x="3355" y="457"/>
                  </a:lnTo>
                  <a:lnTo>
                    <a:pt x="3301" y="424"/>
                  </a:lnTo>
                  <a:cubicBezTo>
                    <a:pt x="3275" y="409"/>
                    <a:pt x="3267" y="376"/>
                    <a:pt x="3282" y="351"/>
                  </a:cubicBezTo>
                  <a:cubicBezTo>
                    <a:pt x="3297" y="325"/>
                    <a:pt x="3330" y="317"/>
                    <a:pt x="3356" y="332"/>
                  </a:cubicBezTo>
                  <a:close/>
                  <a:moveTo>
                    <a:pt x="3624" y="527"/>
                  </a:moveTo>
                  <a:lnTo>
                    <a:pt x="3704" y="599"/>
                  </a:lnTo>
                  <a:cubicBezTo>
                    <a:pt x="3727" y="618"/>
                    <a:pt x="3729" y="652"/>
                    <a:pt x="3709" y="675"/>
                  </a:cubicBezTo>
                  <a:cubicBezTo>
                    <a:pt x="3689" y="697"/>
                    <a:pt x="3655" y="699"/>
                    <a:pt x="3633" y="679"/>
                  </a:cubicBezTo>
                  <a:lnTo>
                    <a:pt x="3553" y="608"/>
                  </a:lnTo>
                  <a:cubicBezTo>
                    <a:pt x="3531" y="588"/>
                    <a:pt x="3528" y="554"/>
                    <a:pt x="3548" y="532"/>
                  </a:cubicBezTo>
                  <a:cubicBezTo>
                    <a:pt x="3568" y="510"/>
                    <a:pt x="3602" y="508"/>
                    <a:pt x="3624" y="527"/>
                  </a:cubicBezTo>
                  <a:close/>
                  <a:moveTo>
                    <a:pt x="3857" y="757"/>
                  </a:moveTo>
                  <a:lnTo>
                    <a:pt x="3875" y="777"/>
                  </a:lnTo>
                  <a:lnTo>
                    <a:pt x="3927" y="845"/>
                  </a:lnTo>
                  <a:cubicBezTo>
                    <a:pt x="3945" y="868"/>
                    <a:pt x="3941" y="902"/>
                    <a:pt x="3918" y="920"/>
                  </a:cubicBezTo>
                  <a:cubicBezTo>
                    <a:pt x="3894" y="938"/>
                    <a:pt x="3860" y="934"/>
                    <a:pt x="3842" y="910"/>
                  </a:cubicBezTo>
                  <a:lnTo>
                    <a:pt x="3796" y="850"/>
                  </a:lnTo>
                  <a:lnTo>
                    <a:pt x="3778" y="831"/>
                  </a:lnTo>
                  <a:cubicBezTo>
                    <a:pt x="3758" y="809"/>
                    <a:pt x="3759" y="775"/>
                    <a:pt x="3781" y="755"/>
                  </a:cubicBezTo>
                  <a:cubicBezTo>
                    <a:pt x="3803" y="734"/>
                    <a:pt x="3837" y="736"/>
                    <a:pt x="3857" y="757"/>
                  </a:cubicBezTo>
                  <a:close/>
                  <a:moveTo>
                    <a:pt x="4054" y="1025"/>
                  </a:moveTo>
                  <a:lnTo>
                    <a:pt x="4111" y="1116"/>
                  </a:lnTo>
                  <a:cubicBezTo>
                    <a:pt x="4126" y="1141"/>
                    <a:pt x="4119" y="1175"/>
                    <a:pt x="4093" y="1190"/>
                  </a:cubicBezTo>
                  <a:cubicBezTo>
                    <a:pt x="4068" y="1206"/>
                    <a:pt x="4035" y="1198"/>
                    <a:pt x="4019" y="1173"/>
                  </a:cubicBezTo>
                  <a:lnTo>
                    <a:pt x="3963" y="1082"/>
                  </a:lnTo>
                  <a:cubicBezTo>
                    <a:pt x="3947" y="1057"/>
                    <a:pt x="3955" y="1023"/>
                    <a:pt x="3980" y="1008"/>
                  </a:cubicBezTo>
                  <a:cubicBezTo>
                    <a:pt x="4005" y="992"/>
                    <a:pt x="4038" y="1000"/>
                    <a:pt x="4054" y="1025"/>
                  </a:cubicBezTo>
                  <a:close/>
                  <a:moveTo>
                    <a:pt x="4208" y="1319"/>
                  </a:moveTo>
                  <a:lnTo>
                    <a:pt x="4246" y="1420"/>
                  </a:lnTo>
                  <a:cubicBezTo>
                    <a:pt x="4257" y="1448"/>
                    <a:pt x="4243" y="1479"/>
                    <a:pt x="4215" y="1489"/>
                  </a:cubicBezTo>
                  <a:cubicBezTo>
                    <a:pt x="4187" y="1500"/>
                    <a:pt x="4156" y="1485"/>
                    <a:pt x="4146" y="1458"/>
                  </a:cubicBezTo>
                  <a:lnTo>
                    <a:pt x="4108" y="1357"/>
                  </a:lnTo>
                  <a:cubicBezTo>
                    <a:pt x="4097" y="1329"/>
                    <a:pt x="4111" y="1298"/>
                    <a:pt x="4139" y="1288"/>
                  </a:cubicBezTo>
                  <a:cubicBezTo>
                    <a:pt x="4167" y="1277"/>
                    <a:pt x="4198" y="1292"/>
                    <a:pt x="4208" y="1319"/>
                  </a:cubicBezTo>
                  <a:close/>
                  <a:moveTo>
                    <a:pt x="4311" y="1630"/>
                  </a:moveTo>
                  <a:lnTo>
                    <a:pt x="4331" y="1707"/>
                  </a:lnTo>
                  <a:lnTo>
                    <a:pt x="4337" y="1740"/>
                  </a:lnTo>
                  <a:cubicBezTo>
                    <a:pt x="4341" y="1770"/>
                    <a:pt x="4321" y="1797"/>
                    <a:pt x="4292" y="1802"/>
                  </a:cubicBezTo>
                  <a:cubicBezTo>
                    <a:pt x="4263" y="1806"/>
                    <a:pt x="4235" y="1786"/>
                    <a:pt x="4231" y="1757"/>
                  </a:cubicBezTo>
                  <a:lnTo>
                    <a:pt x="4228" y="1734"/>
                  </a:lnTo>
                  <a:lnTo>
                    <a:pt x="4207" y="1658"/>
                  </a:lnTo>
                  <a:cubicBezTo>
                    <a:pt x="4200" y="1629"/>
                    <a:pt x="4217" y="1600"/>
                    <a:pt x="4245" y="1592"/>
                  </a:cubicBezTo>
                  <a:cubicBezTo>
                    <a:pt x="4274" y="1584"/>
                    <a:pt x="4304" y="1602"/>
                    <a:pt x="4311" y="1630"/>
                  </a:cubicBezTo>
                  <a:close/>
                  <a:moveTo>
                    <a:pt x="4367" y="1958"/>
                  </a:moveTo>
                  <a:lnTo>
                    <a:pt x="4372" y="2066"/>
                  </a:lnTo>
                  <a:cubicBezTo>
                    <a:pt x="4374" y="2095"/>
                    <a:pt x="4351" y="2121"/>
                    <a:pt x="4322" y="2122"/>
                  </a:cubicBezTo>
                  <a:cubicBezTo>
                    <a:pt x="4292" y="2124"/>
                    <a:pt x="4267" y="2101"/>
                    <a:pt x="4265" y="2071"/>
                  </a:cubicBezTo>
                  <a:lnTo>
                    <a:pt x="4260" y="1964"/>
                  </a:lnTo>
                  <a:cubicBezTo>
                    <a:pt x="4258" y="1934"/>
                    <a:pt x="4281" y="1909"/>
                    <a:pt x="4310" y="1908"/>
                  </a:cubicBezTo>
                  <a:cubicBezTo>
                    <a:pt x="4340" y="1906"/>
                    <a:pt x="4365" y="1929"/>
                    <a:pt x="4367" y="1958"/>
                  </a:cubicBezTo>
                  <a:close/>
                  <a:moveTo>
                    <a:pt x="4369" y="2286"/>
                  </a:moveTo>
                  <a:lnTo>
                    <a:pt x="4365" y="2356"/>
                  </a:lnTo>
                  <a:lnTo>
                    <a:pt x="4359" y="2398"/>
                  </a:lnTo>
                  <a:cubicBezTo>
                    <a:pt x="4354" y="2428"/>
                    <a:pt x="4327" y="2448"/>
                    <a:pt x="4298" y="2443"/>
                  </a:cubicBezTo>
                  <a:cubicBezTo>
                    <a:pt x="4268" y="2439"/>
                    <a:pt x="4248" y="2411"/>
                    <a:pt x="4253" y="2382"/>
                  </a:cubicBezTo>
                  <a:lnTo>
                    <a:pt x="4258" y="2351"/>
                  </a:lnTo>
                  <a:lnTo>
                    <a:pt x="4261" y="2280"/>
                  </a:lnTo>
                  <a:cubicBezTo>
                    <a:pt x="4263" y="2251"/>
                    <a:pt x="4288" y="2228"/>
                    <a:pt x="4318" y="2230"/>
                  </a:cubicBezTo>
                  <a:cubicBezTo>
                    <a:pt x="4348" y="2231"/>
                    <a:pt x="4370" y="2256"/>
                    <a:pt x="4369" y="2286"/>
                  </a:cubicBezTo>
                  <a:close/>
                  <a:moveTo>
                    <a:pt x="4321" y="2615"/>
                  </a:moveTo>
                  <a:lnTo>
                    <a:pt x="4293" y="2719"/>
                  </a:lnTo>
                  <a:cubicBezTo>
                    <a:pt x="4286" y="2748"/>
                    <a:pt x="4256" y="2765"/>
                    <a:pt x="4228" y="2758"/>
                  </a:cubicBezTo>
                  <a:cubicBezTo>
                    <a:pt x="4199" y="2750"/>
                    <a:pt x="4182" y="2720"/>
                    <a:pt x="4189" y="2692"/>
                  </a:cubicBezTo>
                  <a:lnTo>
                    <a:pt x="4217" y="2588"/>
                  </a:lnTo>
                  <a:cubicBezTo>
                    <a:pt x="4224" y="2559"/>
                    <a:pt x="4254" y="2542"/>
                    <a:pt x="4283" y="2550"/>
                  </a:cubicBezTo>
                  <a:cubicBezTo>
                    <a:pt x="4311" y="2557"/>
                    <a:pt x="4328" y="2587"/>
                    <a:pt x="4321" y="2615"/>
                  </a:cubicBezTo>
                  <a:close/>
                  <a:moveTo>
                    <a:pt x="4222" y="2927"/>
                  </a:moveTo>
                  <a:lnTo>
                    <a:pt x="4205" y="2972"/>
                  </a:lnTo>
                  <a:lnTo>
                    <a:pt x="4177" y="3031"/>
                  </a:lnTo>
                  <a:cubicBezTo>
                    <a:pt x="4164" y="3057"/>
                    <a:pt x="4131" y="3068"/>
                    <a:pt x="4105" y="3055"/>
                  </a:cubicBezTo>
                  <a:cubicBezTo>
                    <a:pt x="4078" y="3042"/>
                    <a:pt x="4067" y="3010"/>
                    <a:pt x="4080" y="2983"/>
                  </a:cubicBezTo>
                  <a:lnTo>
                    <a:pt x="4104" y="2935"/>
                  </a:lnTo>
                  <a:lnTo>
                    <a:pt x="4121" y="2890"/>
                  </a:lnTo>
                  <a:cubicBezTo>
                    <a:pt x="4131" y="2862"/>
                    <a:pt x="4162" y="2848"/>
                    <a:pt x="4190" y="2858"/>
                  </a:cubicBezTo>
                  <a:cubicBezTo>
                    <a:pt x="4218" y="2869"/>
                    <a:pt x="4232" y="2900"/>
                    <a:pt x="4222" y="2927"/>
                  </a:cubicBezTo>
                  <a:close/>
                  <a:moveTo>
                    <a:pt x="4073" y="3225"/>
                  </a:moveTo>
                  <a:lnTo>
                    <a:pt x="4016" y="3316"/>
                  </a:lnTo>
                  <a:cubicBezTo>
                    <a:pt x="4001" y="3341"/>
                    <a:pt x="3968" y="3349"/>
                    <a:pt x="3942" y="3333"/>
                  </a:cubicBezTo>
                  <a:cubicBezTo>
                    <a:pt x="3917" y="3318"/>
                    <a:pt x="3909" y="3285"/>
                    <a:pt x="3925" y="3259"/>
                  </a:cubicBezTo>
                  <a:lnTo>
                    <a:pt x="3982" y="3168"/>
                  </a:lnTo>
                  <a:cubicBezTo>
                    <a:pt x="3998" y="3143"/>
                    <a:pt x="4031" y="3135"/>
                    <a:pt x="4056" y="3151"/>
                  </a:cubicBezTo>
                  <a:cubicBezTo>
                    <a:pt x="4081" y="3167"/>
                    <a:pt x="4089" y="3200"/>
                    <a:pt x="4073" y="3225"/>
                  </a:cubicBezTo>
                  <a:close/>
                  <a:moveTo>
                    <a:pt x="3885" y="3492"/>
                  </a:moveTo>
                  <a:lnTo>
                    <a:pt x="3878" y="3501"/>
                  </a:lnTo>
                  <a:lnTo>
                    <a:pt x="3809" y="3576"/>
                  </a:lnTo>
                  <a:cubicBezTo>
                    <a:pt x="3789" y="3597"/>
                    <a:pt x="3755" y="3599"/>
                    <a:pt x="3733" y="3578"/>
                  </a:cubicBezTo>
                  <a:cubicBezTo>
                    <a:pt x="3711" y="3558"/>
                    <a:pt x="3710" y="3524"/>
                    <a:pt x="3730" y="3502"/>
                  </a:cubicBezTo>
                  <a:lnTo>
                    <a:pt x="3793" y="3436"/>
                  </a:lnTo>
                  <a:lnTo>
                    <a:pt x="3799" y="3427"/>
                  </a:lnTo>
                  <a:cubicBezTo>
                    <a:pt x="3817" y="3404"/>
                    <a:pt x="3851" y="3399"/>
                    <a:pt x="3875" y="3417"/>
                  </a:cubicBezTo>
                  <a:cubicBezTo>
                    <a:pt x="3898" y="3435"/>
                    <a:pt x="3903" y="3469"/>
                    <a:pt x="3885" y="3492"/>
                  </a:cubicBezTo>
                  <a:close/>
                  <a:moveTo>
                    <a:pt x="3652" y="3729"/>
                  </a:moveTo>
                  <a:lnTo>
                    <a:pt x="3582" y="3792"/>
                  </a:lnTo>
                  <a:lnTo>
                    <a:pt x="3567" y="3803"/>
                  </a:lnTo>
                  <a:cubicBezTo>
                    <a:pt x="3543" y="3821"/>
                    <a:pt x="3509" y="3815"/>
                    <a:pt x="3492" y="3792"/>
                  </a:cubicBezTo>
                  <a:cubicBezTo>
                    <a:pt x="3474" y="3768"/>
                    <a:pt x="3479" y="3734"/>
                    <a:pt x="3503" y="3716"/>
                  </a:cubicBezTo>
                  <a:lnTo>
                    <a:pt x="3511" y="3711"/>
                  </a:lnTo>
                  <a:lnTo>
                    <a:pt x="3580" y="3649"/>
                  </a:lnTo>
                  <a:cubicBezTo>
                    <a:pt x="3602" y="3629"/>
                    <a:pt x="3636" y="3631"/>
                    <a:pt x="3656" y="3653"/>
                  </a:cubicBezTo>
                  <a:cubicBezTo>
                    <a:pt x="3676" y="3676"/>
                    <a:pt x="3674" y="3710"/>
                    <a:pt x="3652" y="3729"/>
                  </a:cubicBezTo>
                  <a:close/>
                  <a:moveTo>
                    <a:pt x="3388" y="3931"/>
                  </a:moveTo>
                  <a:lnTo>
                    <a:pt x="3296" y="3986"/>
                  </a:lnTo>
                  <a:cubicBezTo>
                    <a:pt x="3270" y="4001"/>
                    <a:pt x="3237" y="3993"/>
                    <a:pt x="3222" y="3967"/>
                  </a:cubicBezTo>
                  <a:cubicBezTo>
                    <a:pt x="3207" y="3942"/>
                    <a:pt x="3215" y="3909"/>
                    <a:pt x="3240" y="3894"/>
                  </a:cubicBezTo>
                  <a:lnTo>
                    <a:pt x="3333" y="3839"/>
                  </a:lnTo>
                  <a:cubicBezTo>
                    <a:pt x="3358" y="3823"/>
                    <a:pt x="3391" y="3832"/>
                    <a:pt x="3406" y="3857"/>
                  </a:cubicBezTo>
                  <a:cubicBezTo>
                    <a:pt x="3422" y="3883"/>
                    <a:pt x="3413" y="3916"/>
                    <a:pt x="3388" y="3931"/>
                  </a:cubicBezTo>
                  <a:close/>
                  <a:moveTo>
                    <a:pt x="3100" y="4086"/>
                  </a:moveTo>
                  <a:lnTo>
                    <a:pt x="3042" y="4113"/>
                  </a:lnTo>
                  <a:lnTo>
                    <a:pt x="2996" y="4130"/>
                  </a:lnTo>
                  <a:cubicBezTo>
                    <a:pt x="2968" y="4140"/>
                    <a:pt x="2937" y="4125"/>
                    <a:pt x="2927" y="4097"/>
                  </a:cubicBezTo>
                  <a:cubicBezTo>
                    <a:pt x="2917" y="4069"/>
                    <a:pt x="2932" y="4039"/>
                    <a:pt x="2960" y="4029"/>
                  </a:cubicBezTo>
                  <a:lnTo>
                    <a:pt x="2997" y="4016"/>
                  </a:lnTo>
                  <a:lnTo>
                    <a:pt x="3054" y="3989"/>
                  </a:lnTo>
                  <a:cubicBezTo>
                    <a:pt x="3081" y="3976"/>
                    <a:pt x="3113" y="3988"/>
                    <a:pt x="3125" y="4015"/>
                  </a:cubicBezTo>
                  <a:cubicBezTo>
                    <a:pt x="3138" y="4041"/>
                    <a:pt x="3127" y="4073"/>
                    <a:pt x="3100" y="4086"/>
                  </a:cubicBezTo>
                  <a:close/>
                  <a:moveTo>
                    <a:pt x="2787" y="4199"/>
                  </a:moveTo>
                  <a:lnTo>
                    <a:pt x="2683" y="4226"/>
                  </a:lnTo>
                  <a:cubicBezTo>
                    <a:pt x="2655" y="4233"/>
                    <a:pt x="2625" y="4216"/>
                    <a:pt x="2618" y="4187"/>
                  </a:cubicBezTo>
                  <a:cubicBezTo>
                    <a:pt x="2611" y="4158"/>
                    <a:pt x="2628" y="4129"/>
                    <a:pt x="2657" y="4122"/>
                  </a:cubicBezTo>
                  <a:lnTo>
                    <a:pt x="2761" y="4095"/>
                  </a:lnTo>
                  <a:cubicBezTo>
                    <a:pt x="2790" y="4088"/>
                    <a:pt x="2819" y="4105"/>
                    <a:pt x="2826" y="4134"/>
                  </a:cubicBezTo>
                  <a:cubicBezTo>
                    <a:pt x="2834" y="4163"/>
                    <a:pt x="2816" y="4192"/>
                    <a:pt x="2787" y="4199"/>
                  </a:cubicBezTo>
                  <a:close/>
                  <a:moveTo>
                    <a:pt x="2466" y="4263"/>
                  </a:moveTo>
                  <a:lnTo>
                    <a:pt x="2415" y="4271"/>
                  </a:lnTo>
                  <a:lnTo>
                    <a:pt x="2354" y="4274"/>
                  </a:lnTo>
                  <a:cubicBezTo>
                    <a:pt x="2325" y="4275"/>
                    <a:pt x="2299" y="4253"/>
                    <a:pt x="2298" y="4223"/>
                  </a:cubicBezTo>
                  <a:cubicBezTo>
                    <a:pt x="2296" y="4193"/>
                    <a:pt x="2319" y="4168"/>
                    <a:pt x="2349" y="4167"/>
                  </a:cubicBezTo>
                  <a:lnTo>
                    <a:pt x="2400" y="4164"/>
                  </a:lnTo>
                  <a:lnTo>
                    <a:pt x="2451" y="4157"/>
                  </a:lnTo>
                  <a:cubicBezTo>
                    <a:pt x="2480" y="4153"/>
                    <a:pt x="2507" y="4173"/>
                    <a:pt x="2512" y="4202"/>
                  </a:cubicBezTo>
                  <a:cubicBezTo>
                    <a:pt x="2516" y="4232"/>
                    <a:pt x="2496" y="4259"/>
                    <a:pt x="2466" y="4263"/>
                  </a:cubicBezTo>
                  <a:close/>
                  <a:moveTo>
                    <a:pt x="2134" y="4279"/>
                  </a:moveTo>
                  <a:lnTo>
                    <a:pt x="2027" y="4274"/>
                  </a:lnTo>
                  <a:cubicBezTo>
                    <a:pt x="1997" y="4273"/>
                    <a:pt x="1974" y="4247"/>
                    <a:pt x="1976" y="4218"/>
                  </a:cubicBezTo>
                  <a:cubicBezTo>
                    <a:pt x="1977" y="4188"/>
                    <a:pt x="2003" y="4165"/>
                    <a:pt x="2032" y="4167"/>
                  </a:cubicBezTo>
                  <a:lnTo>
                    <a:pt x="2140" y="4172"/>
                  </a:lnTo>
                  <a:cubicBezTo>
                    <a:pt x="2169" y="4174"/>
                    <a:pt x="2192" y="4199"/>
                    <a:pt x="2191" y="4229"/>
                  </a:cubicBezTo>
                  <a:cubicBezTo>
                    <a:pt x="2189" y="4258"/>
                    <a:pt x="2164" y="4281"/>
                    <a:pt x="2134" y="4279"/>
                  </a:cubicBezTo>
                  <a:close/>
                  <a:moveTo>
                    <a:pt x="1809" y="4248"/>
                  </a:moveTo>
                  <a:lnTo>
                    <a:pt x="1752" y="4240"/>
                  </a:lnTo>
                  <a:lnTo>
                    <a:pt x="1698" y="4226"/>
                  </a:lnTo>
                  <a:cubicBezTo>
                    <a:pt x="1669" y="4219"/>
                    <a:pt x="1652" y="4190"/>
                    <a:pt x="1659" y="4161"/>
                  </a:cubicBezTo>
                  <a:cubicBezTo>
                    <a:pt x="1666" y="4132"/>
                    <a:pt x="1696" y="4115"/>
                    <a:pt x="1724" y="4122"/>
                  </a:cubicBezTo>
                  <a:lnTo>
                    <a:pt x="1767" y="4133"/>
                  </a:lnTo>
                  <a:lnTo>
                    <a:pt x="1824" y="4142"/>
                  </a:lnTo>
                  <a:cubicBezTo>
                    <a:pt x="1853" y="4146"/>
                    <a:pt x="1874" y="4173"/>
                    <a:pt x="1869" y="4203"/>
                  </a:cubicBezTo>
                  <a:cubicBezTo>
                    <a:pt x="1865" y="4232"/>
                    <a:pt x="1838" y="4252"/>
                    <a:pt x="1809" y="4248"/>
                  </a:cubicBezTo>
                  <a:close/>
                  <a:moveTo>
                    <a:pt x="1486" y="4167"/>
                  </a:moveTo>
                  <a:lnTo>
                    <a:pt x="1385" y="4131"/>
                  </a:lnTo>
                  <a:cubicBezTo>
                    <a:pt x="1357" y="4121"/>
                    <a:pt x="1342" y="4090"/>
                    <a:pt x="1352" y="4062"/>
                  </a:cubicBezTo>
                  <a:cubicBezTo>
                    <a:pt x="1362" y="4034"/>
                    <a:pt x="1393" y="4019"/>
                    <a:pt x="1421" y="4029"/>
                  </a:cubicBezTo>
                  <a:lnTo>
                    <a:pt x="1522" y="4066"/>
                  </a:lnTo>
                  <a:cubicBezTo>
                    <a:pt x="1550" y="4076"/>
                    <a:pt x="1565" y="4106"/>
                    <a:pt x="1555" y="4134"/>
                  </a:cubicBezTo>
                  <a:cubicBezTo>
                    <a:pt x="1545" y="4162"/>
                    <a:pt x="1514" y="4177"/>
                    <a:pt x="1486" y="4167"/>
                  </a:cubicBezTo>
                  <a:close/>
                  <a:moveTo>
                    <a:pt x="1184" y="4041"/>
                  </a:moveTo>
                  <a:lnTo>
                    <a:pt x="1150" y="4025"/>
                  </a:lnTo>
                  <a:lnTo>
                    <a:pt x="1085" y="3987"/>
                  </a:lnTo>
                  <a:cubicBezTo>
                    <a:pt x="1060" y="3972"/>
                    <a:pt x="1051" y="3939"/>
                    <a:pt x="1067" y="3913"/>
                  </a:cubicBezTo>
                  <a:cubicBezTo>
                    <a:pt x="1082" y="3888"/>
                    <a:pt x="1115" y="3880"/>
                    <a:pt x="1140" y="3895"/>
                  </a:cubicBezTo>
                  <a:lnTo>
                    <a:pt x="1195" y="3928"/>
                  </a:lnTo>
                  <a:lnTo>
                    <a:pt x="1230" y="3944"/>
                  </a:lnTo>
                  <a:cubicBezTo>
                    <a:pt x="1257" y="3957"/>
                    <a:pt x="1268" y="3989"/>
                    <a:pt x="1255" y="4016"/>
                  </a:cubicBezTo>
                  <a:cubicBezTo>
                    <a:pt x="1243" y="4042"/>
                    <a:pt x="1211" y="4054"/>
                    <a:pt x="1184" y="4041"/>
                  </a:cubicBezTo>
                  <a:close/>
                  <a:moveTo>
                    <a:pt x="901" y="3868"/>
                  </a:moveTo>
                  <a:lnTo>
                    <a:pt x="814" y="3804"/>
                  </a:lnTo>
                  <a:cubicBezTo>
                    <a:pt x="790" y="3787"/>
                    <a:pt x="785" y="3753"/>
                    <a:pt x="802" y="3729"/>
                  </a:cubicBezTo>
                  <a:cubicBezTo>
                    <a:pt x="820" y="3705"/>
                    <a:pt x="853" y="3700"/>
                    <a:pt x="877" y="3718"/>
                  </a:cubicBezTo>
                  <a:lnTo>
                    <a:pt x="964" y="3781"/>
                  </a:lnTo>
                  <a:cubicBezTo>
                    <a:pt x="988" y="3799"/>
                    <a:pt x="993" y="3832"/>
                    <a:pt x="976" y="3856"/>
                  </a:cubicBezTo>
                  <a:cubicBezTo>
                    <a:pt x="958" y="3880"/>
                    <a:pt x="925" y="3885"/>
                    <a:pt x="901" y="3868"/>
                  </a:cubicBezTo>
                  <a:close/>
                  <a:moveTo>
                    <a:pt x="648" y="3660"/>
                  </a:moveTo>
                  <a:lnTo>
                    <a:pt x="645" y="3657"/>
                  </a:lnTo>
                  <a:lnTo>
                    <a:pt x="571" y="3578"/>
                  </a:lnTo>
                  <a:cubicBezTo>
                    <a:pt x="551" y="3556"/>
                    <a:pt x="552" y="3522"/>
                    <a:pt x="574" y="3502"/>
                  </a:cubicBezTo>
                  <a:cubicBezTo>
                    <a:pt x="595" y="3482"/>
                    <a:pt x="629" y="3483"/>
                    <a:pt x="650" y="3505"/>
                  </a:cubicBezTo>
                  <a:lnTo>
                    <a:pt x="716" y="3576"/>
                  </a:lnTo>
                  <a:lnTo>
                    <a:pt x="720" y="3579"/>
                  </a:lnTo>
                  <a:cubicBezTo>
                    <a:pt x="742" y="3599"/>
                    <a:pt x="744" y="3633"/>
                    <a:pt x="724" y="3655"/>
                  </a:cubicBezTo>
                  <a:cubicBezTo>
                    <a:pt x="704" y="3677"/>
                    <a:pt x="670" y="3679"/>
                    <a:pt x="648" y="3660"/>
                  </a:cubicBezTo>
                  <a:close/>
                  <a:moveTo>
                    <a:pt x="430" y="3409"/>
                  </a:moveTo>
                  <a:lnTo>
                    <a:pt x="378" y="3340"/>
                  </a:lnTo>
                  <a:lnTo>
                    <a:pt x="364" y="3318"/>
                  </a:lnTo>
                  <a:cubicBezTo>
                    <a:pt x="348" y="3293"/>
                    <a:pt x="356" y="3260"/>
                    <a:pt x="381" y="3244"/>
                  </a:cubicBezTo>
                  <a:cubicBezTo>
                    <a:pt x="406" y="3228"/>
                    <a:pt x="439" y="3236"/>
                    <a:pt x="455" y="3261"/>
                  </a:cubicBezTo>
                  <a:lnTo>
                    <a:pt x="463" y="3275"/>
                  </a:lnTo>
                  <a:lnTo>
                    <a:pt x="516" y="3344"/>
                  </a:lnTo>
                  <a:cubicBezTo>
                    <a:pt x="533" y="3368"/>
                    <a:pt x="529" y="3401"/>
                    <a:pt x="505" y="3419"/>
                  </a:cubicBezTo>
                  <a:cubicBezTo>
                    <a:pt x="482" y="3437"/>
                    <a:pt x="448" y="3433"/>
                    <a:pt x="430" y="3409"/>
                  </a:cubicBezTo>
                  <a:close/>
                  <a:moveTo>
                    <a:pt x="251" y="3129"/>
                  </a:moveTo>
                  <a:lnTo>
                    <a:pt x="203" y="3033"/>
                  </a:lnTo>
                  <a:cubicBezTo>
                    <a:pt x="190" y="3006"/>
                    <a:pt x="201" y="2974"/>
                    <a:pt x="227" y="2961"/>
                  </a:cubicBezTo>
                  <a:cubicBezTo>
                    <a:pt x="254" y="2948"/>
                    <a:pt x="286" y="2959"/>
                    <a:pt x="299" y="2985"/>
                  </a:cubicBezTo>
                  <a:lnTo>
                    <a:pt x="347" y="3082"/>
                  </a:lnTo>
                  <a:cubicBezTo>
                    <a:pt x="360" y="3108"/>
                    <a:pt x="349" y="3141"/>
                    <a:pt x="323" y="3154"/>
                  </a:cubicBezTo>
                  <a:cubicBezTo>
                    <a:pt x="296" y="3167"/>
                    <a:pt x="264" y="3156"/>
                    <a:pt x="251" y="3129"/>
                  </a:cubicBezTo>
                  <a:close/>
                  <a:moveTo>
                    <a:pt x="120" y="2829"/>
                  </a:moveTo>
                  <a:lnTo>
                    <a:pt x="101" y="2780"/>
                  </a:lnTo>
                  <a:lnTo>
                    <a:pt x="85" y="2722"/>
                  </a:lnTo>
                  <a:cubicBezTo>
                    <a:pt x="78" y="2693"/>
                    <a:pt x="95" y="2664"/>
                    <a:pt x="124" y="2656"/>
                  </a:cubicBezTo>
                  <a:cubicBezTo>
                    <a:pt x="152" y="2649"/>
                    <a:pt x="182" y="2666"/>
                    <a:pt x="189" y="2694"/>
                  </a:cubicBezTo>
                  <a:lnTo>
                    <a:pt x="202" y="2743"/>
                  </a:lnTo>
                  <a:lnTo>
                    <a:pt x="220" y="2792"/>
                  </a:lnTo>
                  <a:cubicBezTo>
                    <a:pt x="231" y="2819"/>
                    <a:pt x="217" y="2850"/>
                    <a:pt x="189" y="2861"/>
                  </a:cubicBezTo>
                  <a:cubicBezTo>
                    <a:pt x="161" y="2871"/>
                    <a:pt x="130" y="2857"/>
                    <a:pt x="120" y="2829"/>
                  </a:cubicBezTo>
                  <a:close/>
                  <a:moveTo>
                    <a:pt x="36" y="2507"/>
                  </a:moveTo>
                  <a:lnTo>
                    <a:pt x="19" y="2401"/>
                  </a:lnTo>
                  <a:cubicBezTo>
                    <a:pt x="15" y="2372"/>
                    <a:pt x="35" y="2344"/>
                    <a:pt x="64" y="2340"/>
                  </a:cubicBezTo>
                  <a:cubicBezTo>
                    <a:pt x="94" y="2335"/>
                    <a:pt x="121" y="2355"/>
                    <a:pt x="126" y="2385"/>
                  </a:cubicBezTo>
                  <a:lnTo>
                    <a:pt x="142" y="2491"/>
                  </a:lnTo>
                  <a:cubicBezTo>
                    <a:pt x="146" y="2520"/>
                    <a:pt x="126" y="2548"/>
                    <a:pt x="97" y="2552"/>
                  </a:cubicBezTo>
                  <a:cubicBezTo>
                    <a:pt x="68" y="2557"/>
                    <a:pt x="40" y="2537"/>
                    <a:pt x="36" y="2507"/>
                  </a:cubicBezTo>
                  <a:close/>
                  <a:moveTo>
                    <a:pt x="4" y="2181"/>
                  </a:moveTo>
                  <a:lnTo>
                    <a:pt x="2" y="2143"/>
                  </a:lnTo>
                  <a:cubicBezTo>
                    <a:pt x="0" y="2114"/>
                    <a:pt x="23" y="2088"/>
                    <a:pt x="53" y="2087"/>
                  </a:cubicBezTo>
                  <a:cubicBezTo>
                    <a:pt x="82" y="2085"/>
                    <a:pt x="108" y="2108"/>
                    <a:pt x="109" y="2138"/>
                  </a:cubicBezTo>
                  <a:lnTo>
                    <a:pt x="111" y="2176"/>
                  </a:lnTo>
                  <a:cubicBezTo>
                    <a:pt x="113" y="2205"/>
                    <a:pt x="90" y="2231"/>
                    <a:pt x="60" y="2232"/>
                  </a:cubicBezTo>
                  <a:cubicBezTo>
                    <a:pt x="31" y="2234"/>
                    <a:pt x="5" y="2211"/>
                    <a:pt x="4" y="2181"/>
                  </a:cubicBezTo>
                  <a:close/>
                </a:path>
              </a:pathLst>
            </a:custGeom>
            <a:solidFill>
              <a:srgbClr val="FF0000"/>
            </a:solidFill>
            <a:ln w="4763" cap="flat">
              <a:solidFill>
                <a:srgbClr val="FF0000"/>
              </a:solidFill>
              <a:prstDash val="solid"/>
              <a:bevel/>
              <a:headEnd/>
              <a:tailEnd/>
            </a:ln>
          </p:spPr>
          <p:txBody>
            <a:bodyPr/>
            <a:lstStyle/>
            <a:p>
              <a:endParaRPr lang="el-GR"/>
            </a:p>
          </p:txBody>
        </p:sp>
        <p:sp>
          <p:nvSpPr>
            <p:cNvPr id="113" name="Freeform 54"/>
            <p:cNvSpPr>
              <a:spLocks/>
            </p:cNvSpPr>
            <p:nvPr/>
          </p:nvSpPr>
          <p:spPr bwMode="auto">
            <a:xfrm>
              <a:off x="1212" y="1460"/>
              <a:ext cx="116" cy="116"/>
            </a:xfrm>
            <a:custGeom>
              <a:avLst/>
              <a:gdLst>
                <a:gd name="T0" fmla="*/ 0 w 627"/>
                <a:gd name="T1" fmla="*/ 306 h 613"/>
                <a:gd name="T2" fmla="*/ 314 w 627"/>
                <a:gd name="T3" fmla="*/ 0 h 613"/>
                <a:gd name="T4" fmla="*/ 627 w 627"/>
                <a:gd name="T5" fmla="*/ 306 h 613"/>
                <a:gd name="T6" fmla="*/ 627 w 627"/>
                <a:gd name="T7" fmla="*/ 306 h 613"/>
                <a:gd name="T8" fmla="*/ 314 w 627"/>
                <a:gd name="T9" fmla="*/ 613 h 613"/>
                <a:gd name="T10" fmla="*/ 0 w 627"/>
                <a:gd name="T11" fmla="*/ 306 h 613"/>
              </a:gdLst>
              <a:ahLst/>
              <a:cxnLst>
                <a:cxn ang="0">
                  <a:pos x="T0" y="T1"/>
                </a:cxn>
                <a:cxn ang="0">
                  <a:pos x="T2" y="T3"/>
                </a:cxn>
                <a:cxn ang="0">
                  <a:pos x="T4" y="T5"/>
                </a:cxn>
                <a:cxn ang="0">
                  <a:pos x="T6" y="T7"/>
                </a:cxn>
                <a:cxn ang="0">
                  <a:pos x="T8" y="T9"/>
                </a:cxn>
                <a:cxn ang="0">
                  <a:pos x="T10" y="T11"/>
                </a:cxn>
              </a:cxnLst>
              <a:rect l="0" t="0" r="r" b="b"/>
              <a:pathLst>
                <a:path w="627" h="613">
                  <a:moveTo>
                    <a:pt x="0" y="306"/>
                  </a:moveTo>
                  <a:cubicBezTo>
                    <a:pt x="0" y="137"/>
                    <a:pt x="140" y="0"/>
                    <a:pt x="314" y="0"/>
                  </a:cubicBezTo>
                  <a:cubicBezTo>
                    <a:pt x="487" y="0"/>
                    <a:pt x="627" y="137"/>
                    <a:pt x="627" y="306"/>
                  </a:cubicBezTo>
                  <a:cubicBezTo>
                    <a:pt x="627" y="306"/>
                    <a:pt x="627" y="306"/>
                    <a:pt x="627" y="306"/>
                  </a:cubicBezTo>
                  <a:cubicBezTo>
                    <a:pt x="627" y="476"/>
                    <a:pt x="487" y="613"/>
                    <a:pt x="314" y="613"/>
                  </a:cubicBezTo>
                  <a:cubicBezTo>
                    <a:pt x="140" y="613"/>
                    <a:pt x="0" y="476"/>
                    <a:pt x="0" y="306"/>
                  </a:cubicBezTo>
                </a:path>
              </a:pathLst>
            </a:custGeom>
            <a:solidFill>
              <a:srgbClr val="FF0000"/>
            </a:solidFill>
            <a:ln w="0">
              <a:solidFill>
                <a:srgbClr val="000000"/>
              </a:solidFill>
              <a:prstDash val="solid"/>
              <a:round/>
              <a:headEnd/>
              <a:tailEnd/>
            </a:ln>
          </p:spPr>
          <p:txBody>
            <a:bodyPr/>
            <a:lstStyle/>
            <a:p>
              <a:endParaRPr lang="el-GR"/>
            </a:p>
          </p:txBody>
        </p:sp>
        <p:sp>
          <p:nvSpPr>
            <p:cNvPr id="114" name="Freeform 55"/>
            <p:cNvSpPr>
              <a:spLocks/>
            </p:cNvSpPr>
            <p:nvPr/>
          </p:nvSpPr>
          <p:spPr bwMode="auto">
            <a:xfrm>
              <a:off x="1212" y="1460"/>
              <a:ext cx="116" cy="116"/>
            </a:xfrm>
            <a:custGeom>
              <a:avLst/>
              <a:gdLst>
                <a:gd name="T0" fmla="*/ 0 w 116"/>
                <a:gd name="T1" fmla="*/ 58 h 116"/>
                <a:gd name="T2" fmla="*/ 58 w 116"/>
                <a:gd name="T3" fmla="*/ 0 h 116"/>
                <a:gd name="T4" fmla="*/ 116 w 116"/>
                <a:gd name="T5" fmla="*/ 58 h 116"/>
                <a:gd name="T6" fmla="*/ 116 w 116"/>
                <a:gd name="T7" fmla="*/ 58 h 116"/>
                <a:gd name="T8" fmla="*/ 58 w 116"/>
                <a:gd name="T9" fmla="*/ 116 h 116"/>
                <a:gd name="T10" fmla="*/ 0 w 116"/>
                <a:gd name="T11" fmla="*/ 58 h 116"/>
              </a:gdLst>
              <a:ahLst/>
              <a:cxnLst>
                <a:cxn ang="0">
                  <a:pos x="T0" y="T1"/>
                </a:cxn>
                <a:cxn ang="0">
                  <a:pos x="T2" y="T3"/>
                </a:cxn>
                <a:cxn ang="0">
                  <a:pos x="T4" y="T5"/>
                </a:cxn>
                <a:cxn ang="0">
                  <a:pos x="T6" y="T7"/>
                </a:cxn>
                <a:cxn ang="0">
                  <a:pos x="T8" y="T9"/>
                </a:cxn>
                <a:cxn ang="0">
                  <a:pos x="T10" y="T11"/>
                </a:cxn>
              </a:cxnLst>
              <a:rect l="0" t="0" r="r" b="b"/>
              <a:pathLst>
                <a:path w="116" h="116">
                  <a:moveTo>
                    <a:pt x="0" y="58"/>
                  </a:moveTo>
                  <a:cubicBezTo>
                    <a:pt x="0" y="26"/>
                    <a:pt x="26" y="0"/>
                    <a:pt x="58" y="0"/>
                  </a:cubicBezTo>
                  <a:cubicBezTo>
                    <a:pt x="90" y="0"/>
                    <a:pt x="116" y="26"/>
                    <a:pt x="116" y="58"/>
                  </a:cubicBezTo>
                  <a:cubicBezTo>
                    <a:pt x="116" y="58"/>
                    <a:pt x="116" y="58"/>
                    <a:pt x="116" y="58"/>
                  </a:cubicBezTo>
                  <a:cubicBezTo>
                    <a:pt x="116" y="90"/>
                    <a:pt x="90" y="116"/>
                    <a:pt x="58" y="116"/>
                  </a:cubicBezTo>
                  <a:cubicBezTo>
                    <a:pt x="26" y="116"/>
                    <a:pt x="0" y="90"/>
                    <a:pt x="0" y="58"/>
                  </a:cubicBezTo>
                </a:path>
              </a:pathLst>
            </a:custGeom>
            <a:noFill/>
            <a:ln w="635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cxnSp>
        <p:nvCxnSpPr>
          <p:cNvPr id="115" name="Straight Arrow Connector 114"/>
          <p:cNvCxnSpPr/>
          <p:nvPr/>
        </p:nvCxnSpPr>
        <p:spPr>
          <a:xfrm>
            <a:off x="7993310" y="1700808"/>
            <a:ext cx="95250" cy="73749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6" name="TextBox 115"/>
          <p:cNvSpPr txBox="1"/>
          <p:nvPr/>
        </p:nvSpPr>
        <p:spPr>
          <a:xfrm>
            <a:off x="7145078" y="1278017"/>
            <a:ext cx="1661032" cy="369332"/>
          </a:xfrm>
          <a:prstGeom prst="rect">
            <a:avLst/>
          </a:prstGeom>
          <a:noFill/>
        </p:spPr>
        <p:txBody>
          <a:bodyPr wrap="none" rtlCol="0">
            <a:spAutoFit/>
          </a:bodyPr>
          <a:lstStyle/>
          <a:p>
            <a:r>
              <a:rPr lang="el-GR" dirty="0">
                <a:latin typeface="Garamond" panose="02020404030301010803" pitchFamily="18" charset="0"/>
              </a:rPr>
              <a:t>Άγνωστο Σημείο</a:t>
            </a:r>
          </a:p>
        </p:txBody>
      </p:sp>
    </p:spTree>
    <p:extLst>
      <p:ext uri="{BB962C8B-B14F-4D97-AF65-F5344CB8AC3E}">
        <p14:creationId xmlns:p14="http://schemas.microsoft.com/office/powerpoint/2010/main" val="178884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090690" y="1382286"/>
                <a:ext cx="9647170" cy="5262979"/>
              </a:xfrm>
              <a:prstGeom prst="rect">
                <a:avLst/>
              </a:prstGeom>
              <a:noFill/>
            </p:spPr>
            <p:txBody>
              <a:bodyPr wrap="square" rtlCol="0">
                <a:spAutoFit/>
              </a:bodyPr>
              <a:lstStyle/>
              <a:p>
                <a:pPr marL="342900" indent="-342900">
                  <a:buFont typeface="Wingdings" panose="05000000000000000000" pitchFamily="2" charset="2"/>
                  <a:buChar char="§"/>
                </a:pPr>
                <a:r>
                  <a:rPr lang="el-GR" sz="2400" dirty="0">
                    <a:latin typeface="Garamond" panose="02020404030301010803" pitchFamily="18" charset="0"/>
                  </a:rPr>
                  <a:t>Το δένδρο αποφάσεων χρησιμοποιεί ένα υπερεπίπεδο παράλληλο αξόνων για να διαμερίσει τον χώρο δεδομένων  σε δύο </a:t>
                </a:r>
                <a:r>
                  <a:rPr lang="el-GR" sz="2400" dirty="0" err="1">
                    <a:latin typeface="Garamond" panose="02020404030301010803" pitchFamily="18" charset="0"/>
                  </a:rPr>
                  <a:t>ημιχώρους</a:t>
                </a:r>
                <a:r>
                  <a:rPr lang="el-GR" sz="2400" dirty="0">
                    <a:latin typeface="Garamond" panose="02020404030301010803" pitchFamily="18" charset="0"/>
                  </a:rPr>
                  <a:t> ή περιοχές, </a:t>
                </a:r>
              </a:p>
              <a:p>
                <a:pPr marL="800100" lvl="1" indent="-342900">
                  <a:buFont typeface="Wingdings" panose="05000000000000000000" pitchFamily="2" charset="2"/>
                  <a:buChar char="§"/>
                </a:pPr>
                <a:r>
                  <a:rPr lang="el-GR" sz="2400" dirty="0">
                    <a:latin typeface="Garamond" panose="02020404030301010803" pitchFamily="18" charset="0"/>
                  </a:rPr>
                  <a:t>έστω τις</a:t>
                </a:r>
                <a14:m>
                  <m:oMath xmlns:m="http://schemas.openxmlformats.org/officeDocument/2006/math">
                    <m:r>
                      <a:rPr lang="el-GR" sz="2400" b="0" i="0" smtClean="0">
                        <a:solidFill>
                          <a:srgbClr val="000000"/>
                        </a:solidFill>
                        <a:latin typeface="Cambria Math" panose="02040503050406030204" pitchFamily="18" charset="0"/>
                      </a:rPr>
                      <m:t> </m:t>
                    </m:r>
                    <m:sSub>
                      <m:sSubPr>
                        <m:ctrlPr>
                          <a:rPr lang="el-GR" sz="2400" i="1">
                            <a:solidFill>
                              <a:srgbClr val="000000"/>
                            </a:solidFill>
                            <a:latin typeface="Cambria Math" panose="02040503050406030204" pitchFamily="18" charset="0"/>
                          </a:rPr>
                        </m:ctrlPr>
                      </m:sSubPr>
                      <m:e>
                        <m:r>
                          <a:rPr lang="el-GR" sz="2400" i="1">
                            <a:solidFill>
                              <a:srgbClr val="000000"/>
                            </a:solidFill>
                            <a:latin typeface="Cambria Math" panose="02040503050406030204" pitchFamily="18" charset="0"/>
                          </a:rPr>
                          <m:t>ℛ</m:t>
                        </m:r>
                      </m:e>
                      <m:sub>
                        <m:r>
                          <a:rPr lang="el-GR" sz="2400" b="0" i="1" smtClean="0">
                            <a:solidFill>
                              <a:srgbClr val="000000"/>
                            </a:solidFill>
                            <a:latin typeface="Cambria Math" panose="02040503050406030204" pitchFamily="18" charset="0"/>
                          </a:rPr>
                          <m:t>1</m:t>
                        </m:r>
                      </m:sub>
                    </m:sSub>
                  </m:oMath>
                </a14:m>
                <a:r>
                  <a:rPr lang="el-GR" sz="2400" dirty="0">
                    <a:latin typeface="Garamond" panose="02020404030301010803" pitchFamily="18" charset="0"/>
                  </a:rPr>
                  <a:t> και </a:t>
                </a:r>
                <a14:m>
                  <m:oMath xmlns:m="http://schemas.openxmlformats.org/officeDocument/2006/math">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m>
                                                                      <m:mPr>
                                                                        <m:plcHide m:val="on"/>
                                                                        <m:mcs>
                                                                          <m:mc>
                                                                            <m:mcPr>
                                                                              <m:count m:val="1"/>
                                                                              <m:mcJc m:val="center"/>
                                                                            </m:mcPr>
                                                                          </m:mc>
                                                                        </m:mcs>
                                                                        <m:ctrlPr>
                                                                          <a:rPr lang="el-GR" sz="2400" i="1">
                                                                            <a:solidFill>
                                                                              <a:srgbClr val="000000"/>
                                                                            </a:solidFill>
                                                                            <a:latin typeface="Cambria Math" panose="02040503050406030204" pitchFamily="18" charset="0"/>
                                                                          </a:rPr>
                                                                        </m:ctrlPr>
                                                                      </m:mPr>
                                                                      <m:mr>
                                                                        <m:e>
                                                                          <m:sSub>
                                                                            <m:sSubPr>
                                                                              <m:ctrlPr>
                                                                                <a:rPr lang="el-GR" sz="2400" i="1">
                                                                                  <a:solidFill>
                                                                                    <a:srgbClr val="000000"/>
                                                                                  </a:solidFill>
                                                                                  <a:latin typeface="Cambria Math" panose="02040503050406030204" pitchFamily="18" charset="0"/>
                                                                                </a:rPr>
                                                                              </m:ctrlPr>
                                                                            </m:sSubPr>
                                                                            <m:e>
                                                                              <m:r>
                                                                                <a:rPr lang="el-GR" sz="2400" i="1">
                                                                                  <a:solidFill>
                                                                                    <a:srgbClr val="000000"/>
                                                                                  </a:solidFill>
                                                                                  <a:latin typeface="Cambria Math" panose="02040503050406030204" pitchFamily="18" charset="0"/>
                                                                                </a:rPr>
                                                                                <m:t>ℛ</m:t>
                                                                              </m:r>
                                                                            </m:e>
                                                                            <m:sub>
                                                                              <m:r>
                                                                                <a:rPr lang="el-GR" sz="2400" i="1">
                                                                                  <a:solidFill>
                                                                                    <a:srgbClr val="000000"/>
                                                                                  </a:solidFill>
                                                                                  <a:latin typeface="Cambria Math" panose="02040503050406030204" pitchFamily="18" charset="0"/>
                                                                                </a:rPr>
                                                                                <m:t>2</m:t>
                                                                              </m:r>
                                                                            </m:sub>
                                                                          </m:sSub>
                                                                        </m:e>
                                                                      </m:mr>
                                                                    </m:m>
                                                                  </m:e>
                                                                </m:mr>
                                                              </m:m>
                                                            </m:e>
                                                          </m:mr>
                                                        </m:m>
                                                      </m:e>
                                                    </m:mr>
                                                  </m:m>
                                                </m:e>
                                              </m:mr>
                                            </m:m>
                                          </m:e>
                                        </m:mr>
                                      </m:m>
                                    </m:e>
                                  </m:mr>
                                </m:m>
                              </m:e>
                            </m:mr>
                          </m:m>
                        </m:e>
                      </m:mr>
                    </m:m>
                  </m:oMath>
                </a14:m>
                <a:r>
                  <a:rPr lang="el-GR" sz="2400" dirty="0">
                    <a:latin typeface="Garamond" panose="02020404030301010803" pitchFamily="18" charset="0"/>
                  </a:rPr>
                  <a:t> · </a:t>
                </a:r>
              </a:p>
              <a:p>
                <a:pPr marL="800100" lvl="1" indent="-342900">
                  <a:buFont typeface="Wingdings" panose="05000000000000000000" pitchFamily="2" charset="2"/>
                  <a:buChar char="§"/>
                </a:pPr>
                <a:r>
                  <a:rPr lang="el-GR" sz="2400" dirty="0">
                    <a:latin typeface="Garamond" panose="02020404030301010803" pitchFamily="18" charset="0"/>
                  </a:rPr>
                  <a:t>αυτό προκαλεί επίσης έναν διαμερισμό των σημείων εισόδου στα υποσύνολα </a:t>
                </a:r>
                <a:r>
                  <a:rPr lang="el-GR" sz="2400" b="1" dirty="0">
                    <a:latin typeface="Garamond" panose="02020404030301010803" pitchFamily="18" charset="0"/>
                  </a:rPr>
                  <a:t>D</a:t>
                </a:r>
                <a:r>
                  <a:rPr lang="el-GR" sz="2400" baseline="-25000" dirty="0">
                    <a:latin typeface="Garamond" panose="02020404030301010803" pitchFamily="18" charset="0"/>
                  </a:rPr>
                  <a:t>1</a:t>
                </a:r>
                <a:r>
                  <a:rPr lang="el-GR" sz="2400" dirty="0">
                    <a:latin typeface="Garamond" panose="02020404030301010803" pitchFamily="18" charset="0"/>
                  </a:rPr>
                  <a:t> και </a:t>
                </a:r>
                <a:r>
                  <a:rPr lang="el-GR" sz="2400" b="1" dirty="0">
                    <a:latin typeface="Garamond" panose="02020404030301010803" pitchFamily="18" charset="0"/>
                  </a:rPr>
                  <a:t>D</a:t>
                </a:r>
                <a:r>
                  <a:rPr lang="el-GR" sz="2400" baseline="-25000" dirty="0">
                    <a:latin typeface="Garamond" panose="02020404030301010803" pitchFamily="18" charset="0"/>
                  </a:rPr>
                  <a:t>2</a:t>
                </a:r>
                <a:r>
                  <a:rPr lang="el-GR" sz="2400" dirty="0">
                    <a:latin typeface="Garamond" panose="02020404030301010803" pitchFamily="18" charset="0"/>
                  </a:rPr>
                  <a:t>, αντίστοιχα. </a:t>
                </a:r>
              </a:p>
              <a:p>
                <a:pPr marL="342900" indent="-342900">
                  <a:buFont typeface="Wingdings" panose="05000000000000000000" pitchFamily="2" charset="2"/>
                  <a:buChar char="§"/>
                </a:pPr>
                <a:endParaRPr lang="el-GR" sz="2400" dirty="0">
                  <a:latin typeface="Garamond" panose="02020404030301010803" pitchFamily="18" charset="0"/>
                </a:endParaRPr>
              </a:p>
              <a:p>
                <a:pPr marL="342900" indent="-342900">
                  <a:buFont typeface="Wingdings" panose="05000000000000000000" pitchFamily="2" charset="2"/>
                  <a:buChar char="§"/>
                </a:pPr>
                <a:r>
                  <a:rPr lang="el-GR" sz="2400" dirty="0">
                    <a:latin typeface="Garamond" panose="02020404030301010803" pitchFamily="18" charset="0"/>
                  </a:rPr>
                  <a:t>Καθεμία από τις περιοχές διαμερίζεται αναδρομικά με </a:t>
                </a:r>
                <a:r>
                  <a:rPr lang="el-GR" sz="2400" dirty="0" err="1">
                    <a:latin typeface="Garamond" panose="02020404030301010803" pitchFamily="18" charset="0"/>
                  </a:rPr>
                  <a:t>υπερεπίπεδα</a:t>
                </a:r>
                <a:r>
                  <a:rPr lang="el-GR" sz="2400" dirty="0">
                    <a:latin typeface="Garamond" panose="02020404030301010803" pitchFamily="18" charset="0"/>
                  </a:rPr>
                  <a:t> παράλληλα αξόνων, μέχρι η πλειοψηφία των σημείων να ανήκει στην ίδια κατηγορία. </a:t>
                </a:r>
                <a:endParaRPr lang="en-US" sz="2400" dirty="0">
                  <a:latin typeface="Garamond" panose="02020404030301010803" pitchFamily="18" charset="0"/>
                </a:endParaRPr>
              </a:p>
              <a:p>
                <a:pPr marL="342900" indent="-342900">
                  <a:buFont typeface="Wingdings" panose="05000000000000000000" pitchFamily="2" charset="2"/>
                  <a:buChar char="§"/>
                </a:pPr>
                <a:endParaRPr lang="el-GR" sz="2400" dirty="0">
                  <a:latin typeface="Garamond" panose="02020404030301010803" pitchFamily="18" charset="0"/>
                </a:endParaRPr>
              </a:p>
              <a:p>
                <a:pPr marL="342900" indent="-342900">
                  <a:buFont typeface="Wingdings" panose="05000000000000000000" pitchFamily="2" charset="2"/>
                  <a:buChar char="§"/>
                </a:pPr>
                <a:r>
                  <a:rPr lang="el-GR" sz="2400" dirty="0">
                    <a:latin typeface="Garamond" panose="02020404030301010803" pitchFamily="18" charset="0"/>
                  </a:rPr>
                  <a:t>Για να κατηγοριοποιήσουμε ένα νέο σημείο </a:t>
                </a:r>
                <a:r>
                  <a:rPr lang="el-GR" sz="2400" i="1" dirty="0">
                    <a:latin typeface="Garamond" panose="02020404030301010803" pitchFamily="18" charset="0"/>
                  </a:rPr>
                  <a:t>δοκιμής</a:t>
                </a:r>
                <a:r>
                  <a:rPr lang="el-GR" sz="2400" dirty="0">
                    <a:latin typeface="Garamond" panose="02020404030301010803" pitchFamily="18" charset="0"/>
                  </a:rPr>
                  <a:t>, πρέπει να αποτιμήσουμε αναδρομικά σε ποιον </a:t>
                </a:r>
                <a:r>
                  <a:rPr lang="el-GR" sz="2400" dirty="0" err="1">
                    <a:latin typeface="Garamond" panose="02020404030301010803" pitchFamily="18" charset="0"/>
                  </a:rPr>
                  <a:t>ημιχώρο</a:t>
                </a:r>
                <a:r>
                  <a:rPr lang="el-GR" sz="2400" dirty="0">
                    <a:latin typeface="Garamond" panose="02020404030301010803" pitchFamily="18" charset="0"/>
                  </a:rPr>
                  <a:t> ανήκει μέχρι να φτάσουμε σε έναν κόμβο-φύλλο του δένδρου αποφάσεων· </a:t>
                </a:r>
              </a:p>
              <a:p>
                <a:pPr marL="800100" lvl="1" indent="-342900">
                  <a:buFont typeface="Wingdings" panose="05000000000000000000" pitchFamily="2" charset="2"/>
                  <a:buChar char="§"/>
                </a:pPr>
                <a:r>
                  <a:rPr lang="el-GR" sz="2400" dirty="0">
                    <a:latin typeface="Garamond" panose="02020404030301010803" pitchFamily="18" charset="0"/>
                  </a:rPr>
                  <a:t>σε αυτό το σημείο, επιλέγουμε να προβλέψουμε ότι η κατηγορία του σημείου θα είναι η ετικέτα του φύλλου</a:t>
                </a: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090690" y="1382286"/>
                <a:ext cx="9647170" cy="5262979"/>
              </a:xfrm>
              <a:prstGeom prst="rect">
                <a:avLst/>
              </a:prstGeom>
              <a:blipFill>
                <a:blip r:embed="rId2"/>
                <a:stretch>
                  <a:fillRect l="-885" t="-927" r="-1643" b="-1738"/>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pPr algn="ctr"/>
            <a:r>
              <a:rPr lang="el-GR" sz="3600" dirty="0" err="1">
                <a:effectLst>
                  <a:outerShdw blurRad="38100" dist="38100" dir="2700000" algn="tl">
                    <a:srgbClr val="000000">
                      <a:alpha val="43137"/>
                    </a:srgbClr>
                  </a:outerShdw>
                </a:effectLst>
                <a:latin typeface="Garamond" panose="02020404030301010803" pitchFamily="18" charset="0"/>
              </a:rPr>
              <a:t>Κατηγοριοποιητής</a:t>
            </a:r>
            <a:r>
              <a:rPr lang="el-GR" sz="3600" dirty="0">
                <a:effectLst>
                  <a:outerShdw blurRad="38100" dist="38100" dir="2700000" algn="tl">
                    <a:srgbClr val="000000">
                      <a:alpha val="43137"/>
                    </a:srgbClr>
                  </a:outerShdw>
                </a:effectLst>
                <a:latin typeface="Garamond" panose="02020404030301010803" pitchFamily="18" charset="0"/>
              </a:rPr>
              <a:t> με δένδρο αποφάσεων</a:t>
            </a:r>
          </a:p>
        </p:txBody>
      </p:sp>
    </p:spTree>
    <p:extLst>
      <p:ext uri="{BB962C8B-B14F-4D97-AF65-F5344CB8AC3E}">
        <p14:creationId xmlns:p14="http://schemas.microsoft.com/office/powerpoint/2010/main" val="164784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684008" cy="1477328"/>
          </a:xfrm>
          <a:prstGeom prst="rect">
            <a:avLst/>
          </a:prstGeom>
          <a:noFill/>
        </p:spPr>
        <p:txBody>
          <a:bodyPr wrap="square" rtlCol="0">
            <a:spAutoFit/>
          </a:bodyPr>
          <a:lstStyle/>
          <a:p>
            <a:pPr marL="342900" indent="-342900" algn="just">
              <a:buFont typeface="Garamond" panose="02020404030301010803" pitchFamily="18" charset="0"/>
              <a:buChar char="–"/>
            </a:pPr>
            <a:r>
              <a:rPr lang="el-GR" dirty="0">
                <a:solidFill>
                  <a:schemeClr val="tx2"/>
                </a:solidFill>
                <a:latin typeface="Garamond" panose="02020404030301010803" pitchFamily="18" charset="0"/>
              </a:rPr>
              <a:t>Επιλογή της τιμής του k:</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k πολύ μικρό, ευαισθησία στα σημεία θορύβου</a:t>
            </a:r>
          </a:p>
          <a:p>
            <a:pPr marL="800100" lvl="1" indent="-342900" algn="just">
              <a:buFont typeface="Garamond" panose="02020404030301010803" pitchFamily="18" charset="0"/>
              <a:buChar char="–"/>
            </a:pPr>
            <a:r>
              <a:rPr lang="el-GR" dirty="0">
                <a:solidFill>
                  <a:schemeClr val="tx2"/>
                </a:solidFill>
                <a:latin typeface="Garamond" panose="02020404030301010803" pitchFamily="18" charset="0"/>
              </a:rPr>
              <a:t>k πολύ μεγάλο, η γειτονιά μπορεί να περιέχει σημεία από άλλες κλάσεις</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Κατηγοριοποιητής </a:t>
            </a:r>
            <a:r>
              <a:rPr lang="en-US" sz="3600" dirty="0">
                <a:effectLst>
                  <a:outerShdw blurRad="38100" dist="38100" dir="2700000" algn="tl">
                    <a:srgbClr val="000000">
                      <a:alpha val="43137"/>
                    </a:srgbClr>
                  </a:outerShdw>
                </a:effectLst>
                <a:latin typeface="Garamond" panose="02020404030301010803" pitchFamily="18" charset="0"/>
              </a:rPr>
              <a:t>K </a:t>
            </a:r>
            <a:r>
              <a:rPr lang="el-GR" sz="3600" dirty="0">
                <a:effectLst>
                  <a:outerShdw blurRad="38100" dist="38100" dir="2700000" algn="tl">
                    <a:srgbClr val="000000">
                      <a:alpha val="43137"/>
                    </a:srgbClr>
                  </a:outerShdw>
                </a:effectLst>
                <a:latin typeface="Garamond" panose="02020404030301010803" pitchFamily="18" charset="0"/>
              </a:rPr>
              <a:t>πλησιέστερων γειτόνων </a:t>
            </a:r>
          </a:p>
        </p:txBody>
      </p:sp>
      <p:graphicFrame>
        <p:nvGraphicFramePr>
          <p:cNvPr id="60" name="Object 3"/>
          <p:cNvGraphicFramePr>
            <a:graphicFrameLocks noChangeAspect="1"/>
          </p:cNvGraphicFramePr>
          <p:nvPr/>
        </p:nvGraphicFramePr>
        <p:xfrm>
          <a:off x="3664676" y="2635663"/>
          <a:ext cx="4464495" cy="3785816"/>
        </p:xfrm>
        <a:graphic>
          <a:graphicData uri="http://schemas.openxmlformats.org/presentationml/2006/ole">
            <mc:AlternateContent xmlns:mc="http://schemas.openxmlformats.org/markup-compatibility/2006">
              <mc:Choice xmlns:v="urn:schemas-microsoft-com:vml" Requires="v">
                <p:oleObj name="Visio" r:id="rId2" imgW="6582512" imgH="5298053" progId="Visio.Drawing.6">
                  <p:embed/>
                </p:oleObj>
              </mc:Choice>
              <mc:Fallback>
                <p:oleObj name="Visio" r:id="rId2" imgW="6582512" imgH="5298053" progId="Visio.Drawing.6">
                  <p:embed/>
                  <p:pic>
                    <p:nvPicPr>
                      <p:cNvPr id="6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676" y="2635663"/>
                        <a:ext cx="4464495" cy="37858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2301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AECD5F-5C32-47F4-95F5-713656E6689C}"/>
              </a:ext>
            </a:extLst>
          </p:cNvPr>
          <p:cNvGraphicFramePr>
            <a:graphicFrameLocks noGrp="1"/>
          </p:cNvGraphicFramePr>
          <p:nvPr/>
        </p:nvGraphicFramePr>
        <p:xfrm>
          <a:off x="3214092" y="251692"/>
          <a:ext cx="3312368" cy="2105152"/>
        </p:xfrm>
        <a:graphic>
          <a:graphicData uri="http://schemas.openxmlformats.org/drawingml/2006/table">
            <a:tbl>
              <a:tblPr firstRow="1" firstCol="1" lastRow="1" lastCol="1" bandRow="1" bandCol="1">
                <a:tableStyleId>{5940675A-B579-460E-94D1-54222C63F5DA}</a:tableStyleId>
              </a:tblPr>
              <a:tblGrid>
                <a:gridCol w="741934">
                  <a:extLst>
                    <a:ext uri="{9D8B030D-6E8A-4147-A177-3AD203B41FA5}">
                      <a16:colId xmlns:a16="http://schemas.microsoft.com/office/drawing/2014/main" val="1884048406"/>
                    </a:ext>
                  </a:extLst>
                </a:gridCol>
                <a:gridCol w="741934">
                  <a:extLst>
                    <a:ext uri="{9D8B030D-6E8A-4147-A177-3AD203B41FA5}">
                      <a16:colId xmlns:a16="http://schemas.microsoft.com/office/drawing/2014/main" val="4014308187"/>
                    </a:ext>
                  </a:extLst>
                </a:gridCol>
                <a:gridCol w="675526">
                  <a:extLst>
                    <a:ext uri="{9D8B030D-6E8A-4147-A177-3AD203B41FA5}">
                      <a16:colId xmlns:a16="http://schemas.microsoft.com/office/drawing/2014/main" val="1885744877"/>
                    </a:ext>
                  </a:extLst>
                </a:gridCol>
                <a:gridCol w="1152974">
                  <a:extLst>
                    <a:ext uri="{9D8B030D-6E8A-4147-A177-3AD203B41FA5}">
                      <a16:colId xmlns:a16="http://schemas.microsoft.com/office/drawing/2014/main" val="3142985738"/>
                    </a:ext>
                  </a:extLst>
                </a:gridCol>
              </a:tblGrid>
              <a:tr h="277813">
                <a:tc>
                  <a:txBody>
                    <a:bodyPr/>
                    <a:lstStyle/>
                    <a:p>
                      <a:pPr algn="ctr">
                        <a:lnSpc>
                          <a:spcPct val="115000"/>
                        </a:lnSpc>
                        <a:spcAft>
                          <a:spcPts val="0"/>
                        </a:spcAft>
                      </a:pP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Χ</a:t>
                      </a:r>
                      <a:r>
                        <a:rPr lang="el-GR" sz="1800" baseline="-25000" dirty="0">
                          <a:effectLst/>
                          <a:latin typeface="Garamond" panose="02020404030301010803" pitchFamily="18" charset="0"/>
                        </a:rPr>
                        <a:t>1</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Χ</a:t>
                      </a:r>
                      <a:r>
                        <a:rPr lang="el-GR" sz="1800" baseline="-25000">
                          <a:effectLst/>
                          <a:latin typeface="Garamond" panose="02020404030301010803" pitchFamily="18" charset="0"/>
                        </a:rPr>
                        <a:t>2</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Κλάση</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43847846"/>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w1</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2</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4</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1838285"/>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w2</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3</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4</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62977156"/>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w3</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2</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latin typeface="Garamond" panose="02020404030301010803" pitchFamily="18" charset="0"/>
                        </a:rPr>
                        <a:t>6</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99830842"/>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w4</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1</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1</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70019764"/>
                  </a:ext>
                </a:extLst>
              </a:tr>
              <a:tr h="277336">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w5</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1</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3.5</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20728560"/>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w6</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latin typeface="Garamond" panose="02020404030301010803" pitchFamily="18" charset="0"/>
                        </a:rPr>
                        <a:t>2</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a:effectLst/>
                          <a:latin typeface="Garamond" panose="02020404030301010803" pitchFamily="18" charset="0"/>
                        </a:rPr>
                        <a:t>1</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latin typeface="Garamond" panose="02020404030301010803" pitchFamily="18" charset="0"/>
                        </a:rPr>
                        <a:t>Θετικ</a:t>
                      </a:r>
                      <a:r>
                        <a:rPr lang="el-GR" sz="1800" dirty="0">
                          <a:effectLst/>
                          <a:latin typeface="Garamond" panose="02020404030301010803" pitchFamily="18" charset="0"/>
                        </a:rPr>
                        <a:t>ό</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14750727"/>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67C71AA-4773-4D6A-ADEF-055968DE00A3}"/>
                  </a:ext>
                </a:extLst>
              </p:cNvPr>
              <p:cNvSpPr txBox="1"/>
              <p:nvPr/>
            </p:nvSpPr>
            <p:spPr>
              <a:xfrm>
                <a:off x="1053852" y="2392260"/>
                <a:ext cx="9577064" cy="3464538"/>
              </a:xfrm>
              <a:prstGeom prst="rect">
                <a:avLst/>
              </a:prstGeom>
              <a:noFill/>
            </p:spPr>
            <p:txBody>
              <a:bodyPr wrap="square">
                <a:spAutoFit/>
              </a:bodyPr>
              <a:lstStyle/>
              <a:p>
                <a:pPr marL="342900" lvl="0" indent="-342900" algn="just">
                  <a:lnSpc>
                    <a:spcPct val="115000"/>
                  </a:lnSpc>
                  <a:spcAft>
                    <a:spcPts val="0"/>
                  </a:spcAft>
                  <a:buFont typeface="+mj-lt"/>
                  <a:buAutoNum type="arabicPeriod"/>
                  <a:tabLst>
                    <a:tab pos="114300" algn="l"/>
                  </a:tabLst>
                </a:pPr>
                <a:r>
                  <a:rPr lang="el-GR" sz="1800" dirty="0">
                    <a:effectLst/>
                    <a:latin typeface="Garamond" panose="02020404030301010803" pitchFamily="18" charset="0"/>
                    <a:ea typeface="Times New Roman" panose="02020603050405020304" pitchFamily="18" charset="0"/>
                  </a:rPr>
                  <a:t>Να χρησιμοποιήσετε τον αλγόριθμο των k κοντινότερων γειτόνων (k-</a:t>
                </a:r>
                <a:r>
                  <a:rPr lang="el-GR" sz="1800" dirty="0" err="1">
                    <a:effectLst/>
                    <a:latin typeface="Garamond" panose="02020404030301010803" pitchFamily="18" charset="0"/>
                    <a:ea typeface="Times New Roman" panose="02020603050405020304" pitchFamily="18" charset="0"/>
                  </a:rPr>
                  <a:t>nearest</a:t>
                </a:r>
                <a:r>
                  <a:rPr lang="el-GR" sz="1800" dirty="0">
                    <a:effectLst/>
                    <a:latin typeface="Garamond" panose="02020404030301010803" pitchFamily="18" charset="0"/>
                    <a:ea typeface="Times New Roman" panose="02020603050405020304" pitchFamily="18" charset="0"/>
                  </a:rPr>
                  <a:t> </a:t>
                </a:r>
                <a:r>
                  <a:rPr lang="el-GR" sz="1800" dirty="0" err="1">
                    <a:effectLst/>
                    <a:latin typeface="Garamond" panose="02020404030301010803" pitchFamily="18" charset="0"/>
                    <a:ea typeface="Times New Roman" panose="02020603050405020304" pitchFamily="18" charset="0"/>
                  </a:rPr>
                  <a:t>neighbors</a:t>
                </a:r>
                <a:r>
                  <a:rPr lang="el-GR" sz="1800" dirty="0">
                    <a:effectLst/>
                    <a:latin typeface="Garamond" panose="02020404030301010803" pitchFamily="18" charset="0"/>
                    <a:ea typeface="Times New Roman" panose="02020603050405020304" pitchFamily="18" charset="0"/>
                  </a:rPr>
                  <a:t> - KNN), με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𝑘</m:t>
                    </m:r>
                    <m:r>
                      <a:rPr lang="el-GR" sz="1800" i="1">
                        <a:effectLst/>
                        <a:latin typeface="Cambria Math" panose="02040503050406030204" pitchFamily="18" charset="0"/>
                        <a:ea typeface="Times New Roman" panose="02020603050405020304" pitchFamily="18" charset="0"/>
                      </a:rPr>
                      <m:t>=1</m:t>
                    </m:r>
                  </m:oMath>
                </a14:m>
                <a:r>
                  <a:rPr lang="el-GR" sz="1800" dirty="0">
                    <a:effectLst/>
                    <a:latin typeface="Garamond" panose="02020404030301010803" pitchFamily="18" charset="0"/>
                    <a:ea typeface="Times New Roman" panose="02020603050405020304" pitchFamily="18" charset="0"/>
                  </a:rPr>
                  <a:t> και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𝑘</m:t>
                    </m:r>
                    <m:r>
                      <a:rPr lang="el-GR" sz="1800" i="1">
                        <a:effectLst/>
                        <a:latin typeface="Cambria Math" panose="02040503050406030204" pitchFamily="18" charset="0"/>
                        <a:ea typeface="Times New Roman" panose="02020603050405020304" pitchFamily="18" charset="0"/>
                      </a:rPr>
                      <m:t>=3</m:t>
                    </m:r>
                  </m:oMath>
                </a14:m>
                <a:r>
                  <a:rPr lang="el-GR" sz="1800" dirty="0">
                    <a:effectLst/>
                    <a:latin typeface="Garamond" panose="02020404030301010803" pitchFamily="18" charset="0"/>
                    <a:ea typeface="Times New Roman" panose="02020603050405020304" pitchFamily="18" charset="0"/>
                  </a:rPr>
                  <a:t>, για να υπολογίσετε την κλάση του άγνωστου προτύπου </a:t>
                </a:r>
                <a:r>
                  <a:rPr lang="en-US" dirty="0">
                    <a:latin typeface="Garamond" panose="02020404030301010803" pitchFamily="18" charset="0"/>
                    <a:ea typeface="Times New Roman" panose="02020603050405020304" pitchFamily="18" charset="0"/>
                  </a:rPr>
                  <a:t>f=</a:t>
                </a:r>
                <a14:m>
                  <m:oMath xmlns:m="http://schemas.openxmlformats.org/officeDocument/2006/math">
                    <m:r>
                      <a:rPr lang="el-GR" sz="1800" i="1">
                        <a:effectLst/>
                        <a:latin typeface="Cambria Math" panose="02040503050406030204" pitchFamily="18" charset="0"/>
                        <a:ea typeface="Times New Roman" panose="02020603050405020304" pitchFamily="18" charset="0"/>
                      </a:rPr>
                      <m:t>(1, 4)</m:t>
                    </m:r>
                  </m:oMath>
                </a14:m>
                <a:r>
                  <a:rPr lang="el-GR" sz="1800" dirty="0">
                    <a:effectLst/>
                    <a:latin typeface="Garamond" panose="02020404030301010803" pitchFamily="18" charset="0"/>
                    <a:ea typeface="Times New Roman" panose="02020603050405020304" pitchFamily="18" charset="0"/>
                  </a:rPr>
                  <a:t>.</a:t>
                </a:r>
              </a:p>
              <a:p>
                <a:pPr lvl="0" algn="just">
                  <a:lnSpc>
                    <a:spcPct val="115000"/>
                  </a:lnSpc>
                  <a:spcBef>
                    <a:spcPts val="1200"/>
                  </a:spcBef>
                  <a:spcAft>
                    <a:spcPts val="0"/>
                  </a:spcAft>
                  <a:tabLst>
                    <a:tab pos="114300" algn="l"/>
                  </a:tabLst>
                </a:pPr>
                <a:r>
                  <a:rPr lang="el-GR" sz="2400" b="1" dirty="0">
                    <a:latin typeface="Garamond" panose="02020404030301010803" pitchFamily="18" charset="0"/>
                    <a:ea typeface="Times New Roman" panose="02020603050405020304" pitchFamily="18" charset="0"/>
                  </a:rPr>
                  <a:t>Λύση </a:t>
                </a:r>
              </a:p>
              <a:p>
                <a:pPr lvl="0" algn="ctr">
                  <a:lnSpc>
                    <a:spcPct val="115000"/>
                  </a:lnSpc>
                  <a:spcBef>
                    <a:spcPts val="1200"/>
                  </a:spcBef>
                  <a:spcAft>
                    <a:spcPts val="0"/>
                  </a:spcAft>
                  <a:tabLst>
                    <a:tab pos="114300" algn="l"/>
                  </a:tabLst>
                </a:pPr>
                <a:r>
                  <a:rPr lang="el-GR" sz="9600" b="1" dirty="0">
                    <a:latin typeface="Cambria Math" panose="02040503050406030204" pitchFamily="18" charset="0"/>
                    <a:ea typeface="Cambria Math" panose="02040503050406030204" pitchFamily="18" charset="0"/>
                  </a:rPr>
                  <a:t>?</a:t>
                </a:r>
                <a:endParaRPr lang="el-GR" sz="1800" dirty="0">
                  <a:effectLst/>
                  <a:latin typeface="Cambria Math" panose="02040503050406030204" pitchFamily="18" charset="0"/>
                  <a:ea typeface="Cambria Math" panose="02040503050406030204" pitchFamily="18" charset="0"/>
                </a:endParaRPr>
              </a:p>
              <a:p>
                <a:pPr marL="342900" lvl="0" indent="-342900" algn="just">
                  <a:lnSpc>
                    <a:spcPct val="115000"/>
                  </a:lnSpc>
                  <a:spcAft>
                    <a:spcPts val="0"/>
                  </a:spcAft>
                  <a:buFont typeface="+mj-lt"/>
                  <a:buAutoNum type="arabicPeriod"/>
                  <a:tabLst>
                    <a:tab pos="114300" algn="l"/>
                  </a:tabLst>
                </a:pPr>
                <a:endParaRPr lang="el-GR" sz="1800" dirty="0">
                  <a:effectLst/>
                  <a:latin typeface="Garamond" panose="02020404030301010803" pitchFamily="18"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67C71AA-4773-4D6A-ADEF-055968DE00A3}"/>
                  </a:ext>
                </a:extLst>
              </p:cNvPr>
              <p:cNvSpPr txBox="1">
                <a:spLocks noRot="1" noChangeAspect="1" noMove="1" noResize="1" noEditPoints="1" noAdjustHandles="1" noChangeArrowheads="1" noChangeShapeType="1" noTextEdit="1"/>
              </p:cNvSpPr>
              <p:nvPr/>
            </p:nvSpPr>
            <p:spPr>
              <a:xfrm>
                <a:off x="1053852" y="2392260"/>
                <a:ext cx="9577064" cy="3464538"/>
              </a:xfrm>
              <a:prstGeom prst="rect">
                <a:avLst/>
              </a:prstGeom>
              <a:blipFill>
                <a:blip r:embed="rId2"/>
                <a:stretch>
                  <a:fillRect l="-1018" b="-59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A149CF-B5A9-451A-9656-FACDEE0E0193}"/>
                  </a:ext>
                </a:extLst>
              </p:cNvPr>
              <p:cNvSpPr txBox="1"/>
              <p:nvPr/>
            </p:nvSpPr>
            <p:spPr>
              <a:xfrm>
                <a:off x="6958508" y="659275"/>
                <a:ext cx="3816424" cy="938462"/>
              </a:xfrm>
              <a:prstGeom prst="rect">
                <a:avLst/>
              </a:prstGeom>
              <a:noFill/>
            </p:spPr>
            <p:txBody>
              <a:bodyPr wrap="square">
                <a:spAutoFit/>
              </a:bodyPr>
              <a:lstStyle/>
              <a:p>
                <a:pPr lvl="0" algn="just"/>
                <a:r>
                  <a:rPr lang="en-US" sz="1800" dirty="0">
                    <a:effectLst/>
                    <a:latin typeface="Garamond" panose="02020404030301010803" pitchFamily="18" charset="0"/>
                    <a:ea typeface="Times New Roman" panose="02020603050405020304" pitchFamily="18" charset="0"/>
                  </a:rPr>
                  <a:t>* </a:t>
                </a:r>
                <a:r>
                  <a:rPr lang="el-GR" sz="1800" dirty="0">
                    <a:effectLst/>
                    <a:latin typeface="Garamond" panose="02020404030301010803" pitchFamily="18" charset="0"/>
                    <a:ea typeface="Times New Roman" panose="02020603050405020304" pitchFamily="18" charset="0"/>
                  </a:rPr>
                  <a:t>Οι αποστάσεις προτύπων να υπολογίζονται με την απόσταση </a:t>
                </a:r>
                <a:r>
                  <a:rPr lang="en-US" sz="1800" dirty="0">
                    <a:effectLst/>
                    <a:latin typeface="Garamond" panose="02020404030301010803" pitchFamily="18" charset="0"/>
                    <a:ea typeface="Times New Roman" panose="02020603050405020304" pitchFamily="18" charset="0"/>
                  </a:rPr>
                  <a:t>Manhattan</a:t>
                </a:r>
                <a:r>
                  <a:rPr lang="el-GR" sz="1800" dirty="0">
                    <a:effectLst/>
                    <a:latin typeface="Garamond" panose="02020404030301010803" pitchFamily="18" charset="0"/>
                    <a:ea typeface="Times New Roman" panose="02020603050405020304" pitchFamily="18" charset="0"/>
                  </a:rPr>
                  <a:t>: </a:t>
                </a:r>
                <a14:m>
                  <m:oMath xmlns:m="http://schemas.openxmlformats.org/officeDocument/2006/math">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m:t>
                    </m:r>
                    <m:nary>
                      <m:naryPr>
                        <m:chr m:val="∑"/>
                        <m:ctrlPr>
                          <a:rPr lang="el-GR"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rPr>
                          <m:t>𝑁</m:t>
                        </m:r>
                      </m:sup>
                      <m:e>
                        <m:sSup>
                          <m:sSupPr>
                            <m:ctrlPr>
                              <a:rPr lang="el-GR" sz="1800" i="1">
                                <a:effectLst/>
                                <a:latin typeface="Cambria Math" panose="02040503050406030204" pitchFamily="18" charset="0"/>
                                <a:ea typeface="Times New Roman" panose="02020603050405020304" pitchFamily="18" charset="0"/>
                              </a:rPr>
                            </m:ctrlPr>
                          </m:sSupPr>
                          <m:e>
                            <m:sSub>
                              <m:sSubPr>
                                <m:ctrlPr>
                                  <a:rPr lang="el-GR"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rPr>
                              <m:t>−</m:t>
                            </m:r>
                            <m:sSub>
                              <m:sSubPr>
                                <m:ctrlPr>
                                  <a:rPr lang="el-GR"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𝑦</m:t>
                                </m:r>
                              </m:e>
                              <m:sub>
                                <m:r>
                                  <a:rPr lang="en-US" sz="1800" i="1">
                                    <a:effectLst/>
                                    <a:latin typeface="Cambria Math" panose="02040503050406030204" pitchFamily="18" charset="0"/>
                                    <a:ea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rPr>
                              <m:t>|</m:t>
                            </m:r>
                          </m:e>
                          <m:sup>
                            <m:r>
                              <a:rPr lang="en-US" sz="1800" i="1">
                                <a:effectLst/>
                                <a:latin typeface="Cambria Math" panose="02040503050406030204" pitchFamily="18" charset="0"/>
                                <a:ea typeface="Times New Roman" panose="02020603050405020304" pitchFamily="18" charset="0"/>
                              </a:rPr>
                              <m:t> </m:t>
                            </m:r>
                          </m:sup>
                        </m:sSup>
                      </m:e>
                    </m:nary>
                  </m:oMath>
                </a14:m>
                <a:endParaRPr lang="el-GR" sz="1800" dirty="0">
                  <a:effectLst/>
                  <a:latin typeface="Garamond" panose="02020404030301010803"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A149CF-B5A9-451A-9656-FACDEE0E0193}"/>
                  </a:ext>
                </a:extLst>
              </p:cNvPr>
              <p:cNvSpPr txBox="1">
                <a:spLocks noRot="1" noChangeAspect="1" noMove="1" noResize="1" noEditPoints="1" noAdjustHandles="1" noChangeArrowheads="1" noChangeShapeType="1" noTextEdit="1"/>
              </p:cNvSpPr>
              <p:nvPr/>
            </p:nvSpPr>
            <p:spPr>
              <a:xfrm>
                <a:off x="6958508" y="659275"/>
                <a:ext cx="3816424" cy="938462"/>
              </a:xfrm>
              <a:prstGeom prst="rect">
                <a:avLst/>
              </a:prstGeom>
              <a:blipFill>
                <a:blip r:embed="rId3"/>
                <a:stretch>
                  <a:fillRect l="-1276" t="-3247" r="-1276" b="-72078"/>
                </a:stretch>
              </a:blipFill>
            </p:spPr>
            <p:txBody>
              <a:bodyPr/>
              <a:lstStyle/>
              <a:p>
                <a:r>
                  <a:rPr lang="el-GR">
                    <a:noFill/>
                  </a:rPr>
                  <a:t> </a:t>
                </a:r>
              </a:p>
            </p:txBody>
          </p:sp>
        </mc:Fallback>
      </mc:AlternateContent>
    </p:spTree>
    <p:extLst>
      <p:ext uri="{BB962C8B-B14F-4D97-AF65-F5344CB8AC3E}">
        <p14:creationId xmlns:p14="http://schemas.microsoft.com/office/powerpoint/2010/main" val="10592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AECD5F-5C32-47F4-95F5-713656E6689C}"/>
              </a:ext>
            </a:extLst>
          </p:cNvPr>
          <p:cNvGraphicFramePr>
            <a:graphicFrameLocks noGrp="1"/>
          </p:cNvGraphicFramePr>
          <p:nvPr/>
        </p:nvGraphicFramePr>
        <p:xfrm>
          <a:off x="3214092" y="251692"/>
          <a:ext cx="3312368" cy="2105152"/>
        </p:xfrm>
        <a:graphic>
          <a:graphicData uri="http://schemas.openxmlformats.org/drawingml/2006/table">
            <a:tbl>
              <a:tblPr firstRow="1" firstCol="1" lastRow="1" lastCol="1" bandRow="1" bandCol="1">
                <a:tableStyleId>{5940675A-B579-460E-94D1-54222C63F5DA}</a:tableStyleId>
              </a:tblPr>
              <a:tblGrid>
                <a:gridCol w="741934">
                  <a:extLst>
                    <a:ext uri="{9D8B030D-6E8A-4147-A177-3AD203B41FA5}">
                      <a16:colId xmlns:a16="http://schemas.microsoft.com/office/drawing/2014/main" val="1884048406"/>
                    </a:ext>
                  </a:extLst>
                </a:gridCol>
                <a:gridCol w="741934">
                  <a:extLst>
                    <a:ext uri="{9D8B030D-6E8A-4147-A177-3AD203B41FA5}">
                      <a16:colId xmlns:a16="http://schemas.microsoft.com/office/drawing/2014/main" val="4014308187"/>
                    </a:ext>
                  </a:extLst>
                </a:gridCol>
                <a:gridCol w="675526">
                  <a:extLst>
                    <a:ext uri="{9D8B030D-6E8A-4147-A177-3AD203B41FA5}">
                      <a16:colId xmlns:a16="http://schemas.microsoft.com/office/drawing/2014/main" val="1885744877"/>
                    </a:ext>
                  </a:extLst>
                </a:gridCol>
                <a:gridCol w="1152974">
                  <a:extLst>
                    <a:ext uri="{9D8B030D-6E8A-4147-A177-3AD203B41FA5}">
                      <a16:colId xmlns:a16="http://schemas.microsoft.com/office/drawing/2014/main" val="3142985738"/>
                    </a:ext>
                  </a:extLst>
                </a:gridCol>
              </a:tblGrid>
              <a:tr h="277813">
                <a:tc>
                  <a:txBody>
                    <a:bodyPr/>
                    <a:lstStyle/>
                    <a:p>
                      <a:pPr algn="ctr">
                        <a:lnSpc>
                          <a:spcPct val="115000"/>
                        </a:lnSpc>
                        <a:spcAft>
                          <a:spcPts val="0"/>
                        </a:spcAft>
                      </a:pP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Χ</a:t>
                      </a:r>
                      <a:r>
                        <a:rPr lang="el-GR" sz="1800" baseline="-25000" dirty="0">
                          <a:effectLst/>
                          <a:latin typeface="Garamond" panose="02020404030301010803" pitchFamily="18" charset="0"/>
                        </a:rPr>
                        <a:t>1</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Χ</a:t>
                      </a:r>
                      <a:r>
                        <a:rPr lang="el-GR" sz="1800" baseline="-25000">
                          <a:effectLst/>
                          <a:latin typeface="Garamond" panose="02020404030301010803" pitchFamily="18" charset="0"/>
                        </a:rPr>
                        <a:t>2</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Κλάση</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43847846"/>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w1</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2</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4</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1838285"/>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w2</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3</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4</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Αρνητικό</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62977156"/>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w3</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2</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latin typeface="Garamond" panose="02020404030301010803" pitchFamily="18" charset="0"/>
                        </a:rPr>
                        <a:t>6</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Αρνητικό</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99830842"/>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w4</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1</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1</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Θετικό</a:t>
                      </a:r>
                      <a:endParaRPr lang="el-GR" sz="180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70019764"/>
                  </a:ext>
                </a:extLst>
              </a:tr>
              <a:tr h="277336">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w5</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1</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a:effectLst/>
                          <a:latin typeface="Garamond" panose="02020404030301010803" pitchFamily="18" charset="0"/>
                        </a:rPr>
                        <a:t>3.5</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l-GR" sz="1800" dirty="0">
                          <a:effectLst/>
                          <a:latin typeface="Garamond" panose="02020404030301010803" pitchFamily="18" charset="0"/>
                        </a:rPr>
                        <a:t>Θετικό</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20728560"/>
                  </a:ext>
                </a:extLst>
              </a:tr>
              <a:tr h="277813">
                <a:tc>
                  <a:txBody>
                    <a:bodyPr/>
                    <a:lstStyle/>
                    <a:p>
                      <a:pPr algn="ctr">
                        <a:lnSpc>
                          <a:spcPct val="115000"/>
                        </a:lnSpc>
                        <a:spcAft>
                          <a:spcPts val="0"/>
                        </a:spcAft>
                      </a:pPr>
                      <a:r>
                        <a:rPr lang="en-US" sz="1800" dirty="0">
                          <a:effectLst/>
                          <a:latin typeface="Garamond" panose="02020404030301010803" pitchFamily="18" charset="0"/>
                          <a:ea typeface="Times New Roman" panose="02020603050405020304" pitchFamily="18" charset="0"/>
                        </a:rPr>
                        <a:t>w6</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latin typeface="Garamond" panose="02020404030301010803" pitchFamily="18" charset="0"/>
                        </a:rPr>
                        <a:t>2</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a:effectLst/>
                          <a:latin typeface="Garamond" panose="02020404030301010803" pitchFamily="18" charset="0"/>
                        </a:rPr>
                        <a:t>1</a:t>
                      </a:r>
                      <a:endParaRPr lang="el-GR" sz="1800">
                        <a:effectLst/>
                        <a:latin typeface="Garamond" panose="02020404030301010803" pitchFamily="18" charset="0"/>
                        <a:ea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latin typeface="Garamond" panose="02020404030301010803" pitchFamily="18" charset="0"/>
                        </a:rPr>
                        <a:t>Θετικ</a:t>
                      </a:r>
                      <a:r>
                        <a:rPr lang="el-GR" sz="1800" dirty="0">
                          <a:effectLst/>
                          <a:latin typeface="Garamond" panose="02020404030301010803" pitchFamily="18" charset="0"/>
                        </a:rPr>
                        <a:t>ό</a:t>
                      </a:r>
                      <a:endParaRPr lang="el-GR" sz="1800" dirty="0">
                        <a:effectLst/>
                        <a:latin typeface="Garamond" panose="02020404030301010803"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14750727"/>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67C71AA-4773-4D6A-ADEF-055968DE00A3}"/>
                  </a:ext>
                </a:extLst>
              </p:cNvPr>
              <p:cNvSpPr txBox="1"/>
              <p:nvPr/>
            </p:nvSpPr>
            <p:spPr>
              <a:xfrm>
                <a:off x="1053852" y="2392260"/>
                <a:ext cx="9577064" cy="6296083"/>
              </a:xfrm>
              <a:prstGeom prst="rect">
                <a:avLst/>
              </a:prstGeom>
              <a:noFill/>
            </p:spPr>
            <p:txBody>
              <a:bodyPr wrap="square">
                <a:spAutoFit/>
              </a:bodyPr>
              <a:lstStyle/>
              <a:p>
                <a:pPr marL="342900" lvl="0" indent="-342900" algn="just">
                  <a:lnSpc>
                    <a:spcPct val="115000"/>
                  </a:lnSpc>
                  <a:spcAft>
                    <a:spcPts val="0"/>
                  </a:spcAft>
                  <a:buFont typeface="+mj-lt"/>
                  <a:buAutoNum type="arabicPeriod"/>
                  <a:tabLst>
                    <a:tab pos="114300" algn="l"/>
                  </a:tabLst>
                </a:pPr>
                <a:r>
                  <a:rPr lang="el-GR" sz="1800" dirty="0">
                    <a:effectLst/>
                    <a:latin typeface="Garamond" panose="02020404030301010803" pitchFamily="18" charset="0"/>
                    <a:ea typeface="Times New Roman" panose="02020603050405020304" pitchFamily="18" charset="0"/>
                  </a:rPr>
                  <a:t>Να χρησιμοποιήσετε τον αλγόριθμο των k κοντινότερων γειτόνων (k-</a:t>
                </a:r>
                <a:r>
                  <a:rPr lang="el-GR" sz="1800" dirty="0" err="1">
                    <a:effectLst/>
                    <a:latin typeface="Garamond" panose="02020404030301010803" pitchFamily="18" charset="0"/>
                    <a:ea typeface="Times New Roman" panose="02020603050405020304" pitchFamily="18" charset="0"/>
                  </a:rPr>
                  <a:t>nearest</a:t>
                </a:r>
                <a:r>
                  <a:rPr lang="el-GR" sz="1800" dirty="0">
                    <a:effectLst/>
                    <a:latin typeface="Garamond" panose="02020404030301010803" pitchFamily="18" charset="0"/>
                    <a:ea typeface="Times New Roman" panose="02020603050405020304" pitchFamily="18" charset="0"/>
                  </a:rPr>
                  <a:t> </a:t>
                </a:r>
                <a:r>
                  <a:rPr lang="el-GR" sz="1800" dirty="0" err="1">
                    <a:effectLst/>
                    <a:latin typeface="Garamond" panose="02020404030301010803" pitchFamily="18" charset="0"/>
                    <a:ea typeface="Times New Roman" panose="02020603050405020304" pitchFamily="18" charset="0"/>
                  </a:rPr>
                  <a:t>neighbors</a:t>
                </a:r>
                <a:r>
                  <a:rPr lang="el-GR" sz="1800" dirty="0">
                    <a:effectLst/>
                    <a:latin typeface="Garamond" panose="02020404030301010803" pitchFamily="18" charset="0"/>
                    <a:ea typeface="Times New Roman" panose="02020603050405020304" pitchFamily="18" charset="0"/>
                  </a:rPr>
                  <a:t> - KNN), με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𝑘</m:t>
                    </m:r>
                    <m:r>
                      <a:rPr lang="el-GR" sz="1800" i="1">
                        <a:effectLst/>
                        <a:latin typeface="Cambria Math" panose="02040503050406030204" pitchFamily="18" charset="0"/>
                        <a:ea typeface="Times New Roman" panose="02020603050405020304" pitchFamily="18" charset="0"/>
                      </a:rPr>
                      <m:t>=1</m:t>
                    </m:r>
                  </m:oMath>
                </a14:m>
                <a:r>
                  <a:rPr lang="el-GR" sz="1800" dirty="0">
                    <a:effectLst/>
                    <a:latin typeface="Garamond" panose="02020404030301010803" pitchFamily="18" charset="0"/>
                    <a:ea typeface="Times New Roman" panose="02020603050405020304" pitchFamily="18" charset="0"/>
                  </a:rPr>
                  <a:t> και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𝑘</m:t>
                    </m:r>
                    <m:r>
                      <a:rPr lang="el-GR" sz="1800" i="1">
                        <a:effectLst/>
                        <a:latin typeface="Cambria Math" panose="02040503050406030204" pitchFamily="18" charset="0"/>
                        <a:ea typeface="Times New Roman" panose="02020603050405020304" pitchFamily="18" charset="0"/>
                      </a:rPr>
                      <m:t>=3</m:t>
                    </m:r>
                  </m:oMath>
                </a14:m>
                <a:r>
                  <a:rPr lang="el-GR" sz="1800" dirty="0">
                    <a:effectLst/>
                    <a:latin typeface="Garamond" panose="02020404030301010803" pitchFamily="18" charset="0"/>
                    <a:ea typeface="Times New Roman" panose="02020603050405020304" pitchFamily="18" charset="0"/>
                  </a:rPr>
                  <a:t>, για να υπολογίσετε την κλάση του άγνωστου προτύπου </a:t>
                </a:r>
                <a:r>
                  <a:rPr lang="en-US" dirty="0">
                    <a:latin typeface="Garamond" panose="02020404030301010803" pitchFamily="18" charset="0"/>
                    <a:ea typeface="Times New Roman" panose="02020603050405020304" pitchFamily="18" charset="0"/>
                  </a:rPr>
                  <a:t>f=</a:t>
                </a:r>
                <a14:m>
                  <m:oMath xmlns:m="http://schemas.openxmlformats.org/officeDocument/2006/math">
                    <m:r>
                      <a:rPr lang="el-GR" sz="1800" i="1">
                        <a:effectLst/>
                        <a:latin typeface="Cambria Math" panose="02040503050406030204" pitchFamily="18" charset="0"/>
                        <a:ea typeface="Times New Roman" panose="02020603050405020304" pitchFamily="18" charset="0"/>
                      </a:rPr>
                      <m:t>(1, 4)</m:t>
                    </m:r>
                  </m:oMath>
                </a14:m>
                <a:r>
                  <a:rPr lang="el-GR" sz="1800" dirty="0">
                    <a:effectLst/>
                    <a:latin typeface="Garamond" panose="02020404030301010803" pitchFamily="18" charset="0"/>
                    <a:ea typeface="Times New Roman" panose="02020603050405020304" pitchFamily="18" charset="0"/>
                  </a:rPr>
                  <a:t>.</a:t>
                </a:r>
              </a:p>
              <a:p>
                <a:pPr lvl="0" algn="just">
                  <a:lnSpc>
                    <a:spcPct val="115000"/>
                  </a:lnSpc>
                  <a:spcBef>
                    <a:spcPts val="1200"/>
                  </a:spcBef>
                  <a:spcAft>
                    <a:spcPts val="0"/>
                  </a:spcAft>
                  <a:tabLst>
                    <a:tab pos="114300" algn="l"/>
                  </a:tabLst>
                </a:pPr>
                <a:r>
                  <a:rPr lang="el-GR" sz="2400" b="1" dirty="0">
                    <a:latin typeface="Garamond" panose="02020404030301010803" pitchFamily="18" charset="0"/>
                    <a:ea typeface="Times New Roman" panose="02020603050405020304" pitchFamily="18" charset="0"/>
                  </a:rPr>
                  <a:t>Λύση</a:t>
                </a:r>
                <a:endParaRPr lang="el-GR" b="1" dirty="0">
                  <a:latin typeface="Garamond" panose="02020404030301010803" pitchFamily="18" charset="0"/>
                  <a:ea typeface="Times New Roman" panose="02020603050405020304" pitchFamily="18" charset="0"/>
                </a:endParaRPr>
              </a:p>
              <a:p>
                <a:pPr lvl="0" algn="just">
                  <a:lnSpc>
                    <a:spcPct val="115000"/>
                  </a:lnSpc>
                  <a:spcAft>
                    <a:spcPts val="0"/>
                  </a:spcAft>
                  <a:tabLst>
                    <a:tab pos="114300" algn="l"/>
                  </a:tabLst>
                </a:pPr>
                <a:r>
                  <a:rPr lang="el-GR" dirty="0">
                    <a:effectLst/>
                    <a:latin typeface="Garamond" panose="02020404030301010803" pitchFamily="18" charset="0"/>
                    <a:ea typeface="Times New Roman" panose="02020603050405020304" pitchFamily="18" charset="0"/>
                  </a:rPr>
                  <a:t>	- Αποστάσεις όλων των σημείων από το (1,4) </a:t>
                </a:r>
              </a:p>
              <a:p>
                <a:pPr lvl="0">
                  <a:lnSpc>
                    <a:spcPct val="115000"/>
                  </a:lnSpc>
                  <a:spcAft>
                    <a:spcPts val="0"/>
                  </a:spcAft>
                  <a:tabLst>
                    <a:tab pos="114300" algn="l"/>
                  </a:tabLs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d>
                        <m:dPr>
                          <m:ctrlPr>
                            <a:rPr lang="en-US" sz="1800" i="1">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𝑤</m:t>
                          </m:r>
                          <m:r>
                            <a:rPr lang="en-US" sz="1800" b="0" i="1" smtClean="0">
                              <a:effectLst/>
                              <a:latin typeface="Cambria Math" panose="02040503050406030204" pitchFamily="18" charset="0"/>
                              <a:ea typeface="Times New Roman" panose="02020603050405020304" pitchFamily="18" charset="0"/>
                            </a:rPr>
                            <m:t>1</m:t>
                          </m:r>
                        </m:e>
                      </m:d>
                      <m:r>
                        <a:rPr lang="en-US" sz="1800" b="0" i="1" smtClean="0">
                          <a:effectLst/>
                          <a:latin typeface="Cambria Math" panose="02040503050406030204" pitchFamily="18" charset="0"/>
                          <a:ea typeface="Times New Roman" panose="02020603050405020304" pitchFamily="18" charset="0"/>
                        </a:rPr>
                        <m:t>=</m:t>
                      </m:r>
                      <m:d>
                        <m:dPr>
                          <m:begChr m:val="|"/>
                          <m:endChr m:val="|"/>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1−2</m:t>
                          </m:r>
                        </m:e>
                      </m:d>
                      <m:r>
                        <a:rPr lang="en-US" sz="1800" b="0" i="1" smtClean="0">
                          <a:effectLst/>
                          <a:latin typeface="Cambria Math" panose="02040503050406030204" pitchFamily="18" charset="0"/>
                          <a:ea typeface="Times New Roman" panose="02020603050405020304" pitchFamily="18" charset="0"/>
                        </a:rPr>
                        <m:t>+</m:t>
                      </m:r>
                      <m:d>
                        <m:dPr>
                          <m:begChr m:val="|"/>
                          <m:endChr m:val="|"/>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4−4</m:t>
                          </m:r>
                        </m:e>
                      </m:d>
                      <m:r>
                        <a:rPr lang="en-US" sz="1800" b="0" i="1" smtClean="0">
                          <a:effectLst/>
                          <a:latin typeface="Cambria Math" panose="02040503050406030204" pitchFamily="18" charset="0"/>
                          <a:ea typeface="Times New Roman" panose="02020603050405020304" pitchFamily="18" charset="0"/>
                        </a:rPr>
                        <m:t>=1</m:t>
                      </m:r>
                    </m:oMath>
                  </m:oMathPara>
                </a14:m>
                <a:endParaRPr lang="en-US" dirty="0">
                  <a:effectLst/>
                  <a:latin typeface="Garamond" panose="02020404030301010803" pitchFamily="18" charset="0"/>
                  <a:ea typeface="Times New Roman" panose="02020603050405020304" pitchFamily="18" charset="0"/>
                </a:endParaRPr>
              </a:p>
              <a:p>
                <a:pPr lvl="0" algn="ctr">
                  <a:lnSpc>
                    <a:spcPct val="115000"/>
                  </a:lnSpc>
                  <a:spcAft>
                    <a:spcPts val="0"/>
                  </a:spcAft>
                  <a:tabLst>
                    <a:tab pos="114300" algn="l"/>
                  </a:tabLst>
                </a:pPr>
                <a14:m>
                  <m:oMath xmlns:m="http://schemas.openxmlformats.org/officeDocument/2006/math">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d>
                      <m:dPr>
                        <m:ctrlPr>
                          <a:rPr lang="en-US" sz="1800" i="1">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𝑤</m:t>
                        </m:r>
                        <m:r>
                          <a:rPr lang="en-US" sz="1800" b="0" i="1" smtClean="0">
                            <a:effectLst/>
                            <a:latin typeface="Cambria Math" panose="02040503050406030204" pitchFamily="18" charset="0"/>
                            <a:ea typeface="Times New Roman" panose="02020603050405020304" pitchFamily="18" charset="0"/>
                          </a:rPr>
                          <m:t>2</m:t>
                        </m:r>
                      </m:e>
                    </m:d>
                    <m:r>
                      <a:rPr lang="en-US" sz="1800" b="0" i="1" smtClean="0">
                        <a:effectLst/>
                        <a:latin typeface="Cambria Math" panose="02040503050406030204" pitchFamily="18" charset="0"/>
                        <a:ea typeface="Times New Roman" panose="02020603050405020304" pitchFamily="18" charset="0"/>
                      </a:rPr>
                      <m:t>=2</m:t>
                    </m:r>
                  </m:oMath>
                </a14:m>
                <a:r>
                  <a:rPr lang="el-GR" sz="1800" b="0" dirty="0">
                    <a:effectLst/>
                    <a:latin typeface="Garamond" panose="02020404030301010803" pitchFamily="18" charset="0"/>
                    <a:ea typeface="Times New Roman" panose="02020603050405020304" pitchFamily="18" charset="0"/>
                  </a:rPr>
                  <a:t>, </a:t>
                </a:r>
                <a14:m>
                  <m:oMath xmlns:m="http://schemas.openxmlformats.org/officeDocument/2006/math">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d>
                      <m:dPr>
                        <m:ctrlPr>
                          <a:rPr lang="en-US" sz="1800" i="1">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𝑤</m:t>
                        </m:r>
                        <m:r>
                          <a:rPr lang="en-US" sz="1800" b="0" i="1" smtClean="0">
                            <a:effectLst/>
                            <a:latin typeface="Cambria Math" panose="02040503050406030204" pitchFamily="18" charset="0"/>
                            <a:ea typeface="Times New Roman" panose="02020603050405020304" pitchFamily="18" charset="0"/>
                          </a:rPr>
                          <m:t>3</m:t>
                        </m:r>
                      </m:e>
                    </m:d>
                    <m:r>
                      <a:rPr lang="en-US" sz="1800" b="0" i="1" smtClean="0">
                        <a:effectLst/>
                        <a:latin typeface="Cambria Math" panose="02040503050406030204" pitchFamily="18" charset="0"/>
                        <a:ea typeface="Times New Roman" panose="02020603050405020304" pitchFamily="18" charset="0"/>
                      </a:rPr>
                      <m:t>=3</m:t>
                    </m:r>
                    <m:r>
                      <a:rPr lang="el-GR" sz="1800" b="0" i="1" smtClean="0">
                        <a:effectLst/>
                        <a:latin typeface="Cambria Math" panose="02040503050406030204" pitchFamily="18" charset="0"/>
                        <a:ea typeface="Times New Roman" panose="02020603050405020304" pitchFamily="18" charset="0"/>
                      </a:rPr>
                      <m:t>,  </m:t>
                    </m:r>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d>
                      <m:dPr>
                        <m:ctrlPr>
                          <a:rPr lang="en-US" sz="1800" i="1">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𝑤</m:t>
                        </m:r>
                        <m:r>
                          <a:rPr lang="en-US" sz="1800" b="0" i="1" smtClean="0">
                            <a:effectLst/>
                            <a:latin typeface="Cambria Math" panose="02040503050406030204" pitchFamily="18" charset="0"/>
                            <a:ea typeface="Times New Roman" panose="02020603050405020304" pitchFamily="18" charset="0"/>
                          </a:rPr>
                          <m:t>4</m:t>
                        </m:r>
                      </m:e>
                    </m:d>
                    <m:r>
                      <a:rPr lang="en-US" sz="1800" b="0" i="1" smtClean="0">
                        <a:effectLst/>
                        <a:latin typeface="Cambria Math" panose="02040503050406030204" pitchFamily="18" charset="0"/>
                        <a:ea typeface="Times New Roman" panose="02020603050405020304" pitchFamily="18" charset="0"/>
                      </a:rPr>
                      <m:t>=3</m:t>
                    </m:r>
                    <m:r>
                      <a:rPr lang="el-GR" sz="1800" b="0" i="1" smtClean="0">
                        <a:effectLst/>
                        <a:latin typeface="Cambria Math" panose="02040503050406030204" pitchFamily="18" charset="0"/>
                        <a:ea typeface="Times New Roman" panose="02020603050405020304" pitchFamily="18" charset="0"/>
                      </a:rPr>
                      <m:t>, </m:t>
                    </m:r>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d>
                      <m:dPr>
                        <m:ctrlPr>
                          <a:rPr lang="en-US" sz="1800" i="1">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𝑤</m:t>
                        </m:r>
                        <m:r>
                          <a:rPr lang="en-US" sz="1800" b="0" i="1" smtClean="0">
                            <a:effectLst/>
                            <a:latin typeface="Cambria Math" panose="02040503050406030204" pitchFamily="18" charset="0"/>
                            <a:ea typeface="Times New Roman" panose="02020603050405020304" pitchFamily="18" charset="0"/>
                          </a:rPr>
                          <m:t>5</m:t>
                        </m:r>
                      </m:e>
                    </m:d>
                    <m:r>
                      <a:rPr lang="en-US" sz="1800" b="0" i="1" smtClean="0">
                        <a:effectLst/>
                        <a:latin typeface="Cambria Math" panose="02040503050406030204" pitchFamily="18" charset="0"/>
                        <a:ea typeface="Times New Roman" panose="02020603050405020304" pitchFamily="18" charset="0"/>
                      </a:rPr>
                      <m:t>=0.5</m:t>
                    </m:r>
                    <m:r>
                      <a:rPr lang="el-GR" sz="1800" b="0" i="1" smtClean="0">
                        <a:effectLst/>
                        <a:latin typeface="Cambria Math" panose="02040503050406030204" pitchFamily="18" charset="0"/>
                        <a:ea typeface="Times New Roman" panose="02020603050405020304" pitchFamily="18" charset="0"/>
                      </a:rPr>
                      <m:t>, </m:t>
                    </m:r>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d>
                      <m:dPr>
                        <m:ctrlPr>
                          <a:rPr lang="en-US" sz="1800" i="1">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𝑤</m:t>
                        </m:r>
                        <m:r>
                          <a:rPr lang="en-US" sz="1800" b="0" i="1" smtClean="0">
                            <a:effectLst/>
                            <a:latin typeface="Cambria Math" panose="02040503050406030204" pitchFamily="18" charset="0"/>
                            <a:ea typeface="Times New Roman" panose="02020603050405020304" pitchFamily="18" charset="0"/>
                          </a:rPr>
                          <m:t>6</m:t>
                        </m:r>
                      </m:e>
                    </m:d>
                    <m:r>
                      <a:rPr lang="en-US" sz="1800" b="0" i="1" smtClean="0">
                        <a:effectLst/>
                        <a:latin typeface="Cambria Math" panose="02040503050406030204" pitchFamily="18" charset="0"/>
                        <a:ea typeface="Times New Roman" panose="02020603050405020304" pitchFamily="18" charset="0"/>
                      </a:rPr>
                      <m:t>=4</m:t>
                    </m:r>
                  </m:oMath>
                </a14:m>
                <a:endParaRPr lang="en-US" dirty="0">
                  <a:effectLst/>
                  <a:latin typeface="Garamond" panose="02020404030301010803" pitchFamily="18" charset="0"/>
                  <a:ea typeface="Times New Roman" panose="02020603050405020304" pitchFamily="18" charset="0"/>
                </a:endParaRPr>
              </a:p>
              <a:p>
                <a:pPr marL="285750" lvl="0" indent="-285750" algn="just">
                  <a:lnSpc>
                    <a:spcPct val="115000"/>
                  </a:lnSpc>
                  <a:spcBef>
                    <a:spcPts val="1200"/>
                  </a:spcBef>
                  <a:spcAft>
                    <a:spcPts val="0"/>
                  </a:spcAft>
                  <a:buFont typeface="Wingdings" panose="05000000000000000000" pitchFamily="2" charset="2"/>
                  <a:buChar char="§"/>
                  <a:tabLst>
                    <a:tab pos="114300" algn="l"/>
                  </a:tabLst>
                </a:pPr>
                <a:r>
                  <a:rPr lang="el-GR" dirty="0">
                    <a:latin typeface="Garamond" panose="02020404030301010803" pitchFamily="18" charset="0"/>
                    <a:ea typeface="Times New Roman" panose="02020603050405020304" pitchFamily="18" charset="0"/>
                  </a:rPr>
                  <a:t>Βρίσκουμε </a:t>
                </a:r>
                <a:r>
                  <a:rPr lang="en-US" dirty="0">
                    <a:latin typeface="Garamond" panose="02020404030301010803" pitchFamily="18" charset="0"/>
                    <a:ea typeface="Times New Roman" panose="02020603050405020304" pitchFamily="18" charset="0"/>
                  </a:rPr>
                  <a:t>k </a:t>
                </a:r>
                <a:r>
                  <a:rPr lang="el-GR" dirty="0">
                    <a:latin typeface="Garamond" panose="02020404030301010803" pitchFamily="18" charset="0"/>
                    <a:ea typeface="Times New Roman" panose="02020603050405020304" pitchFamily="18" charset="0"/>
                  </a:rPr>
                  <a:t>κοντινότερους γείτονες</a:t>
                </a:r>
              </a:p>
              <a:p>
                <a:pPr lvl="1" algn="just">
                  <a:lnSpc>
                    <a:spcPct val="115000"/>
                  </a:lnSpc>
                  <a:tabLst>
                    <a:tab pos="114300" algn="l"/>
                  </a:tabLst>
                </a:pPr>
                <a:r>
                  <a:rPr lang="en-US" dirty="0">
                    <a:latin typeface="Garamond" panose="02020404030301010803" pitchFamily="18" charset="0"/>
                    <a:ea typeface="Times New Roman" panose="02020603050405020304" pitchFamily="18" charset="0"/>
                  </a:rPr>
                  <a:t>k=1</a:t>
                </a:r>
                <a:r>
                  <a:rPr lang="el-GR" dirty="0">
                    <a:latin typeface="Garamond" panose="02020404030301010803" pitchFamily="18" charset="0"/>
                    <a:ea typeface="Times New Roman" panose="02020603050405020304" pitchFamily="18" charset="0"/>
                  </a:rPr>
                  <a:t> </a:t>
                </a:r>
                <a:r>
                  <a:rPr lang="el-GR" dirty="0">
                    <a:latin typeface="Garamond" panose="02020404030301010803" pitchFamily="18" charset="0"/>
                    <a:ea typeface="Times New Roman" panose="02020603050405020304" pitchFamily="18" charset="0"/>
                    <a:sym typeface="Wingdings" panose="05000000000000000000" pitchFamily="2" charset="2"/>
                  </a:rPr>
                  <a:t> </a:t>
                </a:r>
                <a:r>
                  <a:rPr lang="en-US" dirty="0">
                    <a:latin typeface="Garamond" panose="02020404030301010803" pitchFamily="18" charset="0"/>
                    <a:ea typeface="Times New Roman" panose="02020603050405020304" pitchFamily="18" charset="0"/>
                    <a:sym typeface="Wingdings" panose="05000000000000000000" pitchFamily="2" charset="2"/>
                  </a:rPr>
                  <a:t>w5</a:t>
                </a:r>
              </a:p>
              <a:p>
                <a:pPr lvl="1" algn="just">
                  <a:lnSpc>
                    <a:spcPct val="115000"/>
                  </a:lnSpc>
                  <a:tabLst>
                    <a:tab pos="114300" algn="l"/>
                  </a:tabLst>
                </a:pPr>
                <a:r>
                  <a:rPr lang="en-US" dirty="0">
                    <a:latin typeface="Garamond" panose="02020404030301010803" pitchFamily="18" charset="0"/>
                    <a:ea typeface="Times New Roman" panose="02020603050405020304" pitchFamily="18" charset="0"/>
                    <a:sym typeface="Wingdings" panose="05000000000000000000" pitchFamily="2" charset="2"/>
                  </a:rPr>
                  <a:t>k=3  w5, w1, w2</a:t>
                </a:r>
              </a:p>
              <a:p>
                <a:pPr marL="285750" indent="-285750" algn="just">
                  <a:lnSpc>
                    <a:spcPct val="115000"/>
                  </a:lnSpc>
                  <a:spcBef>
                    <a:spcPts val="1200"/>
                  </a:spcBef>
                  <a:buFont typeface="Wingdings" panose="05000000000000000000" pitchFamily="2" charset="2"/>
                  <a:buChar char="§"/>
                  <a:tabLst>
                    <a:tab pos="114300" algn="l"/>
                  </a:tabLst>
                </a:pPr>
                <a:r>
                  <a:rPr lang="el-GR" dirty="0">
                    <a:latin typeface="Garamond" panose="02020404030301010803" pitchFamily="18" charset="0"/>
                  </a:rPr>
                  <a:t>Βρίσκουμε</a:t>
                </a:r>
                <a:r>
                  <a:rPr lang="en-US" dirty="0">
                    <a:latin typeface="Garamond" panose="02020404030301010803" pitchFamily="18" charset="0"/>
                    <a:sym typeface="Wingdings" panose="05000000000000000000" pitchFamily="2" charset="2"/>
                  </a:rPr>
                  <a:t> </a:t>
                </a:r>
                <a:r>
                  <a:rPr lang="el-GR" dirty="0">
                    <a:latin typeface="Garamond" panose="02020404030301010803" pitchFamily="18" charset="0"/>
                    <a:sym typeface="Wingdings" panose="05000000000000000000" pitchFamily="2" charset="2"/>
                  </a:rPr>
                  <a:t>την κλάση των </a:t>
                </a:r>
                <a:r>
                  <a:rPr lang="en-US" dirty="0">
                    <a:latin typeface="Garamond" panose="02020404030301010803" pitchFamily="18" charset="0"/>
                    <a:sym typeface="Wingdings" panose="05000000000000000000" pitchFamily="2" charset="2"/>
                  </a:rPr>
                  <a:t>k </a:t>
                </a:r>
                <a:r>
                  <a:rPr lang="el-GR" dirty="0">
                    <a:latin typeface="Garamond" panose="02020404030301010803" pitchFamily="18" charset="0"/>
                    <a:sym typeface="Wingdings" panose="05000000000000000000" pitchFamily="2" charset="2"/>
                  </a:rPr>
                  <a:t>κοντινότερων γειτόνων</a:t>
                </a:r>
              </a:p>
              <a:p>
                <a:pPr lvl="1" algn="just">
                  <a:lnSpc>
                    <a:spcPct val="115000"/>
                  </a:lnSpc>
                  <a:tabLst>
                    <a:tab pos="114300" algn="l"/>
                  </a:tabLst>
                </a:pPr>
                <a:r>
                  <a:rPr lang="en-US" dirty="0">
                    <a:latin typeface="Garamond" panose="02020404030301010803" pitchFamily="18" charset="0"/>
                    <a:ea typeface="Times New Roman" panose="02020603050405020304" pitchFamily="18" charset="0"/>
                  </a:rPr>
                  <a:t>k=1</a:t>
                </a:r>
                <a:r>
                  <a:rPr lang="el-GR" dirty="0">
                    <a:latin typeface="Garamond" panose="02020404030301010803" pitchFamily="18" charset="0"/>
                    <a:ea typeface="Times New Roman" panose="02020603050405020304" pitchFamily="18" charset="0"/>
                  </a:rPr>
                  <a:t> </a:t>
                </a:r>
                <a:r>
                  <a:rPr lang="el-GR" dirty="0">
                    <a:latin typeface="Garamond" panose="02020404030301010803" pitchFamily="18" charset="0"/>
                    <a:ea typeface="Times New Roman" panose="02020603050405020304" pitchFamily="18" charset="0"/>
                    <a:sym typeface="Wingdings" panose="05000000000000000000" pitchFamily="2" charset="2"/>
                  </a:rPr>
                  <a:t> Κλάση «Θετικό»</a:t>
                </a:r>
              </a:p>
              <a:p>
                <a:pPr lvl="1" algn="just">
                  <a:lnSpc>
                    <a:spcPct val="115000"/>
                  </a:lnSpc>
                  <a:tabLst>
                    <a:tab pos="114300" algn="l"/>
                  </a:tabLst>
                </a:pPr>
                <a:r>
                  <a:rPr lang="en-US" dirty="0">
                    <a:latin typeface="Garamond" panose="02020404030301010803" pitchFamily="18" charset="0"/>
                    <a:ea typeface="Times New Roman" panose="02020603050405020304" pitchFamily="18" charset="0"/>
                    <a:sym typeface="Wingdings" panose="05000000000000000000" pitchFamily="2" charset="2"/>
                  </a:rPr>
                  <a:t>k=3  </a:t>
                </a:r>
                <a:r>
                  <a:rPr lang="el-GR" dirty="0">
                    <a:latin typeface="Garamond" panose="02020404030301010803" pitchFamily="18" charset="0"/>
                    <a:ea typeface="Times New Roman" panose="02020603050405020304" pitchFamily="18" charset="0"/>
                    <a:sym typeface="Wingdings" panose="05000000000000000000" pitchFamily="2" charset="2"/>
                  </a:rPr>
                  <a:t>Κλάσεις «Θετικό», «Αρνητικό», «Αρνητικό» Κλάση «Αρνητικό»</a:t>
                </a:r>
                <a:endParaRPr lang="el-GR" dirty="0">
                  <a:latin typeface="Garamond" panose="02020404030301010803" pitchFamily="18" charset="0"/>
                  <a:ea typeface="Times New Roman" panose="02020603050405020304" pitchFamily="18" charset="0"/>
                </a:endParaRPr>
              </a:p>
              <a:p>
                <a:pPr marL="342900" lvl="0" indent="-342900" algn="just">
                  <a:lnSpc>
                    <a:spcPct val="115000"/>
                  </a:lnSpc>
                  <a:spcAft>
                    <a:spcPts val="0"/>
                  </a:spcAft>
                  <a:buFont typeface="+mj-lt"/>
                  <a:buAutoNum type="arabicPeriod"/>
                  <a:tabLst>
                    <a:tab pos="114300" algn="l"/>
                  </a:tabLst>
                </a:pPr>
                <a:endParaRPr lang="el-GR" dirty="0">
                  <a:latin typeface="Garamond" panose="02020404030301010803" pitchFamily="18" charset="0"/>
                  <a:ea typeface="Times New Roman" panose="02020603050405020304" pitchFamily="18" charset="0"/>
                </a:endParaRPr>
              </a:p>
              <a:p>
                <a:pPr marL="342900" lvl="0" indent="-342900" algn="just">
                  <a:lnSpc>
                    <a:spcPct val="115000"/>
                  </a:lnSpc>
                  <a:spcAft>
                    <a:spcPts val="0"/>
                  </a:spcAft>
                  <a:buFont typeface="+mj-lt"/>
                  <a:buAutoNum type="arabicPeriod"/>
                  <a:tabLst>
                    <a:tab pos="114300" algn="l"/>
                  </a:tabLst>
                </a:pPr>
                <a:endParaRPr lang="el-GR" dirty="0">
                  <a:latin typeface="Garamond" panose="02020404030301010803" pitchFamily="18" charset="0"/>
                  <a:ea typeface="Times New Roman" panose="02020603050405020304" pitchFamily="18" charset="0"/>
                </a:endParaRPr>
              </a:p>
              <a:p>
                <a:pPr marL="342900" lvl="0" indent="-342900" algn="just">
                  <a:lnSpc>
                    <a:spcPct val="115000"/>
                  </a:lnSpc>
                  <a:spcAft>
                    <a:spcPts val="0"/>
                  </a:spcAft>
                  <a:buFont typeface="+mj-lt"/>
                  <a:buAutoNum type="arabicPeriod"/>
                  <a:tabLst>
                    <a:tab pos="114300" algn="l"/>
                  </a:tabLst>
                </a:pPr>
                <a:endParaRPr lang="en-US" dirty="0">
                  <a:latin typeface="Garamond" panose="02020404030301010803" pitchFamily="18" charset="0"/>
                  <a:ea typeface="Times New Roman" panose="02020603050405020304" pitchFamily="18" charset="0"/>
                </a:endParaRPr>
              </a:p>
              <a:p>
                <a:pPr marL="457200" algn="just"/>
                <a:r>
                  <a:rPr lang="el-GR" sz="1800" dirty="0">
                    <a:effectLst/>
                    <a:latin typeface="Times New Roman" panose="02020603050405020304" pitchFamily="18" charset="0"/>
                    <a:ea typeface="Times New Roman" panose="02020603050405020304" pitchFamily="18" charset="0"/>
                  </a:rPr>
                  <a:t> </a:t>
                </a:r>
              </a:p>
              <a:p>
                <a:pPr algn="just"/>
                <a:endParaRPr lang="el-GR"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mj-lt"/>
                  <a:buAutoNum type="arabicPeriod"/>
                  <a:tabLst>
                    <a:tab pos="114300" algn="l"/>
                  </a:tabLst>
                </a:pPr>
                <a:endParaRPr lang="el-GR" sz="1800" dirty="0">
                  <a:effectLst/>
                  <a:latin typeface="Garamond" panose="02020404030301010803" pitchFamily="18" charset="0"/>
                  <a:ea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67C71AA-4773-4D6A-ADEF-055968DE00A3}"/>
                  </a:ext>
                </a:extLst>
              </p:cNvPr>
              <p:cNvSpPr txBox="1">
                <a:spLocks noRot="1" noChangeAspect="1" noMove="1" noResize="1" noEditPoints="1" noAdjustHandles="1" noChangeArrowheads="1" noChangeShapeType="1" noTextEdit="1"/>
              </p:cNvSpPr>
              <p:nvPr/>
            </p:nvSpPr>
            <p:spPr>
              <a:xfrm>
                <a:off x="1053852" y="2392260"/>
                <a:ext cx="9577064" cy="6296083"/>
              </a:xfrm>
              <a:prstGeom prst="rect">
                <a:avLst/>
              </a:prstGeom>
              <a:blipFill>
                <a:blip r:embed="rId2"/>
                <a:stretch>
                  <a:fillRect l="-101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A149CF-B5A9-451A-9656-FACDEE0E0193}"/>
                  </a:ext>
                </a:extLst>
              </p:cNvPr>
              <p:cNvSpPr txBox="1"/>
              <p:nvPr/>
            </p:nvSpPr>
            <p:spPr>
              <a:xfrm>
                <a:off x="6958508" y="659275"/>
                <a:ext cx="3816424" cy="938462"/>
              </a:xfrm>
              <a:prstGeom prst="rect">
                <a:avLst/>
              </a:prstGeom>
              <a:noFill/>
            </p:spPr>
            <p:txBody>
              <a:bodyPr wrap="square">
                <a:spAutoFit/>
              </a:bodyPr>
              <a:lstStyle/>
              <a:p>
                <a:pPr lvl="0" algn="just"/>
                <a:r>
                  <a:rPr lang="en-US" sz="1800" dirty="0">
                    <a:effectLst/>
                    <a:latin typeface="Garamond" panose="02020404030301010803" pitchFamily="18" charset="0"/>
                    <a:ea typeface="Times New Roman" panose="02020603050405020304" pitchFamily="18" charset="0"/>
                  </a:rPr>
                  <a:t>* </a:t>
                </a:r>
                <a:r>
                  <a:rPr lang="el-GR" sz="1800" dirty="0">
                    <a:effectLst/>
                    <a:latin typeface="Garamond" panose="02020404030301010803" pitchFamily="18" charset="0"/>
                    <a:ea typeface="Times New Roman" panose="02020603050405020304" pitchFamily="18" charset="0"/>
                  </a:rPr>
                  <a:t>Οι αποστάσεις προτύπων να υπολογίζονται με την απόσταση </a:t>
                </a:r>
                <a:r>
                  <a:rPr lang="en-US" sz="1800" dirty="0">
                    <a:effectLst/>
                    <a:latin typeface="Garamond" panose="02020404030301010803" pitchFamily="18" charset="0"/>
                    <a:ea typeface="Times New Roman" panose="02020603050405020304" pitchFamily="18" charset="0"/>
                  </a:rPr>
                  <a:t>Manhattan</a:t>
                </a:r>
                <a:r>
                  <a:rPr lang="el-GR" sz="1800" dirty="0">
                    <a:effectLst/>
                    <a:latin typeface="Garamond" panose="02020404030301010803" pitchFamily="18" charset="0"/>
                    <a:ea typeface="Times New Roman" panose="02020603050405020304" pitchFamily="18" charset="0"/>
                  </a:rPr>
                  <a:t>: </a:t>
                </a:r>
                <a14:m>
                  <m:oMath xmlns:m="http://schemas.openxmlformats.org/officeDocument/2006/math">
                    <m:sSub>
                      <m:sSubPr>
                        <m:ctrlPr>
                          <a:rPr lang="el-GR" sz="1800" i="1" smtClean="0">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rPr>
                          <m:t> </m:t>
                        </m:r>
                      </m:sub>
                    </m:sSub>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m:t>
                    </m:r>
                    <m:nary>
                      <m:naryPr>
                        <m:chr m:val="∑"/>
                        <m:ctrlPr>
                          <a:rPr lang="el-GR"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rPr>
                          <m:t>𝑁</m:t>
                        </m:r>
                      </m:sup>
                      <m:e>
                        <m:sSup>
                          <m:sSupPr>
                            <m:ctrlPr>
                              <a:rPr lang="el-GR" sz="1800" i="1">
                                <a:effectLst/>
                                <a:latin typeface="Cambria Math" panose="02040503050406030204" pitchFamily="18" charset="0"/>
                                <a:ea typeface="Times New Roman" panose="02020603050405020304" pitchFamily="18" charset="0"/>
                              </a:rPr>
                            </m:ctrlPr>
                          </m:sSupPr>
                          <m:e>
                            <m:sSub>
                              <m:sSubPr>
                                <m:ctrlPr>
                                  <a:rPr lang="el-GR"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rPr>
                              <m:t>−</m:t>
                            </m:r>
                            <m:sSub>
                              <m:sSubPr>
                                <m:ctrlPr>
                                  <a:rPr lang="el-GR"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𝑦</m:t>
                                </m:r>
                              </m:e>
                              <m:sub>
                                <m:r>
                                  <a:rPr lang="en-US" sz="1800" i="1">
                                    <a:effectLst/>
                                    <a:latin typeface="Cambria Math" panose="02040503050406030204" pitchFamily="18" charset="0"/>
                                    <a:ea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rPr>
                              <m:t>|</m:t>
                            </m:r>
                          </m:e>
                          <m:sup>
                            <m:r>
                              <a:rPr lang="en-US" sz="1800" i="1">
                                <a:effectLst/>
                                <a:latin typeface="Cambria Math" panose="02040503050406030204" pitchFamily="18" charset="0"/>
                                <a:ea typeface="Times New Roman" panose="02020603050405020304" pitchFamily="18" charset="0"/>
                              </a:rPr>
                              <m:t> </m:t>
                            </m:r>
                          </m:sup>
                        </m:sSup>
                      </m:e>
                    </m:nary>
                  </m:oMath>
                </a14:m>
                <a:endParaRPr lang="el-GR" sz="1800" dirty="0">
                  <a:effectLst/>
                  <a:latin typeface="Garamond" panose="02020404030301010803"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A149CF-B5A9-451A-9656-FACDEE0E0193}"/>
                  </a:ext>
                </a:extLst>
              </p:cNvPr>
              <p:cNvSpPr txBox="1">
                <a:spLocks noRot="1" noChangeAspect="1" noMove="1" noResize="1" noEditPoints="1" noAdjustHandles="1" noChangeArrowheads="1" noChangeShapeType="1" noTextEdit="1"/>
              </p:cNvSpPr>
              <p:nvPr/>
            </p:nvSpPr>
            <p:spPr>
              <a:xfrm>
                <a:off x="6958508" y="659275"/>
                <a:ext cx="3816424" cy="938462"/>
              </a:xfrm>
              <a:prstGeom prst="rect">
                <a:avLst/>
              </a:prstGeom>
              <a:blipFill>
                <a:blip r:embed="rId3"/>
                <a:stretch>
                  <a:fillRect l="-1276" t="-3247" r="-1276" b="-72078"/>
                </a:stretch>
              </a:blipFill>
            </p:spPr>
            <p:txBody>
              <a:bodyPr/>
              <a:lstStyle/>
              <a:p>
                <a:r>
                  <a:rPr lang="el-GR">
                    <a:noFill/>
                  </a:rPr>
                  <a:t> </a:t>
                </a:r>
              </a:p>
            </p:txBody>
          </p:sp>
        </mc:Fallback>
      </mc:AlternateContent>
    </p:spTree>
    <p:extLst>
      <p:ext uri="{BB962C8B-B14F-4D97-AF65-F5344CB8AC3E}">
        <p14:creationId xmlns:p14="http://schemas.microsoft.com/office/powerpoint/2010/main" val="395923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025F0-57A8-4691-8EAD-58B56D5256AB}"/>
              </a:ext>
            </a:extLst>
          </p:cNvPr>
          <p:cNvPicPr>
            <a:picLocks noChangeAspect="1"/>
          </p:cNvPicPr>
          <p:nvPr/>
        </p:nvPicPr>
        <p:blipFill>
          <a:blip r:embed="rId2"/>
          <a:stretch>
            <a:fillRect/>
          </a:stretch>
        </p:blipFill>
        <p:spPr>
          <a:xfrm>
            <a:off x="950727" y="1844824"/>
            <a:ext cx="9807002" cy="4176449"/>
          </a:xfrm>
          <a:prstGeom prst="rect">
            <a:avLst/>
          </a:prstGeom>
        </p:spPr>
      </p:pic>
      <p:cxnSp>
        <p:nvCxnSpPr>
          <p:cNvPr id="3" name="Straight Connector 2">
            <a:extLst>
              <a:ext uri="{FF2B5EF4-FFF2-40B4-BE49-F238E27FC236}">
                <a16:creationId xmlns:a16="http://schemas.microsoft.com/office/drawing/2014/main" id="{984303A5-9851-4293-8C4B-6D495E451ABE}"/>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B618568-1FBA-4A6D-A6E4-6016BD2E9BCF}"/>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C666C32-A4E7-4676-A167-1F7F897B1ADA}"/>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Νευρωνικά δίκτυα </a:t>
            </a:r>
          </a:p>
        </p:txBody>
      </p:sp>
    </p:spTree>
    <p:extLst>
      <p:ext uri="{BB962C8B-B14F-4D97-AF65-F5344CB8AC3E}">
        <p14:creationId xmlns:p14="http://schemas.microsoft.com/office/powerpoint/2010/main" val="306288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4493538"/>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H ιδέα των Τεχνητών Νευρωνικών Δικτύων (ΤΝΔ) έχει προέλθει από τον τρόπο λειτουργίας των βιολογικών νευρωνικών δικτύων του ανθρώπινου εγκεφάλου</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Τα Τεχνητά Νευρωνικά Δίκτυα (ΤΝΔ) ή απλά Νευρωνικά Δίκτυα (Ν.Δ.) αποτελούν μια προσπάθεια προσέγγισης της λειτουργίας του ανθρώπινου εγκεφάλου από μια μηχανή</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Η αρχιτεκτονική τους βασίζεται στην αρχιτεκτονική των Βιολογικών Νευρωνικών Δικτύων</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Τα ΤΝΔ είναι μια συλλογή από νευρώνες (Processing Units-PUs) που συνδέονται μεταξύ τους</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Οι συνδέσεις μεταξύ των PUs διαφέρουν ως προς τη σημαντικότητά τους, η οποία και προσδιορίζεται από το συντελεστή βάρους (σύναψη). </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Νευρωνικά δίκτυα </a:t>
            </a:r>
          </a:p>
        </p:txBody>
      </p:sp>
    </p:spTree>
    <p:extLst>
      <p:ext uri="{BB962C8B-B14F-4D97-AF65-F5344CB8AC3E}">
        <p14:creationId xmlns:p14="http://schemas.microsoft.com/office/powerpoint/2010/main" val="413885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4801314"/>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Ο ανθρώπινος εγκέφαλος αποτελείται κατά κύριο λόγο από ένα ευρύ φάσμα νευρώνων </a:t>
            </a:r>
            <a:endParaRPr lang="en-US" dirty="0">
              <a:latin typeface="Garamond" panose="02020404030301010803" pitchFamily="18" charset="0"/>
            </a:endParaRPr>
          </a:p>
          <a:p>
            <a:pPr marL="742950" lvl="1" indent="-285750" algn="just">
              <a:buFont typeface="Wingdings" panose="05000000000000000000" pitchFamily="2" charset="2"/>
              <a:buChar char="§"/>
            </a:pPr>
            <a:r>
              <a:rPr lang="el-GR" dirty="0">
                <a:latin typeface="Garamond" panose="02020404030301010803" pitchFamily="18" charset="0"/>
              </a:rPr>
              <a:t>οι οποίοι είναι μαζικά διασυνδεδεμένοι με ένα μέσο όρο από διάφορες χιλιάδες διασυνδέσεις ανά νευρώνα. </a:t>
            </a: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Κάθε νευρώνας είναι ένα εξειδικευμένο κύτταρο το οποίο έχει τη δυνατότητα μετάδοσης ενός ηλεκτροχημικού σήματος. </a:t>
            </a: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Ο νευρώνας έχει μια διακλαδωτική διάρθρωση εισροών, τους δενδρίτες (dendrites), ένα κυτταρικό σώμα και μια διακλαδωτική δομή εκροών (τον άξονα). Οι άξονες ενός κυττάρου συνδέονται με τους δενδρίτες ενός άλλου, μέσω μιας σύναψης. </a:t>
            </a: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Όταν, λοιπόν, ένας άξονας ενεργοποιηθεί, πυροδοτεί ένα ηλεκτροχημικό σήμα κατά μήκος του άξονα. Ένας νευρώνας εκτελεί αυτή τη διαδικασία μόνο όταν το συνολικό σήμα το οποίο λήφθηκε από τους δενδρίτες, υπερβεί ένα συγκεκριμένο επίπεδο, δηλαδή, το ουδό ενεργοποίησης (firing threshold).</a:t>
            </a: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Νευρωνικά δίκτυα</a:t>
            </a:r>
            <a:r>
              <a:rPr lang="en-US" sz="3600" dirty="0">
                <a:effectLst>
                  <a:outerShdw blurRad="38100" dist="38100" dir="2700000" algn="tl">
                    <a:srgbClr val="000000">
                      <a:alpha val="43137"/>
                    </a:srgbClr>
                  </a:outerShdw>
                </a:effectLst>
                <a:latin typeface="Garamond" panose="02020404030301010803" pitchFamily="18" charset="0"/>
              </a:rPr>
              <a:t> - </a:t>
            </a:r>
            <a:r>
              <a:rPr lang="el-GR" sz="3600" dirty="0">
                <a:effectLst>
                  <a:outerShdw blurRad="38100" dist="38100" dir="2700000" algn="tl">
                    <a:srgbClr val="000000">
                      <a:alpha val="43137"/>
                    </a:srgbClr>
                  </a:outerShdw>
                </a:effectLst>
                <a:latin typeface="Garamond" panose="02020404030301010803" pitchFamily="18" charset="0"/>
              </a:rPr>
              <a:t>Η βιολογική έμπνευση </a:t>
            </a:r>
          </a:p>
        </p:txBody>
      </p:sp>
    </p:spTree>
    <p:extLst>
      <p:ext uri="{BB962C8B-B14F-4D97-AF65-F5344CB8AC3E}">
        <p14:creationId xmlns:p14="http://schemas.microsoft.com/office/powerpoint/2010/main" val="267121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5355312"/>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Η ισχύς ενός σήματος που λαμβάνεται από ένα νευρώνα, εξαρτάται από την αποτελεσματικότητα των συνάψεων. </a:t>
            </a: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Κάθε σύναψη περιέχει ένα κενό με νευροδιαβιβαστές χημικών ουσιών (neurotransmitter chemicals) που είναι σε ετοιμότητα για μετάδοση ενός μηνύματος. </a:t>
            </a: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Ο Donald Hebb, ένας από τους πιο σημαντικούς ερευνητές στα νευρολογικά συστήματα, έθεσε ως ζήτημα πως η μάθηση συνιστάται κυρίως από τη μεταβολή της ισχύος των συναπτικών συνδέσμων.</a:t>
            </a:r>
            <a:endParaRPr lang="en-US" dirty="0">
              <a:latin typeface="Garamond" panose="02020404030301010803" pitchFamily="18" charset="0"/>
            </a:endParaRPr>
          </a:p>
          <a:p>
            <a:pPr marL="285750" indent="-285750" algn="just">
              <a:buFont typeface="Wingdings" panose="05000000000000000000" pitchFamily="2" charset="2"/>
              <a:buChar char="§"/>
            </a:pPr>
            <a:endParaRPr lang="en-US" dirty="0">
              <a:solidFill>
                <a:schemeClr val="tx2"/>
              </a:solidFill>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Κατά τη γέννησή του ο εγκέφαλος</a:t>
            </a:r>
            <a:r>
              <a:rPr lang="en-US" dirty="0">
                <a:latin typeface="Garamond" panose="02020404030301010803" pitchFamily="18" charset="0"/>
              </a:rPr>
              <a:t> </a:t>
            </a:r>
            <a:r>
              <a:rPr lang="el-GR" dirty="0">
                <a:latin typeface="Garamond" panose="02020404030301010803" pitchFamily="18" charset="0"/>
              </a:rPr>
              <a:t>κατασκευάζει τους δικούς του</a:t>
            </a:r>
            <a:r>
              <a:rPr lang="en-US" dirty="0">
                <a:latin typeface="Garamond" panose="02020404030301010803" pitchFamily="18" charset="0"/>
              </a:rPr>
              <a:t> </a:t>
            </a:r>
            <a:r>
              <a:rPr lang="el-GR" dirty="0">
                <a:latin typeface="Garamond" panose="02020404030301010803" pitchFamily="18" charset="0"/>
              </a:rPr>
              <a:t>κανόνες, “εμπειρία”, η οποία</a:t>
            </a:r>
            <a:r>
              <a:rPr lang="en-US" dirty="0">
                <a:latin typeface="Garamond" panose="02020404030301010803" pitchFamily="18" charset="0"/>
              </a:rPr>
              <a:t> </a:t>
            </a:r>
            <a:r>
              <a:rPr lang="el-GR" dirty="0">
                <a:latin typeface="Garamond" panose="02020404030301010803" pitchFamily="18" charset="0"/>
              </a:rPr>
              <a:t>μεγαλώνει με την πάροδο του χρόνου.</a:t>
            </a:r>
            <a:r>
              <a:rPr lang="en-US" dirty="0">
                <a:latin typeface="Garamond" panose="02020404030301010803" pitchFamily="18" charset="0"/>
              </a:rPr>
              <a:t> </a:t>
            </a:r>
            <a:endParaRPr lang="el-GR" dirty="0">
              <a:latin typeface="Garamond" panose="02020404030301010803" pitchFamily="18" charset="0"/>
            </a:endParaRP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Κατά τα 2 πρώτα χρόνια ζωής, έχουμε τη μέγιστη ανάπτυξη, όπου δημιουργούνται περίπου 1 εκατομμύριο συνάψεις (synapses) στο δευτερόλεπτο.</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Οι συνάψεις μεσολαβούν στην ενδοεπικοινωνία των νευρώνων</a:t>
            </a:r>
          </a:p>
          <a:p>
            <a:pPr algn="just"/>
            <a:endParaRPr lang="el-GR"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Νευρωνικά δίκτυα</a:t>
            </a:r>
            <a:r>
              <a:rPr lang="en-US" sz="3600" dirty="0">
                <a:effectLst>
                  <a:outerShdw blurRad="38100" dist="38100" dir="2700000" algn="tl">
                    <a:srgbClr val="000000">
                      <a:alpha val="43137"/>
                    </a:srgbClr>
                  </a:outerShdw>
                </a:effectLst>
                <a:latin typeface="Garamond" panose="02020404030301010803" pitchFamily="18" charset="0"/>
              </a:rPr>
              <a:t> - </a:t>
            </a:r>
            <a:r>
              <a:rPr lang="el-GR" sz="3600" dirty="0">
                <a:effectLst>
                  <a:outerShdw blurRad="38100" dist="38100" dir="2700000" algn="tl">
                    <a:srgbClr val="000000">
                      <a:alpha val="43137"/>
                    </a:srgbClr>
                  </a:outerShdw>
                </a:effectLst>
                <a:latin typeface="Garamond" panose="02020404030301010803" pitchFamily="18" charset="0"/>
              </a:rPr>
              <a:t>Η βιολογική έμπνευση </a:t>
            </a:r>
          </a:p>
        </p:txBody>
      </p:sp>
    </p:spTree>
    <p:extLst>
      <p:ext uri="{BB962C8B-B14F-4D97-AF65-F5344CB8AC3E}">
        <p14:creationId xmlns:p14="http://schemas.microsoft.com/office/powerpoint/2010/main" val="290634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3385542"/>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Για να χρησιμοποιηθεί ένα ΤΝΔ πρέπει πρώτα να εκπαιδευτεί για να μάθει</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Η μάθηση συνίσταται στον προσδιορισμό των κατάλληλων συντελεστών βάρους, ώστε το ΤΝΔ να εκτελεί τους επιθυμητούς υπολογισμούς, και πραγματοποιείται με τη βοήθεια αλγορίθμων που είναι γνωστοί ως κανόνες μάθησης </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Ο ρόλος των συντελεστών βάρους μπορεί να ερμηνευτεί ως αποθήκευση γνώσης, η οποία παρέχεται μέσω παραδειγμάτων</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 Νευρωνικά δίκτυα </a:t>
            </a:r>
          </a:p>
        </p:txBody>
      </p:sp>
    </p:spTree>
    <p:extLst>
      <p:ext uri="{BB962C8B-B14F-4D97-AF65-F5344CB8AC3E}">
        <p14:creationId xmlns:p14="http://schemas.microsoft.com/office/powerpoint/2010/main" val="361275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3452355"/>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Διαδικασία εκμάθησης του ανθρώπινου εγκεφάλου</a:t>
                </a:r>
              </a:p>
              <a:p>
                <a:pPr marL="742950" lvl="1" indent="-285750" algn="just">
                  <a:buFont typeface="Wingdings" panose="05000000000000000000" pitchFamily="2" charset="2"/>
                  <a:buChar char="§"/>
                </a:pPr>
                <a:endParaRPr lang="en-US" dirty="0">
                  <a:latin typeface="Garamond" panose="02020404030301010803" pitchFamily="18" charset="0"/>
                </a:endParaRPr>
              </a:p>
              <a:p>
                <a:pPr marL="742950" lvl="1" indent="-285750" algn="just">
                  <a:buFont typeface="Wingdings" panose="05000000000000000000" pitchFamily="2" charset="2"/>
                  <a:buChar char="§"/>
                </a:pPr>
                <a:r>
                  <a:rPr lang="el-GR" dirty="0">
                    <a:latin typeface="Garamond" panose="02020404030301010803" pitchFamily="18" charset="0"/>
                  </a:rPr>
                  <a:t>Υπολογίζεται πως ο ανθρώπινος εγκέφαλος περιέχει πάνω από 100 δισεκατομμύρια νευρώνες (</a:t>
                </a:r>
                <a14:m>
                  <m:oMath xmlns:m="http://schemas.openxmlformats.org/officeDocument/2006/math">
                    <m:sSup>
                      <m:sSupPr>
                        <m:ctrlPr>
                          <a:rPr lang="el-GR"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11</m:t>
                        </m:r>
                      </m:sup>
                    </m:sSup>
                  </m:oMath>
                </a14:m>
                <a:r>
                  <a:rPr lang="el-GR" dirty="0">
                    <a:latin typeface="Garamond" panose="02020404030301010803" pitchFamily="18" charset="0"/>
                  </a:rPr>
                  <a:t>) και </a:t>
                </a:r>
                <a14:m>
                  <m:oMath xmlns:m="http://schemas.openxmlformats.org/officeDocument/2006/math">
                    <m:sSup>
                      <m:sSupPr>
                        <m:ctrlPr>
                          <a:rPr lang="el-GR" i="1">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14</m:t>
                        </m:r>
                      </m:sup>
                    </m:sSup>
                  </m:oMath>
                </a14:m>
                <a:r>
                  <a:rPr lang="el-GR" dirty="0">
                    <a:latin typeface="Garamond" panose="02020404030301010803" pitchFamily="18" charset="0"/>
                  </a:rPr>
                  <a:t> συνάψεις στο ανθρώπινο νευρικό σύστημα</a:t>
                </a:r>
              </a:p>
              <a:p>
                <a:pPr marL="742950" lvl="1" indent="-285750" algn="just">
                  <a:buFont typeface="Wingdings" panose="05000000000000000000" pitchFamily="2" charset="2"/>
                  <a:buChar char="§"/>
                </a:pPr>
                <a:endParaRPr lang="en-US" dirty="0">
                  <a:latin typeface="Garamond" panose="02020404030301010803" pitchFamily="18" charset="0"/>
                </a:endParaRPr>
              </a:p>
              <a:p>
                <a:pPr marL="742950" lvl="1" indent="-285750" algn="just">
                  <a:buFont typeface="Wingdings" panose="05000000000000000000" pitchFamily="2" charset="2"/>
                  <a:buChar char="§"/>
                </a:pPr>
                <a:r>
                  <a:rPr lang="el-GR" dirty="0">
                    <a:latin typeface="Garamond" panose="02020404030301010803" pitchFamily="18" charset="0"/>
                  </a:rPr>
                  <a:t>Οι περισσότεροι νευρώνες έχουν δενδροειδείς δομές οι οποίες ονομάζονται δενδρίτες, και είναι αυτές που δέχονται σήματα εισόδου από τους άλλους νευρώνες, μέσω συνδέσεων, των επονομαζόμενων συνάψεων</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090924" y="1176631"/>
                <a:ext cx="9251960" cy="3452355"/>
              </a:xfrm>
              <a:prstGeom prst="rect">
                <a:avLst/>
              </a:prstGeom>
              <a:blipFill>
                <a:blip r:embed="rId2"/>
                <a:stretch>
                  <a:fillRect l="-461" t="-883" r="-527"/>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 Ανθρώπινοι και Τεχνητοί  Νευρώνες </a:t>
            </a:r>
          </a:p>
        </p:txBody>
      </p:sp>
      <p:pic>
        <p:nvPicPr>
          <p:cNvPr id="8" name="Εικόνα 1"/>
          <p:cNvPicPr/>
          <p:nvPr/>
        </p:nvPicPr>
        <p:blipFill>
          <a:blip r:embed="rId3">
            <a:extLst>
              <a:ext uri="{28A0092B-C50C-407E-A947-70E740481C1C}">
                <a14:useLocalDpi xmlns:a14="http://schemas.microsoft.com/office/drawing/2010/main" val="0"/>
              </a:ext>
            </a:extLst>
          </a:blip>
          <a:srcRect/>
          <a:stretch>
            <a:fillRect/>
          </a:stretch>
        </p:blipFill>
        <p:spPr bwMode="auto">
          <a:xfrm>
            <a:off x="3574132" y="3573016"/>
            <a:ext cx="5118120" cy="3054142"/>
          </a:xfrm>
          <a:prstGeom prst="rect">
            <a:avLst/>
          </a:prstGeom>
          <a:noFill/>
          <a:ln>
            <a:noFill/>
          </a:ln>
        </p:spPr>
      </p:pic>
    </p:spTree>
    <p:extLst>
      <p:ext uri="{BB962C8B-B14F-4D97-AF65-F5344CB8AC3E}">
        <p14:creationId xmlns:p14="http://schemas.microsoft.com/office/powerpoint/2010/main" val="113803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3385542"/>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Στον ανθρώπινο εγκέφαλο, ένας τυπικός νευρώνας συγκεντρώνει τα σήματα από άλλους νευρώνες μέσω των δενδριτών.</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Ο νευρώνας στέλνει δυναμικά δράσης μέσω μακρών και λεπτών αξόνων οι οποίοι διαχωρίζονται σε χιλιάδες διακλαδώσεις</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Στο τέλος κάθε διακλάδωσης, η σύναψη μετατρέπει το δυναμικό του άξονα σε ηλεκτρικά δυναμικά τα οποία αναστέλλουν ή διεγείρουν τους συνδεδεμένους νευρώνες</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 Ανθρώπινοι και Τεχνητοί  Νευρώνες </a:t>
            </a:r>
          </a:p>
        </p:txBody>
      </p:sp>
      <p:pic>
        <p:nvPicPr>
          <p:cNvPr id="8" name="Εικόνα 1"/>
          <p:cNvPicPr/>
          <p:nvPr/>
        </p:nvPicPr>
        <p:blipFill>
          <a:blip r:embed="rId2">
            <a:extLst>
              <a:ext uri="{28A0092B-C50C-407E-A947-70E740481C1C}">
                <a14:useLocalDpi xmlns:a14="http://schemas.microsoft.com/office/drawing/2010/main" val="0"/>
              </a:ext>
            </a:extLst>
          </a:blip>
          <a:srcRect/>
          <a:stretch>
            <a:fillRect/>
          </a:stretch>
        </p:blipFill>
        <p:spPr bwMode="auto">
          <a:xfrm>
            <a:off x="3574132" y="3573016"/>
            <a:ext cx="5118120" cy="3054142"/>
          </a:xfrm>
          <a:prstGeom prst="rect">
            <a:avLst/>
          </a:prstGeom>
          <a:noFill/>
          <a:ln>
            <a:noFill/>
          </a:ln>
        </p:spPr>
      </p:pic>
    </p:spTree>
    <p:extLst>
      <p:ext uri="{BB962C8B-B14F-4D97-AF65-F5344CB8AC3E}">
        <p14:creationId xmlns:p14="http://schemas.microsoft.com/office/powerpoint/2010/main" val="178898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Δέντρα Αποφάσεων – </a:t>
            </a:r>
            <a:r>
              <a:rPr lang="en-US" sz="3600" dirty="0">
                <a:effectLst>
                  <a:outerShdw blurRad="38100" dist="38100" dir="2700000" algn="tl">
                    <a:srgbClr val="000000">
                      <a:alpha val="43137"/>
                    </a:srgbClr>
                  </a:outerShdw>
                </a:effectLst>
                <a:latin typeface="Garamond" panose="02020404030301010803" pitchFamily="18" charset="0"/>
              </a:rPr>
              <a:t>Iris Data</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8" name="Εικόνα 4"/>
          <p:cNvPicPr>
            <a:picLocks noChangeAspect="1"/>
          </p:cNvPicPr>
          <p:nvPr/>
        </p:nvPicPr>
        <p:blipFill rotWithShape="1">
          <a:blip r:embed="rId2"/>
          <a:srcRect b="46342"/>
          <a:stretch/>
        </p:blipFill>
        <p:spPr>
          <a:xfrm>
            <a:off x="981843" y="1856321"/>
            <a:ext cx="5156109" cy="3804927"/>
          </a:xfrm>
          <a:prstGeom prst="rect">
            <a:avLst/>
          </a:prstGeom>
        </p:spPr>
      </p:pic>
      <p:pic>
        <p:nvPicPr>
          <p:cNvPr id="9" name="Εικόνα 7"/>
          <p:cNvPicPr>
            <a:picLocks noChangeAspect="1"/>
          </p:cNvPicPr>
          <p:nvPr/>
        </p:nvPicPr>
        <p:blipFill rotWithShape="1">
          <a:blip r:embed="rId2"/>
          <a:srcRect t="53638"/>
          <a:stretch/>
        </p:blipFill>
        <p:spPr>
          <a:xfrm>
            <a:off x="5805741" y="2060848"/>
            <a:ext cx="4969191" cy="3168352"/>
          </a:xfrm>
          <a:prstGeom prst="rect">
            <a:avLst/>
          </a:prstGeom>
        </p:spPr>
      </p:pic>
    </p:spTree>
    <p:extLst>
      <p:ext uri="{BB962C8B-B14F-4D97-AF65-F5344CB8AC3E}">
        <p14:creationId xmlns:p14="http://schemas.microsoft.com/office/powerpoint/2010/main" val="3928968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3108543"/>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Για την προσομοίωση των ανθρώπινων νευρωνικών δικτύων καταγράφονται αρχικά τα βασικά χαρακτηριστικά των νευρώνων και των διασυνδέσεών τους. </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Στη συνέχεια προγραμματίζεται ο υπολογιστής για την προσομοίωση αυτών των χαρακτηριστικών. </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τα μοντέλα που έχουν δημιουργηθεί είναι αδρές απομιμήσεις των πραγματικών εγκε-φαλικών νευρωνικών δικτύων.</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 Από τους ανθρώπινους στους τεχνητούς νευρώνες</a:t>
            </a:r>
          </a:p>
        </p:txBody>
      </p:sp>
      <p:pic>
        <p:nvPicPr>
          <p:cNvPr id="9" name="Picture 8"/>
          <p:cNvPicPr>
            <a:picLocks noChangeAspect="1"/>
          </p:cNvPicPr>
          <p:nvPr/>
        </p:nvPicPr>
        <p:blipFill>
          <a:blip r:embed="rId2"/>
          <a:stretch>
            <a:fillRect/>
          </a:stretch>
        </p:blipFill>
        <p:spPr>
          <a:xfrm>
            <a:off x="1989956" y="3573016"/>
            <a:ext cx="8079361" cy="2389357"/>
          </a:xfrm>
          <a:prstGeom prst="rect">
            <a:avLst/>
          </a:prstGeom>
        </p:spPr>
      </p:pic>
    </p:spTree>
    <p:extLst>
      <p:ext uri="{BB962C8B-B14F-4D97-AF65-F5344CB8AC3E}">
        <p14:creationId xmlns:p14="http://schemas.microsoft.com/office/powerpoint/2010/main" val="235225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 Από τους ανθρώπινους στους τεχνητούς νευρώνες</a:t>
            </a:r>
          </a:p>
        </p:txBody>
      </p:sp>
      <p:pic>
        <p:nvPicPr>
          <p:cNvPr id="11" name="Picture 10">
            <a:extLst>
              <a:ext uri="{FF2B5EF4-FFF2-40B4-BE49-F238E27FC236}">
                <a16:creationId xmlns:a16="http://schemas.microsoft.com/office/drawing/2014/main" id="{FED826EC-F265-4FBB-A6E9-3C9DDEE9711A}"/>
              </a:ext>
            </a:extLst>
          </p:cNvPr>
          <p:cNvPicPr>
            <a:picLocks noChangeAspect="1"/>
          </p:cNvPicPr>
          <p:nvPr/>
        </p:nvPicPr>
        <p:blipFill>
          <a:blip r:embed="rId2"/>
          <a:stretch>
            <a:fillRect/>
          </a:stretch>
        </p:blipFill>
        <p:spPr>
          <a:xfrm>
            <a:off x="2566020" y="1844824"/>
            <a:ext cx="6729843" cy="3816418"/>
          </a:xfrm>
          <a:prstGeom prst="rect">
            <a:avLst/>
          </a:prstGeom>
        </p:spPr>
      </p:pic>
    </p:spTree>
    <p:extLst>
      <p:ext uri="{BB962C8B-B14F-4D97-AF65-F5344CB8AC3E}">
        <p14:creationId xmlns:p14="http://schemas.microsoft.com/office/powerpoint/2010/main" val="2401451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305880" y="4365104"/>
            <a:ext cx="9251960" cy="2308324"/>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Κάθε νευρώνας δέχεται μια σειρά τιμών εισόδου και αποδίδει μια τιμή εξόδου. </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Οι νευρώνες του πρώτου κρυφού επιπέδου λαμβάνουν ως τιμές εισόδου τις τιμές των νευρώνων του επιπέδου εισόδου με το οποίο είναι συνδεδεμένοι μέσω των συνάψεων. </a:t>
            </a:r>
          </a:p>
          <a:p>
            <a:pPr marL="285750" indent="-285750" algn="just">
              <a:buFont typeface="Wingdings" panose="05000000000000000000" pitchFamily="2" charset="2"/>
              <a:buChar char="§"/>
            </a:pPr>
            <a:endParaRPr lang="en-US"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Όλα τα υπόλοιπα κρυφά επίπεδα λαμβάνουν ως τιμές εισόδου, τις τιμές εξόδου των νευρώνων των κρυφών επιπέδων με τα οποία είναι συνδεδεμένα</a:t>
            </a: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06407"/>
            <a:ext cx="9577064" cy="584775"/>
          </a:xfrm>
          <a:prstGeom prst="rect">
            <a:avLst/>
          </a:prstGeom>
          <a:noFill/>
        </p:spPr>
        <p:txBody>
          <a:bodyPr wrap="square" rtlCol="0" anchor="ctr">
            <a:spAutoFit/>
          </a:bodyPr>
          <a:lstStyle/>
          <a:p>
            <a:r>
              <a:rPr lang="el-GR" sz="3200" dirty="0">
                <a:effectLst>
                  <a:outerShdw blurRad="38100" dist="38100" dir="2700000" algn="tl">
                    <a:srgbClr val="000000">
                      <a:alpha val="43137"/>
                    </a:srgbClr>
                  </a:outerShdw>
                </a:effectLst>
                <a:latin typeface="Garamond" panose="02020404030301010803" pitchFamily="18" charset="0"/>
              </a:rPr>
              <a:t>ΔΟΜΗ ΤΕΧΝΗΤΩΝ ΝΕΥΡΩΝΙΚΩΝ ΔΙΚΤΥΩΝ </a:t>
            </a:r>
          </a:p>
        </p:txBody>
      </p:sp>
      <p:pic>
        <p:nvPicPr>
          <p:cNvPr id="2" name="Picture 1"/>
          <p:cNvPicPr>
            <a:picLocks noChangeAspect="1"/>
          </p:cNvPicPr>
          <p:nvPr/>
        </p:nvPicPr>
        <p:blipFill>
          <a:blip r:embed="rId2"/>
          <a:stretch>
            <a:fillRect/>
          </a:stretch>
        </p:blipFill>
        <p:spPr>
          <a:xfrm>
            <a:off x="2494012" y="1196752"/>
            <a:ext cx="6237567" cy="2989783"/>
          </a:xfrm>
          <a:prstGeom prst="rect">
            <a:avLst/>
          </a:prstGeom>
        </p:spPr>
      </p:pic>
    </p:spTree>
    <p:extLst>
      <p:ext uri="{BB962C8B-B14F-4D97-AF65-F5344CB8AC3E}">
        <p14:creationId xmlns:p14="http://schemas.microsoft.com/office/powerpoint/2010/main" val="273691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981844" y="4293096"/>
            <a:ext cx="9865096" cy="2862322"/>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Η σύνδεση των νευρώνων υλοποιείται με «βάρη»: </a:t>
            </a:r>
          </a:p>
          <a:p>
            <a:pPr marL="742950" lvl="1" indent="-285750" algn="just">
              <a:buFont typeface="Wingdings" panose="05000000000000000000" pitchFamily="2" charset="2"/>
              <a:buChar char="§"/>
            </a:pPr>
            <a:r>
              <a:rPr lang="el-GR" dirty="0">
                <a:latin typeface="Garamond" panose="02020404030301010803" pitchFamily="18" charset="0"/>
              </a:rPr>
              <a:t>Σε κάθε νευρώνα οι τιμές εισόδου πολλαπλασιάζονται με μια τυχαία τιμή που αποκαλείται βάρος.</a:t>
            </a:r>
          </a:p>
          <a:p>
            <a:pPr marL="742950" lvl="1" indent="-285750" algn="just">
              <a:buFont typeface="Wingdings" panose="05000000000000000000" pitchFamily="2" charset="2"/>
              <a:buChar char="§"/>
            </a:pPr>
            <a:r>
              <a:rPr lang="el-GR" dirty="0">
                <a:latin typeface="Garamond" panose="02020404030301010803" pitchFamily="18" charset="0"/>
              </a:rPr>
              <a:t>Στο αποτέλεσμα αυτό προστίθεται ένα άλλο βάρος, το πολωμένο, το οποίο αρχικά λαμβάνει τιμή 1.</a:t>
            </a:r>
          </a:p>
          <a:p>
            <a:pPr marL="742950" lvl="1" indent="-285750" algn="just">
              <a:buFont typeface="Wingdings" panose="05000000000000000000" pitchFamily="2" charset="2"/>
              <a:buChar char="§"/>
            </a:pPr>
            <a:r>
              <a:rPr lang="el-GR" dirty="0">
                <a:latin typeface="Garamond" panose="02020404030301010803" pitchFamily="18" charset="0"/>
              </a:rPr>
              <a:t>Το άθροισμα αυτό διοχετεύεται σε μια συνάρτηση που ονομάζεται συνάρτηση μεταφοράς (transfer function) και οδηγεί στην κανονικοποίησή του. </a:t>
            </a:r>
          </a:p>
          <a:p>
            <a:pPr marL="742950" lvl="1" indent="-285750" algn="just">
              <a:buFont typeface="Wingdings" panose="05000000000000000000" pitchFamily="2" charset="2"/>
              <a:buChar char="§"/>
            </a:pPr>
            <a:r>
              <a:rPr lang="el-GR" dirty="0">
                <a:latin typeface="Garamond" panose="02020404030301010803" pitchFamily="18" charset="0"/>
              </a:rPr>
              <a:t>Το τελικό αποτέλεσμα αποστέλλεται μέσω των συνάψεων σε άλλους νευρώνες.</a:t>
            </a:r>
          </a:p>
          <a:p>
            <a:pPr marL="742950" lvl="1" indent="-285750" algn="just">
              <a:buFont typeface="Wingdings" panose="05000000000000000000" pitchFamily="2" charset="2"/>
              <a:buChar char="§"/>
            </a:pPr>
            <a:r>
              <a:rPr lang="el-GR" dirty="0">
                <a:latin typeface="Garamond" panose="02020404030301010803" pitchFamily="18" charset="0"/>
              </a:rPr>
              <a:t>Οι τιμές των βαρών διαφοροποιούνται σε κάθε κύκλο λειτουργίας του νευρωνικού δικτύου με τη βοήθεια των αλγόριθμων εκπαίδευσης, ώστε να υλοποιηθεί η επιθυμητή μετατροπή των διανυσμάτων εισόδου σε διανύσματα εξόδου</a:t>
            </a: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06407"/>
            <a:ext cx="9577064" cy="584775"/>
          </a:xfrm>
          <a:prstGeom prst="rect">
            <a:avLst/>
          </a:prstGeom>
          <a:noFill/>
        </p:spPr>
        <p:txBody>
          <a:bodyPr wrap="square" rtlCol="0" anchor="ctr">
            <a:spAutoFit/>
          </a:bodyPr>
          <a:lstStyle/>
          <a:p>
            <a:r>
              <a:rPr lang="el-GR" sz="3200" dirty="0">
                <a:effectLst>
                  <a:outerShdw blurRad="38100" dist="38100" dir="2700000" algn="tl">
                    <a:srgbClr val="000000">
                      <a:alpha val="43137"/>
                    </a:srgbClr>
                  </a:outerShdw>
                </a:effectLst>
                <a:latin typeface="Garamond" panose="02020404030301010803" pitchFamily="18" charset="0"/>
              </a:rPr>
              <a:t>ΔΟΜΗ ΤΕΧΝΗΤΩΝ ΝΕΥΡΩΝΙΚΩΝ ΔΙΚΤΥΩΝ </a:t>
            </a:r>
          </a:p>
        </p:txBody>
      </p:sp>
      <p:pic>
        <p:nvPicPr>
          <p:cNvPr id="2" name="Picture 1"/>
          <p:cNvPicPr>
            <a:picLocks noChangeAspect="1"/>
          </p:cNvPicPr>
          <p:nvPr/>
        </p:nvPicPr>
        <p:blipFill>
          <a:blip r:embed="rId2"/>
          <a:stretch>
            <a:fillRect/>
          </a:stretch>
        </p:blipFill>
        <p:spPr>
          <a:xfrm>
            <a:off x="2566020" y="1281663"/>
            <a:ext cx="6201563" cy="2972525"/>
          </a:xfrm>
          <a:prstGeom prst="rect">
            <a:avLst/>
          </a:prstGeom>
        </p:spPr>
      </p:pic>
    </p:spTree>
    <p:extLst>
      <p:ext uri="{BB962C8B-B14F-4D97-AF65-F5344CB8AC3E}">
        <p14:creationId xmlns:p14="http://schemas.microsoft.com/office/powerpoint/2010/main" val="402035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923330"/>
          </a:xfrm>
          <a:prstGeom prst="rect">
            <a:avLst/>
          </a:prstGeom>
          <a:noFill/>
        </p:spPr>
        <p:txBody>
          <a:bodyPr wrap="square" rtlCol="0">
            <a:spAutoFit/>
          </a:bodyPr>
          <a:lstStyle/>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Συνολική είσοδος τεχνητού νευρώνα</a:t>
            </a:r>
          </a:p>
        </p:txBody>
      </p:sp>
      <p:pic>
        <p:nvPicPr>
          <p:cNvPr id="4" name="Picture 3"/>
          <p:cNvPicPr>
            <a:picLocks noChangeAspect="1"/>
          </p:cNvPicPr>
          <p:nvPr/>
        </p:nvPicPr>
        <p:blipFill>
          <a:blip r:embed="rId2"/>
          <a:stretch>
            <a:fillRect/>
          </a:stretch>
        </p:blipFill>
        <p:spPr>
          <a:xfrm>
            <a:off x="3070076" y="1203240"/>
            <a:ext cx="5184576" cy="2536715"/>
          </a:xfrm>
          <a:prstGeom prst="rect">
            <a:avLst/>
          </a:prstGeom>
        </p:spPr>
      </p:pic>
      <p:sp>
        <p:nvSpPr>
          <p:cNvPr id="8" name="Rectangle 7"/>
          <p:cNvSpPr/>
          <p:nvPr/>
        </p:nvSpPr>
        <p:spPr>
          <a:xfrm>
            <a:off x="1125860" y="3645024"/>
            <a:ext cx="9361040" cy="2308324"/>
          </a:xfrm>
          <a:prstGeom prst="rect">
            <a:avLst/>
          </a:prstGeom>
        </p:spPr>
        <p:txBody>
          <a:bodyPr wrap="square">
            <a:spAutoFit/>
          </a:bodyPr>
          <a:lstStyle/>
          <a:p>
            <a:pPr marL="285750" indent="-285750">
              <a:buFont typeface="Wingdings" panose="05000000000000000000" pitchFamily="2" charset="2"/>
              <a:buChar char="ü"/>
            </a:pPr>
            <a:endParaRPr lang="el-GR" dirty="0">
              <a:solidFill>
                <a:srgbClr val="000000"/>
              </a:solidFill>
              <a:latin typeface="Garamond" panose="02020404030301010803" pitchFamily="18" charset="0"/>
            </a:endParaRPr>
          </a:p>
          <a:p>
            <a:pPr marL="285750" indent="-285750">
              <a:buFont typeface="Wingdings" panose="05000000000000000000" pitchFamily="2" charset="2"/>
              <a:buChar char="ü"/>
            </a:pPr>
            <a:r>
              <a:rPr lang="el-GR" dirty="0">
                <a:solidFill>
                  <a:srgbClr val="000000"/>
                </a:solidFill>
                <a:latin typeface="Garamond" panose="02020404030301010803" pitchFamily="18" charset="0"/>
              </a:rPr>
              <a:t>ai, aj κλπ είναι οι έξοδοι των διαφόρων νευρώνων i, j κλπ, οι οποίοι γίνονται είσοδοι σε άλλους νευρώνες. </a:t>
            </a:r>
          </a:p>
          <a:p>
            <a:pPr marL="285750" indent="-285750">
              <a:buFont typeface="Wingdings" panose="05000000000000000000" pitchFamily="2" charset="2"/>
              <a:buChar char="ü"/>
            </a:pPr>
            <a:r>
              <a:rPr lang="el-GR" dirty="0">
                <a:solidFill>
                  <a:srgbClr val="000000"/>
                </a:solidFill>
                <a:latin typeface="Garamond" panose="02020404030301010803" pitchFamily="18" charset="0"/>
              </a:rPr>
              <a:t>Υπάρχει ένα "σήμα", το a0, το οποίο έχει σταθερή τιμή (συνήθως -1 ή 1) και το οποίο αποτελεί είσοδο για όλους τους νευρώνες. </a:t>
            </a:r>
          </a:p>
          <a:p>
            <a:pPr marL="285750" indent="-285750">
              <a:buFont typeface="Wingdings" panose="05000000000000000000" pitchFamily="2" charset="2"/>
              <a:buChar char="ü"/>
            </a:pPr>
            <a:r>
              <a:rPr lang="el-GR" dirty="0">
                <a:solidFill>
                  <a:srgbClr val="000000"/>
                </a:solidFill>
                <a:latin typeface="Garamond" panose="02020404030301010803" pitchFamily="18" charset="0"/>
              </a:rPr>
              <a:t>Τα διάφορα σήματα aj τα οποία αποτελούν είσοδο ενός νευρώνα i, πολλαπλασιάζονται με συντελεστές βαρύτητας wj,i. </a:t>
            </a:r>
          </a:p>
          <a:p>
            <a:pPr marL="285750" indent="-285750">
              <a:buFont typeface="Wingdings" panose="05000000000000000000" pitchFamily="2" charset="2"/>
              <a:buChar char="ü"/>
            </a:pPr>
            <a:r>
              <a:rPr lang="el-GR" dirty="0">
                <a:solidFill>
                  <a:srgbClr val="000000"/>
                </a:solidFill>
                <a:latin typeface="Garamond" panose="02020404030301010803" pitchFamily="18" charset="0"/>
              </a:rPr>
              <a:t>Η συνολική είσοδος στον νευρώνα i είναι τελικά το άθροισμα όλων των επιμέρους εισόδων της, μετά τον πολλαπλασιασμό τους με τους συντελεστές βαρύτητας: </a:t>
            </a:r>
          </a:p>
        </p:txBody>
      </p:sp>
      <p:pic>
        <p:nvPicPr>
          <p:cNvPr id="9" name="Picture 8"/>
          <p:cNvPicPr>
            <a:picLocks noChangeAspect="1"/>
          </p:cNvPicPr>
          <p:nvPr/>
        </p:nvPicPr>
        <p:blipFill>
          <a:blip r:embed="rId3"/>
          <a:stretch>
            <a:fillRect/>
          </a:stretch>
        </p:blipFill>
        <p:spPr>
          <a:xfrm>
            <a:off x="6742484" y="5733256"/>
            <a:ext cx="2409825" cy="990600"/>
          </a:xfrm>
          <a:prstGeom prst="rect">
            <a:avLst/>
          </a:prstGeom>
        </p:spPr>
      </p:pic>
    </p:spTree>
    <p:extLst>
      <p:ext uri="{BB962C8B-B14F-4D97-AF65-F5344CB8AC3E}">
        <p14:creationId xmlns:p14="http://schemas.microsoft.com/office/powerpoint/2010/main" val="214182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923330"/>
          </a:xfrm>
          <a:prstGeom prst="rect">
            <a:avLst/>
          </a:prstGeom>
          <a:noFill/>
        </p:spPr>
        <p:txBody>
          <a:bodyPr wrap="square" rtlCol="0">
            <a:spAutoFit/>
          </a:bodyPr>
          <a:lstStyle/>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Ταξινομητής </a:t>
            </a:r>
            <a:r>
              <a:rPr lang="en-US" sz="3600" dirty="0">
                <a:effectLst>
                  <a:outerShdw blurRad="38100" dist="38100" dir="2700000" algn="tl">
                    <a:srgbClr val="000000">
                      <a:alpha val="43137"/>
                    </a:srgbClr>
                  </a:outerShdw>
                </a:effectLst>
                <a:latin typeface="Garamond" panose="02020404030301010803" pitchFamily="18" charset="0"/>
              </a:rPr>
              <a:t>Perceptron</a:t>
            </a:r>
            <a:endParaRPr lang="el-GR" sz="3600" dirty="0">
              <a:effectLst>
                <a:outerShdw blurRad="38100" dist="38100" dir="2700000" algn="tl">
                  <a:srgbClr val="000000">
                    <a:alpha val="43137"/>
                  </a:srgbClr>
                </a:outerShdw>
              </a:effectLst>
              <a:latin typeface="Garamond" panose="02020404030301010803" pitchFamily="18" charset="0"/>
            </a:endParaRPr>
          </a:p>
        </p:txBody>
      </p:sp>
      <p:sp>
        <p:nvSpPr>
          <p:cNvPr id="12" name="Rectangle 4"/>
          <p:cNvSpPr>
            <a:spLocks noChangeArrowheads="1"/>
          </p:cNvSpPr>
          <p:nvPr/>
        </p:nvSpPr>
        <p:spPr bwMode="auto">
          <a:xfrm>
            <a:off x="1090924" y="1315130"/>
            <a:ext cx="950505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l-GR" altLang="el-GR" b="0" i="0" u="none" strike="noStrike" cap="none" normalizeH="0" baseline="0" dirty="0">
                <a:ln>
                  <a:noFill/>
                </a:ln>
                <a:solidFill>
                  <a:schemeClr val="tx1"/>
                </a:solidFill>
                <a:effectLst/>
                <a:latin typeface="Garamond" panose="02020404030301010803" pitchFamily="18" charset="0"/>
              </a:rPr>
              <a:t>O Perceptron είναι ένας δυαδικός ταξινομητής, δηλαδή μία συνάρτηση η οποία απεικονίζει την είσοδο </a:t>
            </a:r>
            <a:r>
              <a:rPr lang="en-US" altLang="el-GR" dirty="0">
                <a:latin typeface="Garamond" panose="02020404030301010803" pitchFamily="18" charset="0"/>
              </a:rPr>
              <a:t>x</a:t>
            </a:r>
            <a:r>
              <a:rPr kumimoji="0" lang="el-GR" altLang="el-GR" b="0" i="0" u="none" strike="noStrike" cap="none" normalizeH="0" baseline="0" dirty="0">
                <a:ln>
                  <a:noFill/>
                </a:ln>
                <a:solidFill>
                  <a:schemeClr val="tx1"/>
                </a:solidFill>
                <a:effectLst/>
                <a:latin typeface="Garamond" panose="02020404030301010803" pitchFamily="18" charset="0"/>
              </a:rPr>
              <a:t>   (ένα διάνυσμα με πραγματικές τιμές) σε μία τιμή εξόδου </a:t>
            </a:r>
            <a:r>
              <a:rPr kumimoji="0" lang="en-US" altLang="el-GR" b="0" i="0" u="none" strike="noStrike" cap="none" normalizeH="0" baseline="0" dirty="0">
                <a:ln>
                  <a:noFill/>
                </a:ln>
                <a:solidFill>
                  <a:schemeClr val="tx1"/>
                </a:solidFill>
                <a:effectLst/>
                <a:latin typeface="Garamond" panose="02020404030301010803" pitchFamily="18" charset="0"/>
              </a:rPr>
              <a:t>f(x)</a:t>
            </a:r>
            <a:r>
              <a:rPr kumimoji="0" lang="el-GR" altLang="el-GR" b="0" i="0" u="none" strike="noStrike" cap="none" normalizeH="0" baseline="0" dirty="0">
                <a:ln>
                  <a:noFill/>
                </a:ln>
                <a:solidFill>
                  <a:schemeClr val="tx1"/>
                </a:solidFill>
                <a:effectLst/>
                <a:latin typeface="Garamond" panose="02020404030301010803" pitchFamily="18" charset="0"/>
              </a:rPr>
              <a:t> (μία και μοναδική δυαδική τιμή).</a:t>
            </a:r>
            <a:endParaRPr kumimoji="0" lang="en-US" altLang="el-GR" b="0" i="0" u="none" strike="noStrike" cap="none" normalizeH="0" baseline="0" dirty="0">
              <a:ln>
                <a:noFill/>
              </a:ln>
              <a:solidFill>
                <a:schemeClr val="tx1"/>
              </a:solidFill>
              <a:effectLst/>
              <a:latin typeface="Garamond" panose="020204040303010108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altLang="el-GR" dirty="0">
              <a:latin typeface="Garamond" panose="020204040303010108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l-GR" b="0" i="0" u="none" strike="noStrike" cap="none" normalizeH="0" baseline="0" dirty="0">
              <a:ln>
                <a:noFill/>
              </a:ln>
              <a:solidFill>
                <a:schemeClr val="tx1"/>
              </a:solidFill>
              <a:effectLst/>
              <a:latin typeface="Garamond" panose="020204040303010108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altLang="el-GR" dirty="0">
              <a:latin typeface="Garamond" panose="020204040303010108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l-GR" b="0" i="0" u="none" strike="noStrike" cap="none" normalizeH="0" baseline="0" dirty="0">
              <a:ln>
                <a:noFill/>
              </a:ln>
              <a:solidFill>
                <a:schemeClr val="tx1"/>
              </a:solidFill>
              <a:effectLst/>
              <a:latin typeface="Garamond" panose="020204040303010108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altLang="el-GR" dirty="0">
              <a:latin typeface="Garamond" panose="02020404030301010803" pitchFamily="18" charset="0"/>
            </a:endParaRPr>
          </a:p>
          <a:p>
            <a:pPr marL="285750" lvl="0" indent="-285750" eaLnBrk="0" fontAlgn="base" hangingPunct="0">
              <a:spcBef>
                <a:spcPct val="0"/>
              </a:spcBef>
              <a:spcAft>
                <a:spcPct val="0"/>
              </a:spcAft>
              <a:buFont typeface="Wingdings" panose="05000000000000000000" pitchFamily="2" charset="2"/>
              <a:buChar char="ü"/>
            </a:pPr>
            <a:r>
              <a:rPr lang="el-GR" altLang="el-GR" dirty="0">
                <a:latin typeface="Garamond" panose="02020404030301010803" pitchFamily="18" charset="0"/>
              </a:rPr>
              <a:t>Το Perceptron είναι η απλούστερη μορφή Νευρωνικού δικτύου, το οποίο</a:t>
            </a:r>
            <a:r>
              <a:rPr lang="en-US" altLang="el-GR" dirty="0">
                <a:latin typeface="Garamond" panose="02020404030301010803" pitchFamily="18" charset="0"/>
              </a:rPr>
              <a:t> </a:t>
            </a:r>
            <a:r>
              <a:rPr lang="el-GR" altLang="el-GR" dirty="0">
                <a:latin typeface="Garamond" panose="02020404030301010803" pitchFamily="18" charset="0"/>
              </a:rPr>
              <a:t>χρησιμοποιείται για την ταξινόμηση ενός ειδικού τύπου προτύπων, που είναι</a:t>
            </a:r>
            <a:r>
              <a:rPr lang="en-US" altLang="el-GR" dirty="0">
                <a:latin typeface="Garamond" panose="02020404030301010803" pitchFamily="18" charset="0"/>
              </a:rPr>
              <a:t> </a:t>
            </a:r>
            <a:r>
              <a:rPr lang="el-GR" altLang="el-GR" dirty="0">
                <a:latin typeface="Garamond" panose="02020404030301010803" pitchFamily="18" charset="0"/>
              </a:rPr>
              <a:t>γραμμικά διαχωριζόμενα.</a:t>
            </a:r>
            <a:endParaRPr kumimoji="0" lang="en-US" altLang="el-GR" b="0" i="0" u="none" strike="noStrike" cap="none" normalizeH="0" baseline="0" dirty="0">
              <a:ln>
                <a:noFill/>
              </a:ln>
              <a:solidFill>
                <a:schemeClr val="tx1"/>
              </a:solidFill>
              <a:effectLst/>
              <a:latin typeface="Garamond" panose="020204040303010108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altLang="el-GR" dirty="0">
              <a:latin typeface="Garamond" panose="020204040303010108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l-GR" altLang="el-GR" b="0" i="0" u="none" strike="noStrike" cap="none" normalizeH="0" baseline="0" dirty="0">
              <a:ln>
                <a:noFill/>
              </a:ln>
              <a:solidFill>
                <a:schemeClr val="tx1"/>
              </a:solidFill>
              <a:effectLst/>
              <a:latin typeface="Garamond" panose="02020404030301010803" pitchFamily="18" charset="0"/>
            </a:endParaRPr>
          </a:p>
        </p:txBody>
      </p:sp>
      <p:sp>
        <p:nvSpPr>
          <p:cNvPr id="13" name="AutoShape 5" descr="x"/>
          <p:cNvSpPr>
            <a:spLocks noChangeAspect="1" noChangeArrowheads="1"/>
          </p:cNvSpPr>
          <p:nvPr/>
        </p:nvSpPr>
        <p:spPr bwMode="auto">
          <a:xfrm>
            <a:off x="11574784" y="1584946"/>
            <a:ext cx="23768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4" name="AutoShape 6" descr="f(x)"/>
          <p:cNvSpPr>
            <a:spLocks noChangeAspect="1" noChangeArrowheads="1"/>
          </p:cNvSpPr>
          <p:nvPr/>
        </p:nvSpPr>
        <p:spPr bwMode="auto">
          <a:xfrm>
            <a:off x="17442184" y="1584946"/>
            <a:ext cx="23768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5" name="Picture 14"/>
          <p:cNvPicPr>
            <a:picLocks noChangeAspect="1"/>
          </p:cNvPicPr>
          <p:nvPr/>
        </p:nvPicPr>
        <p:blipFill>
          <a:blip r:embed="rId2"/>
          <a:stretch>
            <a:fillRect/>
          </a:stretch>
        </p:blipFill>
        <p:spPr>
          <a:xfrm>
            <a:off x="4510236" y="2214797"/>
            <a:ext cx="2495980" cy="664068"/>
          </a:xfrm>
          <a:prstGeom prst="rect">
            <a:avLst/>
          </a:prstGeom>
        </p:spPr>
      </p:pic>
      <p:pic>
        <p:nvPicPr>
          <p:cNvPr id="16" name="Picture 15"/>
          <p:cNvPicPr>
            <a:picLocks noChangeAspect="1"/>
          </p:cNvPicPr>
          <p:nvPr/>
        </p:nvPicPr>
        <p:blipFill>
          <a:blip r:embed="rId3"/>
          <a:stretch>
            <a:fillRect/>
          </a:stretch>
        </p:blipFill>
        <p:spPr>
          <a:xfrm>
            <a:off x="1125860" y="4118396"/>
            <a:ext cx="3608878" cy="2247696"/>
          </a:xfrm>
          <a:prstGeom prst="rect">
            <a:avLst/>
          </a:prstGeom>
        </p:spPr>
      </p:pic>
      <p:pic>
        <p:nvPicPr>
          <p:cNvPr id="17" name="Picture 16"/>
          <p:cNvPicPr>
            <a:picLocks noChangeAspect="1"/>
          </p:cNvPicPr>
          <p:nvPr/>
        </p:nvPicPr>
        <p:blipFill>
          <a:blip r:embed="rId4"/>
          <a:stretch>
            <a:fillRect/>
          </a:stretch>
        </p:blipFill>
        <p:spPr>
          <a:xfrm>
            <a:off x="5014292" y="4118396"/>
            <a:ext cx="3639711" cy="2088828"/>
          </a:xfrm>
          <a:prstGeom prst="rect">
            <a:avLst/>
          </a:prstGeom>
        </p:spPr>
      </p:pic>
      <p:pic>
        <p:nvPicPr>
          <p:cNvPr id="18" name="Picture 17"/>
          <p:cNvPicPr>
            <a:picLocks noChangeAspect="1"/>
          </p:cNvPicPr>
          <p:nvPr/>
        </p:nvPicPr>
        <p:blipFill>
          <a:blip r:embed="rId5"/>
          <a:stretch>
            <a:fillRect/>
          </a:stretch>
        </p:blipFill>
        <p:spPr>
          <a:xfrm>
            <a:off x="8961726" y="4739491"/>
            <a:ext cx="1476375" cy="762000"/>
          </a:xfrm>
          <a:prstGeom prst="rect">
            <a:avLst/>
          </a:prstGeom>
        </p:spPr>
      </p:pic>
    </p:spTree>
    <p:extLst>
      <p:ext uri="{BB962C8B-B14F-4D97-AF65-F5344CB8AC3E}">
        <p14:creationId xmlns:p14="http://schemas.microsoft.com/office/powerpoint/2010/main" val="3561509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3939540"/>
          </a:xfrm>
          <a:prstGeom prst="rect">
            <a:avLst/>
          </a:prstGeom>
          <a:noFill/>
        </p:spPr>
        <p:txBody>
          <a:bodyPr wrap="square" rtlCol="0">
            <a:spAutoFit/>
          </a:bodyPr>
          <a:lstStyle/>
          <a:p>
            <a:pPr marL="285750" indent="-285750">
              <a:buFont typeface="Wingdings" panose="05000000000000000000" pitchFamily="2" charset="2"/>
              <a:buChar char="ü"/>
            </a:pPr>
            <a:r>
              <a:rPr lang="el-GR" dirty="0">
                <a:latin typeface="Garamond" panose="02020404030301010803" pitchFamily="18" charset="0"/>
              </a:rPr>
              <a:t>Η έξοδος του τεχνητού νευρώνα προκύπτει από την εφαρμογή της συνάρτησης ενεργοποίησης (activation function) στην συνολική του είσοδο Si: </a:t>
            </a:r>
          </a:p>
          <a:p>
            <a:pPr marL="285750" indent="-285750">
              <a:buFont typeface="Wingdings" panose="05000000000000000000" pitchFamily="2" charset="2"/>
              <a:buChar char="ü"/>
            </a:pPr>
            <a:endParaRPr lang="el-GR" dirty="0">
              <a:latin typeface="Garamond" panose="02020404030301010803" pitchFamily="18" charset="0"/>
            </a:endParaRPr>
          </a:p>
          <a:p>
            <a:pPr marL="285750" indent="-285750">
              <a:buFont typeface="Wingdings" panose="05000000000000000000" pitchFamily="2" charset="2"/>
              <a:buChar char="ü"/>
            </a:pPr>
            <a:endParaRPr lang="el-GR" dirty="0">
              <a:latin typeface="Garamond" panose="02020404030301010803" pitchFamily="18" charset="0"/>
            </a:endParaRPr>
          </a:p>
          <a:p>
            <a:pPr marL="285750" indent="-285750">
              <a:buFont typeface="Wingdings" panose="05000000000000000000" pitchFamily="2" charset="2"/>
              <a:buChar char="ü"/>
            </a:pPr>
            <a:endParaRPr lang="el-GR" dirty="0">
              <a:latin typeface="Garamond" panose="02020404030301010803" pitchFamily="18" charset="0"/>
            </a:endParaRPr>
          </a:p>
          <a:p>
            <a:pPr marL="285750" indent="-285750">
              <a:buFont typeface="Wingdings" panose="05000000000000000000" pitchFamily="2" charset="2"/>
              <a:buChar char="ü"/>
            </a:pPr>
            <a:r>
              <a:rPr lang="el-GR" dirty="0">
                <a:latin typeface="Garamond" panose="02020404030301010803" pitchFamily="18" charset="0"/>
              </a:rPr>
              <a:t>Υπάρχουν διάφορες περιπτώσεις συναρτήσεων ενεργοποίησης: </a:t>
            </a:r>
          </a:p>
          <a:p>
            <a:pPr marL="742950" lvl="1" indent="-285750">
              <a:buFont typeface="Wingdings" panose="05000000000000000000" pitchFamily="2" charset="2"/>
              <a:buChar char="ü"/>
            </a:pPr>
            <a:r>
              <a:rPr lang="el-GR" dirty="0">
                <a:latin typeface="Garamond" panose="02020404030301010803" pitchFamily="18" charset="0"/>
              </a:rPr>
              <a:t>Βηματική συνάρτηση (</a:t>
            </a:r>
            <a:r>
              <a:rPr lang="en-US" dirty="0">
                <a:latin typeface="Garamond" panose="02020404030301010803" pitchFamily="18" charset="0"/>
              </a:rPr>
              <a:t>step function) </a:t>
            </a:r>
            <a:r>
              <a:rPr lang="el-GR" dirty="0">
                <a:latin typeface="Garamond" panose="02020404030301010803" pitchFamily="18" charset="0"/>
              </a:rPr>
              <a:t>ή συνάρτηση κατωφλίου (</a:t>
            </a:r>
            <a:r>
              <a:rPr lang="en-US" dirty="0">
                <a:latin typeface="Garamond" panose="02020404030301010803" pitchFamily="18" charset="0"/>
              </a:rPr>
              <a:t>threshold function) </a:t>
            </a:r>
          </a:p>
          <a:p>
            <a:pPr marL="742950" lvl="1" indent="-285750">
              <a:buFont typeface="Wingdings" panose="05000000000000000000" pitchFamily="2" charset="2"/>
              <a:buChar char="ü"/>
            </a:pPr>
            <a:r>
              <a:rPr lang="el-GR" dirty="0">
                <a:latin typeface="Garamond" panose="02020404030301010803" pitchFamily="18" charset="0"/>
              </a:rPr>
              <a:t>Συνάρτηση προσήμου (</a:t>
            </a:r>
            <a:r>
              <a:rPr lang="en-US" dirty="0">
                <a:latin typeface="Garamond" panose="02020404030301010803" pitchFamily="18" charset="0"/>
              </a:rPr>
              <a:t>sign function) </a:t>
            </a:r>
          </a:p>
          <a:p>
            <a:pPr marL="742950" lvl="1" indent="-285750">
              <a:buFont typeface="Wingdings" panose="05000000000000000000" pitchFamily="2" charset="2"/>
              <a:buChar char="ü"/>
            </a:pPr>
            <a:r>
              <a:rPr lang="el-GR" dirty="0">
                <a:latin typeface="Garamond" panose="02020404030301010803" pitchFamily="18" charset="0"/>
              </a:rPr>
              <a:t>Σιγμοειδής συνάρτηση (</a:t>
            </a:r>
            <a:r>
              <a:rPr lang="en-US" dirty="0">
                <a:latin typeface="Garamond" panose="02020404030301010803" pitchFamily="18" charset="0"/>
              </a:rPr>
              <a:t>sigmoid </a:t>
            </a:r>
            <a:r>
              <a:rPr lang="el-GR" dirty="0">
                <a:latin typeface="Garamond" panose="02020404030301010803" pitchFamily="18" charset="0"/>
              </a:rPr>
              <a:t>ή </a:t>
            </a:r>
            <a:r>
              <a:rPr lang="en-US" dirty="0">
                <a:latin typeface="Garamond" panose="02020404030301010803" pitchFamily="18" charset="0"/>
              </a:rPr>
              <a:t>logistics function) </a:t>
            </a:r>
          </a:p>
          <a:p>
            <a:pPr marL="742950" lvl="1" indent="-285750">
              <a:buFont typeface="Wingdings" panose="05000000000000000000" pitchFamily="2" charset="2"/>
              <a:buChar char="ü"/>
            </a:pPr>
            <a:r>
              <a:rPr lang="el-GR" dirty="0">
                <a:latin typeface="Garamond" panose="02020404030301010803" pitchFamily="18" charset="0"/>
              </a:rPr>
              <a:t>Γραμμική συνάρτηση (</a:t>
            </a:r>
            <a:r>
              <a:rPr lang="en-US" dirty="0">
                <a:latin typeface="Garamond" panose="02020404030301010803" pitchFamily="18" charset="0"/>
              </a:rPr>
              <a:t>linear function) </a:t>
            </a:r>
          </a:p>
          <a:p>
            <a:pPr marL="742950" lvl="1" indent="-285750">
              <a:buFont typeface="Wingdings" panose="05000000000000000000" pitchFamily="2" charset="2"/>
              <a:buChar char="ü"/>
            </a:pPr>
            <a:r>
              <a:rPr lang="en-US" dirty="0">
                <a:latin typeface="Garamond" panose="02020404030301010803" pitchFamily="18" charset="0"/>
              </a:rPr>
              <a:t>…..</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Έξοδος τεχνητού νευρώνα</a:t>
            </a:r>
          </a:p>
        </p:txBody>
      </p:sp>
      <p:pic>
        <p:nvPicPr>
          <p:cNvPr id="2" name="Picture 1"/>
          <p:cNvPicPr>
            <a:picLocks noChangeAspect="1"/>
          </p:cNvPicPr>
          <p:nvPr/>
        </p:nvPicPr>
        <p:blipFill>
          <a:blip r:embed="rId2"/>
          <a:stretch>
            <a:fillRect/>
          </a:stretch>
        </p:blipFill>
        <p:spPr>
          <a:xfrm>
            <a:off x="4366220" y="1892146"/>
            <a:ext cx="1085850" cy="381000"/>
          </a:xfrm>
          <a:prstGeom prst="rect">
            <a:avLst/>
          </a:prstGeom>
        </p:spPr>
      </p:pic>
    </p:spTree>
    <p:extLst>
      <p:ext uri="{BB962C8B-B14F-4D97-AF65-F5344CB8AC3E}">
        <p14:creationId xmlns:p14="http://schemas.microsoft.com/office/powerpoint/2010/main" val="246997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Βηματική Συνάρτηση Ενεργοποίησης</a:t>
            </a:r>
          </a:p>
        </p:txBody>
      </p:sp>
      <p:pic>
        <p:nvPicPr>
          <p:cNvPr id="2" name="Picture 1"/>
          <p:cNvPicPr>
            <a:picLocks noChangeAspect="1"/>
          </p:cNvPicPr>
          <p:nvPr/>
        </p:nvPicPr>
        <p:blipFill>
          <a:blip r:embed="rId2"/>
          <a:stretch>
            <a:fillRect/>
          </a:stretch>
        </p:blipFill>
        <p:spPr>
          <a:xfrm>
            <a:off x="3718148" y="1394456"/>
            <a:ext cx="3228975" cy="1228725"/>
          </a:xfrm>
          <a:prstGeom prst="rect">
            <a:avLst/>
          </a:prstGeom>
        </p:spPr>
      </p:pic>
      <p:pic>
        <p:nvPicPr>
          <p:cNvPr id="4" name="Picture 3"/>
          <p:cNvPicPr>
            <a:picLocks noChangeAspect="1"/>
          </p:cNvPicPr>
          <p:nvPr/>
        </p:nvPicPr>
        <p:blipFill>
          <a:blip r:embed="rId3"/>
          <a:stretch>
            <a:fillRect/>
          </a:stretch>
        </p:blipFill>
        <p:spPr>
          <a:xfrm>
            <a:off x="1917948" y="2924944"/>
            <a:ext cx="7362825" cy="3609975"/>
          </a:xfrm>
          <a:prstGeom prst="rect">
            <a:avLst/>
          </a:prstGeom>
        </p:spPr>
      </p:pic>
    </p:spTree>
    <p:extLst>
      <p:ext uri="{BB962C8B-B14F-4D97-AF65-F5344CB8AC3E}">
        <p14:creationId xmlns:p14="http://schemas.microsoft.com/office/powerpoint/2010/main" val="307721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Συνάρτηση Προσήμου</a:t>
            </a:r>
          </a:p>
        </p:txBody>
      </p:sp>
      <p:pic>
        <p:nvPicPr>
          <p:cNvPr id="2" name="Picture 1"/>
          <p:cNvPicPr>
            <a:picLocks noChangeAspect="1"/>
          </p:cNvPicPr>
          <p:nvPr/>
        </p:nvPicPr>
        <p:blipFill>
          <a:blip r:embed="rId2"/>
          <a:stretch>
            <a:fillRect/>
          </a:stretch>
        </p:blipFill>
        <p:spPr>
          <a:xfrm>
            <a:off x="3790156" y="1412776"/>
            <a:ext cx="3714750" cy="1143000"/>
          </a:xfrm>
          <a:prstGeom prst="rect">
            <a:avLst/>
          </a:prstGeom>
        </p:spPr>
      </p:pic>
      <p:pic>
        <p:nvPicPr>
          <p:cNvPr id="4" name="Picture 3"/>
          <p:cNvPicPr>
            <a:picLocks noChangeAspect="1"/>
          </p:cNvPicPr>
          <p:nvPr/>
        </p:nvPicPr>
        <p:blipFill>
          <a:blip r:embed="rId3"/>
          <a:stretch>
            <a:fillRect/>
          </a:stretch>
        </p:blipFill>
        <p:spPr>
          <a:xfrm>
            <a:off x="2566020" y="2938462"/>
            <a:ext cx="6943725" cy="3457575"/>
          </a:xfrm>
          <a:prstGeom prst="rect">
            <a:avLst/>
          </a:prstGeom>
        </p:spPr>
      </p:pic>
    </p:spTree>
    <p:extLst>
      <p:ext uri="{BB962C8B-B14F-4D97-AF65-F5344CB8AC3E}">
        <p14:creationId xmlns:p14="http://schemas.microsoft.com/office/powerpoint/2010/main" val="2971579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Σιγμοειδής συνάρτηση</a:t>
            </a:r>
          </a:p>
        </p:txBody>
      </p:sp>
      <p:pic>
        <p:nvPicPr>
          <p:cNvPr id="2" name="Picture 1"/>
          <p:cNvPicPr>
            <a:picLocks noChangeAspect="1"/>
          </p:cNvPicPr>
          <p:nvPr/>
        </p:nvPicPr>
        <p:blipFill>
          <a:blip r:embed="rId2"/>
          <a:stretch>
            <a:fillRect/>
          </a:stretch>
        </p:blipFill>
        <p:spPr>
          <a:xfrm>
            <a:off x="2926060" y="3140968"/>
            <a:ext cx="6056592" cy="3507261"/>
          </a:xfrm>
          <a:prstGeom prst="rect">
            <a:avLst/>
          </a:prstGeom>
        </p:spPr>
      </p:pic>
      <p:pic>
        <p:nvPicPr>
          <p:cNvPr id="4" name="Picture 3"/>
          <p:cNvPicPr>
            <a:picLocks noChangeAspect="1"/>
          </p:cNvPicPr>
          <p:nvPr/>
        </p:nvPicPr>
        <p:blipFill>
          <a:blip r:embed="rId3"/>
          <a:stretch>
            <a:fillRect/>
          </a:stretch>
        </p:blipFill>
        <p:spPr>
          <a:xfrm>
            <a:off x="4150196" y="1396967"/>
            <a:ext cx="2895600" cy="1028700"/>
          </a:xfrm>
          <a:prstGeom prst="rect">
            <a:avLst/>
          </a:prstGeom>
        </p:spPr>
      </p:pic>
    </p:spTree>
    <p:extLst>
      <p:ext uri="{BB962C8B-B14F-4D97-AF65-F5344CB8AC3E}">
        <p14:creationId xmlns:p14="http://schemas.microsoft.com/office/powerpoint/2010/main" val="220128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Δέντρα Αποφάσεων – </a:t>
            </a:r>
            <a:r>
              <a:rPr lang="en-US" sz="3600" dirty="0">
                <a:effectLst>
                  <a:outerShdw blurRad="38100" dist="38100" dir="2700000" algn="tl">
                    <a:srgbClr val="000000">
                      <a:alpha val="43137"/>
                    </a:srgbClr>
                  </a:outerShdw>
                </a:effectLst>
                <a:latin typeface="Garamond" panose="02020404030301010803" pitchFamily="18" charset="0"/>
              </a:rPr>
              <a:t>Iris Data</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8" name="Εικόνα 4"/>
          <p:cNvPicPr>
            <a:picLocks noChangeAspect="1"/>
          </p:cNvPicPr>
          <p:nvPr/>
        </p:nvPicPr>
        <p:blipFill rotWithShape="1">
          <a:blip r:embed="rId2"/>
          <a:srcRect b="46342"/>
          <a:stretch/>
        </p:blipFill>
        <p:spPr>
          <a:xfrm>
            <a:off x="981843" y="1856321"/>
            <a:ext cx="5156109" cy="3804927"/>
          </a:xfrm>
          <a:prstGeom prst="rect">
            <a:avLst/>
          </a:prstGeom>
        </p:spPr>
      </p:pic>
      <p:pic>
        <p:nvPicPr>
          <p:cNvPr id="9" name="Εικόνα 7"/>
          <p:cNvPicPr>
            <a:picLocks noChangeAspect="1"/>
          </p:cNvPicPr>
          <p:nvPr/>
        </p:nvPicPr>
        <p:blipFill rotWithShape="1">
          <a:blip r:embed="rId2"/>
          <a:srcRect t="53638"/>
          <a:stretch/>
        </p:blipFill>
        <p:spPr>
          <a:xfrm>
            <a:off x="5805741" y="2060848"/>
            <a:ext cx="4969191" cy="3168352"/>
          </a:xfrm>
          <a:prstGeom prst="rect">
            <a:avLst/>
          </a:prstGeom>
        </p:spPr>
      </p:pic>
      <p:cxnSp>
        <p:nvCxnSpPr>
          <p:cNvPr id="4" name="Straight Arrow Connector 3"/>
          <p:cNvCxnSpPr/>
          <p:nvPr/>
        </p:nvCxnSpPr>
        <p:spPr>
          <a:xfrm>
            <a:off x="4150196" y="1628800"/>
            <a:ext cx="0" cy="50405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flipV="1">
            <a:off x="10486900" y="4797152"/>
            <a:ext cx="0" cy="4320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74316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1200329"/>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Βηματική συνάρτηση ενεργοποίησης</a:t>
            </a: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Παράδειγμα: Συνάρτηση </a:t>
            </a:r>
            <a:r>
              <a:rPr lang="en-US" sz="3600" dirty="0">
                <a:effectLst>
                  <a:outerShdw blurRad="38100" dist="38100" dir="2700000" algn="tl">
                    <a:srgbClr val="000000">
                      <a:alpha val="43137"/>
                    </a:srgbClr>
                  </a:outerShdw>
                </a:effectLst>
                <a:latin typeface="Garamond" panose="02020404030301010803" pitchFamily="18" charset="0"/>
              </a:rPr>
              <a:t>NOT</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4" name="Table 3"/>
          <p:cNvGraphicFramePr>
            <a:graphicFrameLocks noGrp="1"/>
          </p:cNvGraphicFramePr>
          <p:nvPr/>
        </p:nvGraphicFramePr>
        <p:xfrm>
          <a:off x="3142084" y="4437112"/>
          <a:ext cx="6094413" cy="1112520"/>
        </p:xfrm>
        <a:graphic>
          <a:graphicData uri="http://schemas.openxmlformats.org/drawingml/2006/table">
            <a:tbl>
              <a:tblPr firstRow="1" bandRow="1">
                <a:tableStyleId>{073A0DAA-6AF3-43AB-8588-CEC1D06C72B9}</a:tableStyleId>
              </a:tblPr>
              <a:tblGrid>
                <a:gridCol w="2031471">
                  <a:extLst>
                    <a:ext uri="{9D8B030D-6E8A-4147-A177-3AD203B41FA5}">
                      <a16:colId xmlns:a16="http://schemas.microsoft.com/office/drawing/2014/main" val="2105281460"/>
                    </a:ext>
                  </a:extLst>
                </a:gridCol>
                <a:gridCol w="2031471">
                  <a:extLst>
                    <a:ext uri="{9D8B030D-6E8A-4147-A177-3AD203B41FA5}">
                      <a16:colId xmlns:a16="http://schemas.microsoft.com/office/drawing/2014/main" val="2578052079"/>
                    </a:ext>
                  </a:extLst>
                </a:gridCol>
                <a:gridCol w="2031471">
                  <a:extLst>
                    <a:ext uri="{9D8B030D-6E8A-4147-A177-3AD203B41FA5}">
                      <a16:colId xmlns:a16="http://schemas.microsoft.com/office/drawing/2014/main" val="2367430024"/>
                    </a:ext>
                  </a:extLst>
                </a:gridCol>
              </a:tblGrid>
              <a:tr h="370840">
                <a:tc>
                  <a:txBody>
                    <a:bodyPr/>
                    <a:lstStyle/>
                    <a:p>
                      <a:r>
                        <a:rPr lang="en-US" dirty="0"/>
                        <a:t>x</a:t>
                      </a:r>
                      <a:endParaRPr lang="el-GR" dirty="0"/>
                    </a:p>
                  </a:txBody>
                  <a:tcPr/>
                </a:tc>
                <a:tc>
                  <a:txBody>
                    <a:bodyPr/>
                    <a:lstStyle/>
                    <a:p>
                      <a:r>
                        <a:rPr lang="en-US" dirty="0"/>
                        <a:t>S</a:t>
                      </a:r>
                      <a:endParaRPr lang="el-GR" dirty="0"/>
                    </a:p>
                  </a:txBody>
                  <a:tcPr/>
                </a:tc>
                <a:tc>
                  <a:txBody>
                    <a:bodyPr/>
                    <a:lstStyle/>
                    <a:p>
                      <a:r>
                        <a:rPr lang="el-GR" dirty="0"/>
                        <a:t>Φ(</a:t>
                      </a:r>
                      <a:r>
                        <a:rPr lang="en-US" dirty="0"/>
                        <a:t>S</a:t>
                      </a:r>
                      <a:r>
                        <a:rPr lang="el-GR" dirty="0"/>
                        <a:t>)</a:t>
                      </a:r>
                    </a:p>
                  </a:txBody>
                  <a:tcPr/>
                </a:tc>
                <a:extLst>
                  <a:ext uri="{0D108BD9-81ED-4DB2-BD59-A6C34878D82A}">
                    <a16:rowId xmlns:a16="http://schemas.microsoft.com/office/drawing/2014/main" val="3251100187"/>
                  </a:ext>
                </a:extLst>
              </a:tr>
              <a:tr h="370840">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extLst>
                  <a:ext uri="{0D108BD9-81ED-4DB2-BD59-A6C34878D82A}">
                    <a16:rowId xmlns:a16="http://schemas.microsoft.com/office/drawing/2014/main" val="1606334975"/>
                  </a:ext>
                </a:extLst>
              </a:tr>
              <a:tr h="370840">
                <a:tc>
                  <a:txBody>
                    <a:bodyPr/>
                    <a:lstStyle/>
                    <a:p>
                      <a:r>
                        <a:rPr lang="en-US" dirty="0"/>
                        <a:t>1</a:t>
                      </a:r>
                      <a:endParaRPr lang="el-GR" dirty="0"/>
                    </a:p>
                  </a:txBody>
                  <a:tcPr/>
                </a:tc>
                <a:tc>
                  <a:txBody>
                    <a:bodyPr/>
                    <a:lstStyle/>
                    <a:p>
                      <a:endParaRPr lang="el-GR" dirty="0"/>
                    </a:p>
                  </a:txBody>
                  <a:tcPr/>
                </a:tc>
                <a:tc>
                  <a:txBody>
                    <a:bodyPr/>
                    <a:lstStyle/>
                    <a:p>
                      <a:r>
                        <a:rPr lang="en-US" dirty="0"/>
                        <a:t>0</a:t>
                      </a:r>
                      <a:endParaRPr lang="el-GR" dirty="0"/>
                    </a:p>
                  </a:txBody>
                  <a:tcPr/>
                </a:tc>
                <a:extLst>
                  <a:ext uri="{0D108BD9-81ED-4DB2-BD59-A6C34878D82A}">
                    <a16:rowId xmlns:a16="http://schemas.microsoft.com/office/drawing/2014/main" val="1592731800"/>
                  </a:ext>
                </a:extLst>
              </a:tr>
            </a:tbl>
          </a:graphicData>
        </a:graphic>
      </p:graphicFrame>
      <p:pic>
        <p:nvPicPr>
          <p:cNvPr id="8" name="Picture 7">
            <a:extLst>
              <a:ext uri="{FF2B5EF4-FFF2-40B4-BE49-F238E27FC236}">
                <a16:creationId xmlns:a16="http://schemas.microsoft.com/office/drawing/2014/main" id="{1F72392B-A8C9-4545-AE4B-1254E1692AFC}"/>
              </a:ext>
            </a:extLst>
          </p:cNvPr>
          <p:cNvPicPr>
            <a:picLocks noChangeAspect="1"/>
          </p:cNvPicPr>
          <p:nvPr/>
        </p:nvPicPr>
        <p:blipFill>
          <a:blip r:embed="rId2"/>
          <a:stretch>
            <a:fillRect/>
          </a:stretch>
        </p:blipFill>
        <p:spPr>
          <a:xfrm>
            <a:off x="2442529" y="1703187"/>
            <a:ext cx="6943725" cy="20574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859CB3-6238-424A-B103-C0E21E54B00C}"/>
                  </a:ext>
                </a:extLst>
              </p:cNvPr>
              <p:cNvSpPr txBox="1"/>
              <p:nvPr/>
            </p:nvSpPr>
            <p:spPr>
              <a:xfrm>
                <a:off x="4870199" y="3682084"/>
                <a:ext cx="24484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S</m:t>
                      </m:r>
                      <m:r>
                        <a:rPr lang="en-US" b="0" i="0" smtClean="0">
                          <a:latin typeface="Cambria Math" panose="02040503050406030204" pitchFamily="18" charset="0"/>
                        </a:rPr>
                        <m:t>=</m:t>
                      </m:r>
                      <m:sSub>
                        <m:sSubPr>
                          <m:ctrlPr>
                            <a:rPr lang="el-GR" i="1" smtClean="0">
                              <a:effectLst/>
                              <a:latin typeface="Cambria Math" panose="02040503050406030204" pitchFamily="18" charset="0"/>
                            </a:rPr>
                          </m:ctrlPr>
                        </m:sSubPr>
                        <m:e>
                          <m:r>
                            <a:rPr lang="en-US" b="0" i="1" smtClean="0">
                              <a:effectLst/>
                              <a:latin typeface="Cambria Math" panose="02040503050406030204" pitchFamily="18" charset="0"/>
                            </a:rPr>
                            <m:t>𝑥</m:t>
                          </m:r>
                          <m:r>
                            <a:rPr lang="en-US" b="0" i="1" smtClean="0">
                              <a:effectLst/>
                              <a:latin typeface="Cambria Math" panose="02040503050406030204" pitchFamily="18" charset="0"/>
                            </a:rPr>
                            <m:t>∗</m:t>
                          </m:r>
                          <m:r>
                            <a:rPr lang="en-US" b="0" i="1" smtClean="0">
                              <a:effectLst/>
                              <a:latin typeface="Cambria Math" panose="02040503050406030204" pitchFamily="18" charset="0"/>
                            </a:rPr>
                            <m:t>𝑊</m:t>
                          </m:r>
                        </m:e>
                        <m:sub>
                          <m:r>
                            <m:rPr>
                              <m:sty m:val="p"/>
                            </m:rP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x</m:t>
                          </m:r>
                        </m:sub>
                      </m:s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i="1">
                              <a:latin typeface="Cambria Math" panose="02040503050406030204" pitchFamily="18" charset="0"/>
                            </a:rPr>
                          </m:ctrlPr>
                        </m:sSubPr>
                        <m:e>
                          <m:r>
                            <a:rPr lang="en-US" b="0" i="1" smtClean="0">
                              <a:latin typeface="Cambria Math" panose="02040503050406030204" pitchFamily="18" charset="0"/>
                            </a:rPr>
                            <m:t>𝑎</m:t>
                          </m:r>
                        </m:e>
                        <m:sub>
                          <m:r>
                            <a:rPr lang="en-US" b="0" i="0" smtClean="0">
                              <a:latin typeface="Cambria Math" panose="02040503050406030204" pitchFamily="18" charset="0"/>
                            </a:rPr>
                            <m:t>0</m:t>
                          </m:r>
                        </m:sub>
                      </m:sSub>
                      <m:r>
                        <a:rPr lang="en-US"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𝑊</m:t>
                          </m:r>
                        </m:e>
                        <m:sub>
                          <m:r>
                            <m:rPr>
                              <m:sty m:val="p"/>
                            </m:rPr>
                            <a:rPr lang="en-US" b="0" i="0" smtClean="0">
                              <a:latin typeface="Cambria Math" panose="02040503050406030204" pitchFamily="18" charset="0"/>
                            </a:rPr>
                            <m:t>a</m:t>
                          </m:r>
                          <m:r>
                            <a:rPr lang="en-US" b="0" i="0" smtClean="0">
                              <a:latin typeface="Cambria Math" panose="02040503050406030204" pitchFamily="18" charset="0"/>
                            </a:rPr>
                            <m:t>0</m:t>
                          </m:r>
                        </m:sub>
                      </m:sSub>
                    </m:oMath>
                  </m:oMathPara>
                </a14:m>
                <a:endParaRPr lang="el-GR" dirty="0"/>
              </a:p>
            </p:txBody>
          </p:sp>
        </mc:Choice>
        <mc:Fallback xmlns="">
          <p:sp>
            <p:nvSpPr>
              <p:cNvPr id="10" name="TextBox 9">
                <a:extLst>
                  <a:ext uri="{FF2B5EF4-FFF2-40B4-BE49-F238E27FC236}">
                    <a16:creationId xmlns:a16="http://schemas.microsoft.com/office/drawing/2014/main" id="{28859CB3-6238-424A-B103-C0E21E54B00C}"/>
                  </a:ext>
                </a:extLst>
              </p:cNvPr>
              <p:cNvSpPr txBox="1">
                <a:spLocks noRot="1" noChangeAspect="1" noMove="1" noResize="1" noEditPoints="1" noAdjustHandles="1" noChangeArrowheads="1" noChangeShapeType="1" noTextEdit="1"/>
              </p:cNvSpPr>
              <p:nvPr/>
            </p:nvSpPr>
            <p:spPr>
              <a:xfrm>
                <a:off x="4870199" y="3682084"/>
                <a:ext cx="2448426" cy="369332"/>
              </a:xfrm>
              <a:prstGeom prst="rect">
                <a:avLst/>
              </a:prstGeom>
              <a:blipFill>
                <a:blip r:embed="rId3"/>
                <a:stretch>
                  <a:fillRect b="-163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D70882A-4C01-4716-9C1F-21435CD49BB5}"/>
                  </a:ext>
                </a:extLst>
              </p:cNvPr>
              <p:cNvSpPr txBox="1"/>
              <p:nvPr/>
            </p:nvSpPr>
            <p:spPr>
              <a:xfrm>
                <a:off x="4392274" y="3973298"/>
                <a:ext cx="34042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S</m:t>
                      </m:r>
                      <m:r>
                        <a:rPr lang="en-US" b="0" i="0" smtClean="0">
                          <a:latin typeface="Cambria Math" panose="02040503050406030204" pitchFamily="18" charset="0"/>
                        </a:rPr>
                        <m:t>=</m:t>
                      </m:r>
                      <m:sSub>
                        <m:sSubPr>
                          <m:ctrlPr>
                            <a:rPr lang="el-GR" i="1" smtClean="0">
                              <a:effectLst/>
                              <a:latin typeface="Cambria Math" panose="02040503050406030204" pitchFamily="18" charset="0"/>
                            </a:rPr>
                          </m:ctrlPr>
                        </m:sSubPr>
                        <m:e>
                          <m:r>
                            <a:rPr lang="en-US" b="0" i="1" smtClean="0">
                              <a:effectLst/>
                              <a:latin typeface="Cambria Math" panose="02040503050406030204" pitchFamily="18" charset="0"/>
                            </a:rPr>
                            <m:t>1∗</m:t>
                          </m:r>
                          <m:r>
                            <a:rPr lang="en-US" b="0" i="1" smtClean="0">
                              <a:effectLst/>
                              <a:latin typeface="Cambria Math" panose="02040503050406030204" pitchFamily="18" charset="0"/>
                            </a:rPr>
                            <m:t>𝑊</m:t>
                          </m:r>
                        </m:e>
                        <m:sub>
                          <m:r>
                            <m:rPr>
                              <m:sty m:val="p"/>
                            </m:rP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x</m:t>
                          </m:r>
                        </m:sub>
                      </m:sSub>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i="1">
                              <a:latin typeface="Cambria Math" panose="02040503050406030204" pitchFamily="18" charset="0"/>
                            </a:rPr>
                          </m:ctrlPr>
                        </m:sSubPr>
                        <m:e>
                          <m:r>
                            <a:rPr lang="en-US" b="0" i="1" smtClean="0">
                              <a:latin typeface="Cambria Math" panose="02040503050406030204" pitchFamily="18" charset="0"/>
                            </a:rPr>
                            <m:t>𝑎</m:t>
                          </m:r>
                        </m:e>
                        <m:sub>
                          <m:r>
                            <a:rPr lang="en-US" b="0" i="0" smtClean="0">
                              <a:latin typeface="Cambria Math" panose="02040503050406030204" pitchFamily="18" charset="0"/>
                            </a:rPr>
                            <m:t>0</m:t>
                          </m:r>
                        </m:sub>
                      </m:sSub>
                      <m:r>
                        <a:rPr lang="en-US"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𝑊</m:t>
                          </m:r>
                        </m:e>
                        <m:sub>
                          <m:r>
                            <m:rPr>
                              <m:sty m:val="p"/>
                            </m:rPr>
                            <a:rPr lang="en-US" b="0" i="0" smtClean="0">
                              <a:latin typeface="Cambria Math" panose="02040503050406030204" pitchFamily="18" charset="0"/>
                            </a:rPr>
                            <m:t>a</m:t>
                          </m:r>
                          <m:r>
                            <a:rPr lang="en-US" b="0" i="0" smtClean="0">
                              <a:latin typeface="Cambria Math" panose="02040503050406030204" pitchFamily="18" charset="0"/>
                            </a:rPr>
                            <m:t>0</m:t>
                          </m:r>
                        </m:sub>
                      </m:sSub>
                      <m:r>
                        <a:rPr lang="en-US" b="0" i="0" smtClean="0">
                          <a:latin typeface="Cambria Math" panose="02040503050406030204" pitchFamily="18" charset="0"/>
                        </a:rPr>
                        <m:t>= &lt;0</m:t>
                      </m:r>
                    </m:oMath>
                  </m:oMathPara>
                </a14:m>
                <a:endParaRPr lang="el-GR" dirty="0"/>
              </a:p>
            </p:txBody>
          </p:sp>
        </mc:Choice>
        <mc:Fallback xmlns="">
          <p:sp>
            <p:nvSpPr>
              <p:cNvPr id="14" name="TextBox 13">
                <a:extLst>
                  <a:ext uri="{FF2B5EF4-FFF2-40B4-BE49-F238E27FC236}">
                    <a16:creationId xmlns:a16="http://schemas.microsoft.com/office/drawing/2014/main" id="{DD70882A-4C01-4716-9C1F-21435CD49BB5}"/>
                  </a:ext>
                </a:extLst>
              </p:cNvPr>
              <p:cNvSpPr txBox="1">
                <a:spLocks noRot="1" noChangeAspect="1" noMove="1" noResize="1" noEditPoints="1" noAdjustHandles="1" noChangeArrowheads="1" noChangeShapeType="1" noTextEdit="1"/>
              </p:cNvSpPr>
              <p:nvPr/>
            </p:nvSpPr>
            <p:spPr>
              <a:xfrm>
                <a:off x="4392274" y="3973298"/>
                <a:ext cx="3404275" cy="369332"/>
              </a:xfrm>
              <a:prstGeom prst="rect">
                <a:avLst/>
              </a:prstGeom>
              <a:blipFill>
                <a:blip r:embed="rId4"/>
                <a:stretch>
                  <a:fillRect b="-33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1BE25DA-17AD-488B-8B2F-CCEE7CADDDEA}"/>
                  </a:ext>
                </a:extLst>
              </p:cNvPr>
              <p:cNvSpPr txBox="1"/>
              <p:nvPr/>
            </p:nvSpPr>
            <p:spPr>
              <a:xfrm>
                <a:off x="3050177" y="2589671"/>
                <a:ext cx="146005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effectLst/>
                              <a:latin typeface="Cambria Math" panose="02040503050406030204" pitchFamily="18" charset="0"/>
                            </a:rPr>
                          </m:ctrlPr>
                        </m:sSubPr>
                        <m:e>
                          <m:r>
                            <a:rPr lang="en-US" b="0" i="1" smtClean="0">
                              <a:effectLst/>
                              <a:latin typeface="Cambria Math" panose="02040503050406030204" pitchFamily="18" charset="0"/>
                            </a:rPr>
                            <m:t>𝑊</m:t>
                          </m:r>
                        </m:e>
                        <m:sub>
                          <m:r>
                            <m:rPr>
                              <m:sty m:val="p"/>
                            </m:rP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x</m:t>
                          </m:r>
                        </m:sub>
                      </m:sSub>
                    </m:oMath>
                  </m:oMathPara>
                </a14:m>
                <a:endParaRPr lang="el-GR" dirty="0"/>
              </a:p>
            </p:txBody>
          </p:sp>
        </mc:Choice>
        <mc:Fallback xmlns="">
          <p:sp>
            <p:nvSpPr>
              <p:cNvPr id="16" name="TextBox 15">
                <a:extLst>
                  <a:ext uri="{FF2B5EF4-FFF2-40B4-BE49-F238E27FC236}">
                    <a16:creationId xmlns:a16="http://schemas.microsoft.com/office/drawing/2014/main" id="{C1BE25DA-17AD-488B-8B2F-CCEE7CADDDEA}"/>
                  </a:ext>
                </a:extLst>
              </p:cNvPr>
              <p:cNvSpPr txBox="1">
                <a:spLocks noRot="1" noChangeAspect="1" noMove="1" noResize="1" noEditPoints="1" noAdjustHandles="1" noChangeArrowheads="1" noChangeShapeType="1" noTextEdit="1"/>
              </p:cNvSpPr>
              <p:nvPr/>
            </p:nvSpPr>
            <p:spPr>
              <a:xfrm>
                <a:off x="3050177" y="2589671"/>
                <a:ext cx="1460059" cy="369332"/>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1CCCB0-A727-4A44-B56A-B8F01ACAA504}"/>
                  </a:ext>
                </a:extLst>
              </p:cNvPr>
              <p:cNvSpPr txBox="1"/>
              <p:nvPr/>
            </p:nvSpPr>
            <p:spPr>
              <a:xfrm>
                <a:off x="3214092" y="1761548"/>
                <a:ext cx="146005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effectLst/>
                              <a:latin typeface="Cambria Math" panose="02040503050406030204" pitchFamily="18" charset="0"/>
                            </a:rPr>
                          </m:ctrlPr>
                        </m:sSubPr>
                        <m:e>
                          <m:r>
                            <a:rPr lang="en-US" b="0" i="1" smtClean="0">
                              <a:effectLst/>
                              <a:latin typeface="Cambria Math" panose="02040503050406030204" pitchFamily="18" charset="0"/>
                            </a:rPr>
                            <m:t>𝑊</m:t>
                          </m:r>
                        </m:e>
                        <m:sub>
                          <m:r>
                            <m:rPr>
                              <m:sty m:val="p"/>
                            </m:rP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0</m:t>
                          </m:r>
                        </m:sub>
                      </m:sSub>
                    </m:oMath>
                  </m:oMathPara>
                </a14:m>
                <a:endParaRPr lang="el-GR" dirty="0"/>
              </a:p>
            </p:txBody>
          </p:sp>
        </mc:Choice>
        <mc:Fallback xmlns="">
          <p:sp>
            <p:nvSpPr>
              <p:cNvPr id="17" name="TextBox 16">
                <a:extLst>
                  <a:ext uri="{FF2B5EF4-FFF2-40B4-BE49-F238E27FC236}">
                    <a16:creationId xmlns:a16="http://schemas.microsoft.com/office/drawing/2014/main" id="{141CCCB0-A727-4A44-B56A-B8F01ACAA504}"/>
                  </a:ext>
                </a:extLst>
              </p:cNvPr>
              <p:cNvSpPr txBox="1">
                <a:spLocks noRot="1" noChangeAspect="1" noMove="1" noResize="1" noEditPoints="1" noAdjustHandles="1" noChangeArrowheads="1" noChangeShapeType="1" noTextEdit="1"/>
              </p:cNvSpPr>
              <p:nvPr/>
            </p:nvSpPr>
            <p:spPr>
              <a:xfrm>
                <a:off x="3214092" y="1761548"/>
                <a:ext cx="1460059" cy="369332"/>
              </a:xfrm>
              <a:prstGeom prst="rect">
                <a:avLst/>
              </a:prstGeom>
              <a:blipFill>
                <a:blip r:embed="rId6"/>
                <a:stretch>
                  <a:fillRect b="-1639"/>
                </a:stretch>
              </a:blipFill>
            </p:spPr>
            <p:txBody>
              <a:bodyPr/>
              <a:lstStyle/>
              <a:p>
                <a:r>
                  <a:rPr lang="el-GR">
                    <a:noFill/>
                  </a:rPr>
                  <a:t> </a:t>
                </a:r>
              </a:p>
            </p:txBody>
          </p:sp>
        </mc:Fallback>
      </mc:AlternateContent>
      <p:pic>
        <p:nvPicPr>
          <p:cNvPr id="18" name="Picture 17">
            <a:extLst>
              <a:ext uri="{FF2B5EF4-FFF2-40B4-BE49-F238E27FC236}">
                <a16:creationId xmlns:a16="http://schemas.microsoft.com/office/drawing/2014/main" id="{D2CDF39E-B06F-4014-ADC6-401464C677AA}"/>
              </a:ext>
            </a:extLst>
          </p:cNvPr>
          <p:cNvPicPr>
            <a:picLocks noChangeAspect="1"/>
          </p:cNvPicPr>
          <p:nvPr/>
        </p:nvPicPr>
        <p:blipFill>
          <a:blip r:embed="rId7"/>
          <a:stretch>
            <a:fillRect/>
          </a:stretch>
        </p:blipFill>
        <p:spPr>
          <a:xfrm>
            <a:off x="8395905" y="1122091"/>
            <a:ext cx="2333639" cy="888022"/>
          </a:xfrm>
          <a:prstGeom prst="rect">
            <a:avLst/>
          </a:prstGeom>
        </p:spPr>
      </p:pic>
    </p:spTree>
    <p:extLst>
      <p:ext uri="{BB962C8B-B14F-4D97-AF65-F5344CB8AC3E}">
        <p14:creationId xmlns:p14="http://schemas.microsoft.com/office/powerpoint/2010/main" val="1020085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1200329"/>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Βηματική συνάρτηση ενεργοποίησης</a:t>
            </a: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Παράδειγμα: Συνάρτηση </a:t>
            </a:r>
            <a:r>
              <a:rPr lang="en-US" sz="3600" dirty="0">
                <a:effectLst>
                  <a:outerShdw blurRad="38100" dist="38100" dir="2700000" algn="tl">
                    <a:srgbClr val="000000">
                      <a:alpha val="43137"/>
                    </a:srgbClr>
                  </a:outerShdw>
                </a:effectLst>
                <a:latin typeface="Garamond" panose="02020404030301010803" pitchFamily="18" charset="0"/>
              </a:rPr>
              <a:t>NOT</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4" name="Table 3"/>
          <p:cNvGraphicFramePr>
            <a:graphicFrameLocks noGrp="1"/>
          </p:cNvGraphicFramePr>
          <p:nvPr/>
        </p:nvGraphicFramePr>
        <p:xfrm>
          <a:off x="3142084" y="4437112"/>
          <a:ext cx="6094413" cy="1112520"/>
        </p:xfrm>
        <a:graphic>
          <a:graphicData uri="http://schemas.openxmlformats.org/drawingml/2006/table">
            <a:tbl>
              <a:tblPr firstRow="1" bandRow="1">
                <a:tableStyleId>{073A0DAA-6AF3-43AB-8588-CEC1D06C72B9}</a:tableStyleId>
              </a:tblPr>
              <a:tblGrid>
                <a:gridCol w="2031471">
                  <a:extLst>
                    <a:ext uri="{9D8B030D-6E8A-4147-A177-3AD203B41FA5}">
                      <a16:colId xmlns:a16="http://schemas.microsoft.com/office/drawing/2014/main" val="2105281460"/>
                    </a:ext>
                  </a:extLst>
                </a:gridCol>
                <a:gridCol w="2031471">
                  <a:extLst>
                    <a:ext uri="{9D8B030D-6E8A-4147-A177-3AD203B41FA5}">
                      <a16:colId xmlns:a16="http://schemas.microsoft.com/office/drawing/2014/main" val="2578052079"/>
                    </a:ext>
                  </a:extLst>
                </a:gridCol>
                <a:gridCol w="2031471">
                  <a:extLst>
                    <a:ext uri="{9D8B030D-6E8A-4147-A177-3AD203B41FA5}">
                      <a16:colId xmlns:a16="http://schemas.microsoft.com/office/drawing/2014/main" val="2367430024"/>
                    </a:ext>
                  </a:extLst>
                </a:gridCol>
              </a:tblGrid>
              <a:tr h="370840">
                <a:tc>
                  <a:txBody>
                    <a:bodyPr/>
                    <a:lstStyle/>
                    <a:p>
                      <a:r>
                        <a:rPr lang="en-US" dirty="0"/>
                        <a:t>x</a:t>
                      </a:r>
                      <a:endParaRPr lang="el-GR" dirty="0"/>
                    </a:p>
                  </a:txBody>
                  <a:tcPr/>
                </a:tc>
                <a:tc>
                  <a:txBody>
                    <a:bodyPr/>
                    <a:lstStyle/>
                    <a:p>
                      <a:r>
                        <a:rPr lang="en-US" dirty="0"/>
                        <a:t>S</a:t>
                      </a:r>
                      <a:endParaRPr lang="el-GR" dirty="0"/>
                    </a:p>
                  </a:txBody>
                  <a:tcPr/>
                </a:tc>
                <a:tc>
                  <a:txBody>
                    <a:bodyPr/>
                    <a:lstStyle/>
                    <a:p>
                      <a:r>
                        <a:rPr lang="el-GR" dirty="0"/>
                        <a:t>Φ(</a:t>
                      </a:r>
                      <a:r>
                        <a:rPr lang="en-US" dirty="0"/>
                        <a:t>S</a:t>
                      </a:r>
                      <a:r>
                        <a:rPr lang="el-GR" dirty="0"/>
                        <a:t>)</a:t>
                      </a:r>
                    </a:p>
                  </a:txBody>
                  <a:tcPr/>
                </a:tc>
                <a:extLst>
                  <a:ext uri="{0D108BD9-81ED-4DB2-BD59-A6C34878D82A}">
                    <a16:rowId xmlns:a16="http://schemas.microsoft.com/office/drawing/2014/main" val="3251100187"/>
                  </a:ext>
                </a:extLst>
              </a:tr>
              <a:tr h="370840">
                <a:tc>
                  <a:txBody>
                    <a:bodyPr/>
                    <a:lstStyle/>
                    <a:p>
                      <a:r>
                        <a:rPr lang="en-US" dirty="0"/>
                        <a:t>0</a:t>
                      </a:r>
                      <a:endParaRPr lang="el-GR" dirty="0"/>
                    </a:p>
                  </a:txBody>
                  <a:tcPr/>
                </a:tc>
                <a:tc>
                  <a:txBody>
                    <a:bodyPr/>
                    <a:lstStyle/>
                    <a:p>
                      <a:r>
                        <a:rPr lang="en-US" dirty="0"/>
                        <a:t>0.5</a:t>
                      </a:r>
                      <a:endParaRPr lang="el-GR" dirty="0"/>
                    </a:p>
                  </a:txBody>
                  <a:tcPr/>
                </a:tc>
                <a:tc>
                  <a:txBody>
                    <a:bodyPr/>
                    <a:lstStyle/>
                    <a:p>
                      <a:r>
                        <a:rPr lang="en-US" dirty="0"/>
                        <a:t>1</a:t>
                      </a:r>
                      <a:endParaRPr lang="el-GR" dirty="0"/>
                    </a:p>
                  </a:txBody>
                  <a:tcPr/>
                </a:tc>
                <a:extLst>
                  <a:ext uri="{0D108BD9-81ED-4DB2-BD59-A6C34878D82A}">
                    <a16:rowId xmlns:a16="http://schemas.microsoft.com/office/drawing/2014/main" val="1606334975"/>
                  </a:ext>
                </a:extLst>
              </a:tr>
              <a:tr h="370840">
                <a:tc>
                  <a:txBody>
                    <a:bodyPr/>
                    <a:lstStyle/>
                    <a:p>
                      <a:r>
                        <a:rPr lang="en-US" dirty="0"/>
                        <a:t>1</a:t>
                      </a:r>
                      <a:endParaRPr lang="el-GR" dirty="0"/>
                    </a:p>
                  </a:txBody>
                  <a:tcPr/>
                </a:tc>
                <a:tc>
                  <a:txBody>
                    <a:bodyPr/>
                    <a:lstStyle/>
                    <a:p>
                      <a:r>
                        <a:rPr lang="en-US" dirty="0"/>
                        <a:t>-0.5</a:t>
                      </a:r>
                      <a:endParaRPr lang="el-GR" dirty="0"/>
                    </a:p>
                  </a:txBody>
                  <a:tcPr/>
                </a:tc>
                <a:tc>
                  <a:txBody>
                    <a:bodyPr/>
                    <a:lstStyle/>
                    <a:p>
                      <a:r>
                        <a:rPr lang="en-US" dirty="0"/>
                        <a:t>0</a:t>
                      </a:r>
                      <a:endParaRPr lang="el-GR" dirty="0"/>
                    </a:p>
                  </a:txBody>
                  <a:tcPr/>
                </a:tc>
                <a:extLst>
                  <a:ext uri="{0D108BD9-81ED-4DB2-BD59-A6C34878D82A}">
                    <a16:rowId xmlns:a16="http://schemas.microsoft.com/office/drawing/2014/main" val="1592731800"/>
                  </a:ext>
                </a:extLst>
              </a:tr>
            </a:tbl>
          </a:graphicData>
        </a:graphic>
      </p:graphicFrame>
      <p:pic>
        <p:nvPicPr>
          <p:cNvPr id="8" name="Picture 7">
            <a:extLst>
              <a:ext uri="{FF2B5EF4-FFF2-40B4-BE49-F238E27FC236}">
                <a16:creationId xmlns:a16="http://schemas.microsoft.com/office/drawing/2014/main" id="{1F72392B-A8C9-4545-AE4B-1254E1692AFC}"/>
              </a:ext>
            </a:extLst>
          </p:cNvPr>
          <p:cNvPicPr>
            <a:picLocks noChangeAspect="1"/>
          </p:cNvPicPr>
          <p:nvPr/>
        </p:nvPicPr>
        <p:blipFill>
          <a:blip r:embed="rId2"/>
          <a:stretch>
            <a:fillRect/>
          </a:stretch>
        </p:blipFill>
        <p:spPr>
          <a:xfrm>
            <a:off x="2313730" y="1813929"/>
            <a:ext cx="6943725" cy="2057400"/>
          </a:xfrm>
          <a:prstGeom prst="rect">
            <a:avLst/>
          </a:prstGeom>
        </p:spPr>
      </p:pic>
      <p:sp>
        <p:nvSpPr>
          <p:cNvPr id="9" name="TextBox 8">
            <a:extLst>
              <a:ext uri="{FF2B5EF4-FFF2-40B4-BE49-F238E27FC236}">
                <a16:creationId xmlns:a16="http://schemas.microsoft.com/office/drawing/2014/main" id="{3B027728-08BD-460F-A233-25B04623EB3A}"/>
              </a:ext>
            </a:extLst>
          </p:cNvPr>
          <p:cNvSpPr txBox="1"/>
          <p:nvPr/>
        </p:nvSpPr>
        <p:spPr>
          <a:xfrm>
            <a:off x="3646140" y="1782267"/>
            <a:ext cx="56618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latin typeface="Cambria" panose="02040503050406030204" pitchFamily="18" charset="0"/>
                <a:ea typeface="Cambria" panose="02040503050406030204" pitchFamily="18" charset="0"/>
              </a:rPr>
              <a:t>-0.5</a:t>
            </a:r>
            <a:endParaRPr lang="el-GR"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95BF21F5-A7D4-4E20-978C-364E676843F7}"/>
              </a:ext>
            </a:extLst>
          </p:cNvPr>
          <p:cNvSpPr txBox="1"/>
          <p:nvPr/>
        </p:nvSpPr>
        <p:spPr>
          <a:xfrm>
            <a:off x="3502124" y="2657963"/>
            <a:ext cx="389850"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latin typeface="Cambria" panose="02040503050406030204" pitchFamily="18" charset="0"/>
                <a:ea typeface="Cambria" panose="02040503050406030204" pitchFamily="18" charset="0"/>
              </a:rPr>
              <a:t>-1</a:t>
            </a:r>
            <a:endParaRPr lang="el-GR"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965F25C-5025-4F0C-94D2-54FA20AB8F74}"/>
                  </a:ext>
                </a:extLst>
              </p:cNvPr>
              <p:cNvSpPr txBox="1"/>
              <p:nvPr/>
            </p:nvSpPr>
            <p:spPr>
              <a:xfrm>
                <a:off x="2759173" y="5714265"/>
                <a:ext cx="667047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S</m:t>
                      </m:r>
                      <m:r>
                        <a:rPr lang="en-US" b="0" i="0" smtClean="0">
                          <a:latin typeface="Cambria Math" panose="02040503050406030204" pitchFamily="18" charset="0"/>
                        </a:rPr>
                        <m:t>=</m:t>
                      </m:r>
                      <m:r>
                        <a:rPr lang="el-GR" b="0" i="1" smtClean="0">
                          <a:latin typeface="Cambria Math" panose="02040503050406030204" pitchFamily="18" charset="0"/>
                        </a:rPr>
                        <m:t>1∗</m:t>
                      </m:r>
                      <m:d>
                        <m:dPr>
                          <m:ctrlPr>
                            <a:rPr lang="el-GR" b="0" i="1" smtClean="0">
                              <a:latin typeface="Cambria Math" panose="02040503050406030204" pitchFamily="18" charset="0"/>
                            </a:rPr>
                          </m:ctrlPr>
                        </m:dPr>
                        <m:e>
                          <m:r>
                            <a:rPr lang="el-GR" b="0" i="1" smtClean="0">
                              <a:latin typeface="Cambria Math" panose="02040503050406030204" pitchFamily="18" charset="0"/>
                            </a:rPr>
                            <m:t>−1</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sz="1800" b="0" i="1" smtClean="0">
                              <a:effectLst/>
                              <a:latin typeface="Cambria Math" panose="02040503050406030204" pitchFamily="18" charset="0"/>
                            </a:rPr>
                          </m:ctrlPr>
                        </m:dPr>
                        <m:e>
                          <m:r>
                            <a:rPr lang="el-GR" sz="1800" b="0" i="1" smtClean="0">
                              <a:effectLst/>
                              <a:latin typeface="Cambria Math" panose="02040503050406030204" pitchFamily="18" charset="0"/>
                              <a:ea typeface="Calibri" panose="020F0502020204030204" pitchFamily="34" charset="0"/>
                              <a:cs typeface="Times New Roman" panose="02020603050405020304" pitchFamily="18" charset="0"/>
                            </a:rPr>
                            <m:t>−1</m:t>
                          </m:r>
                        </m:e>
                      </m:d>
                      <m:r>
                        <a:rPr lang="en-US"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l-GR"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0" smtClean="0">
                              <a:latin typeface="Cambria Math" panose="02040503050406030204" pitchFamily="18" charset="0"/>
                              <a:ea typeface="Calibri" panose="020F0502020204030204" pitchFamily="34" charset="0"/>
                              <a:cs typeface="Times New Roman" panose="02020603050405020304" pitchFamily="18" charset="0"/>
                            </a:rPr>
                            <m:t>−0.5</m:t>
                          </m:r>
                        </m:e>
                      </m:d>
                      <m:r>
                        <a:rPr lang="en-US" b="0" i="0" smtClean="0">
                          <a:latin typeface="Cambria Math" panose="02040503050406030204" pitchFamily="18" charset="0"/>
                        </a:rPr>
                        <m:t>=</m:t>
                      </m:r>
                      <m:r>
                        <a:rPr lang="el-GR" b="0" i="0" smtClean="0">
                          <a:latin typeface="Cambria Math" panose="02040503050406030204" pitchFamily="18" charset="0"/>
                        </a:rPr>
                        <m:t>−0.5⇒</m:t>
                      </m:r>
                      <m:r>
                        <m:rPr>
                          <m:sty m:val="p"/>
                        </m:rPr>
                        <a:rPr lang="el-GR" b="0" i="0" smtClean="0">
                          <a:latin typeface="Cambria Math" panose="02040503050406030204" pitchFamily="18" charset="0"/>
                        </a:rPr>
                        <m:t>Φ</m:t>
                      </m:r>
                      <m:d>
                        <m:dPr>
                          <m:ctrlPr>
                            <a:rPr lang="el-GR" b="0" i="1" smtClean="0">
                              <a:latin typeface="Cambria Math" panose="02040503050406030204" pitchFamily="18" charset="0"/>
                            </a:rPr>
                          </m:ctrlPr>
                        </m:dPr>
                        <m:e>
                          <m:r>
                            <m:rPr>
                              <m:sty m:val="p"/>
                            </m:rPr>
                            <a:rPr lang="en-US" b="0" i="0" smtClean="0">
                              <a:latin typeface="Cambria Math" panose="02040503050406030204" pitchFamily="18" charset="0"/>
                            </a:rPr>
                            <m:t>S</m:t>
                          </m:r>
                        </m:e>
                      </m:d>
                      <m:r>
                        <a:rPr lang="en-US" b="0" i="0" smtClean="0">
                          <a:latin typeface="Cambria Math" panose="02040503050406030204" pitchFamily="18" charset="0"/>
                        </a:rPr>
                        <m:t>=</m:t>
                      </m:r>
                      <m:r>
                        <m:rPr>
                          <m:sty m:val="p"/>
                        </m:rPr>
                        <a:rPr lang="el-GR" b="0" i="0" smtClean="0">
                          <a:latin typeface="Cambria Math" panose="02040503050406030204" pitchFamily="18" charset="0"/>
                        </a:rPr>
                        <m:t>Φ</m:t>
                      </m:r>
                      <m:d>
                        <m:dPr>
                          <m:ctrlPr>
                            <a:rPr lang="el-GR" b="0" i="1" smtClean="0">
                              <a:latin typeface="Cambria Math" panose="02040503050406030204" pitchFamily="18" charset="0"/>
                            </a:rPr>
                          </m:ctrlPr>
                        </m:dPr>
                        <m:e>
                          <m:r>
                            <a:rPr lang="el-GR" b="0" i="0" smtClean="0">
                              <a:latin typeface="Cambria Math" panose="02040503050406030204" pitchFamily="18" charset="0"/>
                            </a:rPr>
                            <m:t>−0.5</m:t>
                          </m:r>
                        </m:e>
                      </m:d>
                      <m:r>
                        <a:rPr lang="el-GR" b="0" i="0" smtClean="0">
                          <a:latin typeface="Cambria Math" panose="02040503050406030204" pitchFamily="18" charset="0"/>
                        </a:rPr>
                        <m:t>=0</m:t>
                      </m:r>
                      <m:r>
                        <a:rPr lang="en-US" b="0" i="0" smtClean="0">
                          <a:latin typeface="Cambria Math" panose="02040503050406030204" pitchFamily="18" charset="0"/>
                        </a:rPr>
                        <m:t> </m:t>
                      </m:r>
                    </m:oMath>
                  </m:oMathPara>
                </a14:m>
                <a:endParaRPr lang="el-GR" dirty="0"/>
              </a:p>
            </p:txBody>
          </p:sp>
        </mc:Choice>
        <mc:Fallback xmlns="">
          <p:sp>
            <p:nvSpPr>
              <p:cNvPr id="11" name="TextBox 10">
                <a:extLst>
                  <a:ext uri="{FF2B5EF4-FFF2-40B4-BE49-F238E27FC236}">
                    <a16:creationId xmlns:a16="http://schemas.microsoft.com/office/drawing/2014/main" id="{3965F25C-5025-4F0C-94D2-54FA20AB8F74}"/>
                  </a:ext>
                </a:extLst>
              </p:cNvPr>
              <p:cNvSpPr txBox="1">
                <a:spLocks noRot="1" noChangeAspect="1" noMove="1" noResize="1" noEditPoints="1" noAdjustHandles="1" noChangeArrowheads="1" noChangeShapeType="1" noTextEdit="1"/>
              </p:cNvSpPr>
              <p:nvPr/>
            </p:nvSpPr>
            <p:spPr>
              <a:xfrm>
                <a:off x="2759173" y="5714265"/>
                <a:ext cx="6670477" cy="369332"/>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0F635BA-832F-40E8-BFEF-2FD1C0970E3B}"/>
                  </a:ext>
                </a:extLst>
              </p:cNvPr>
              <p:cNvSpPr txBox="1"/>
              <p:nvPr/>
            </p:nvSpPr>
            <p:spPr>
              <a:xfrm>
                <a:off x="2759172" y="6179934"/>
                <a:ext cx="667047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S</m:t>
                      </m:r>
                      <m:r>
                        <a:rPr lang="en-US" b="0" i="0" smtClean="0">
                          <a:latin typeface="Cambria Math" panose="02040503050406030204" pitchFamily="18" charset="0"/>
                        </a:rPr>
                        <m:t>=</m:t>
                      </m:r>
                      <m:r>
                        <a:rPr lang="el-GR" b="0" i="1" smtClean="0">
                          <a:latin typeface="Cambria Math" panose="02040503050406030204" pitchFamily="18" charset="0"/>
                        </a:rPr>
                        <m:t>0∗</m:t>
                      </m:r>
                      <m:d>
                        <m:dPr>
                          <m:ctrlPr>
                            <a:rPr lang="el-GR" b="0" i="1" smtClean="0">
                              <a:latin typeface="Cambria Math" panose="02040503050406030204" pitchFamily="18" charset="0"/>
                            </a:rPr>
                          </m:ctrlPr>
                        </m:dPr>
                        <m:e>
                          <m:r>
                            <a:rPr lang="el-GR" b="0" i="1" smtClean="0">
                              <a:latin typeface="Cambria Math" panose="02040503050406030204" pitchFamily="18" charset="0"/>
                            </a:rPr>
                            <m:t>−1</m:t>
                          </m:r>
                        </m:e>
                      </m:d>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l-GR" sz="1800" b="0" i="1" smtClean="0">
                              <a:effectLst/>
                              <a:latin typeface="Cambria Math" panose="02040503050406030204" pitchFamily="18" charset="0"/>
                            </a:rPr>
                          </m:ctrlPr>
                        </m:dPr>
                        <m:e>
                          <m:r>
                            <a:rPr lang="el-GR" sz="1800" b="0" i="1" smtClean="0">
                              <a:effectLst/>
                              <a:latin typeface="Cambria Math" panose="02040503050406030204" pitchFamily="18" charset="0"/>
                              <a:ea typeface="Calibri" panose="020F0502020204030204" pitchFamily="34" charset="0"/>
                              <a:cs typeface="Times New Roman" panose="02020603050405020304" pitchFamily="18" charset="0"/>
                            </a:rPr>
                            <m:t>−1</m:t>
                          </m:r>
                        </m:e>
                      </m:d>
                      <m:r>
                        <a:rPr lang="en-US"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l-GR" sz="18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l-GR" b="0" i="0" smtClean="0">
                              <a:latin typeface="Cambria Math" panose="02040503050406030204" pitchFamily="18" charset="0"/>
                              <a:ea typeface="Calibri" panose="020F0502020204030204" pitchFamily="34" charset="0"/>
                              <a:cs typeface="Times New Roman" panose="02020603050405020304" pitchFamily="18" charset="0"/>
                            </a:rPr>
                            <m:t>−0.5</m:t>
                          </m:r>
                        </m:e>
                      </m:d>
                      <m:r>
                        <a:rPr lang="en-US" b="0" i="0" smtClean="0">
                          <a:latin typeface="Cambria Math" panose="02040503050406030204" pitchFamily="18" charset="0"/>
                        </a:rPr>
                        <m:t>=</m:t>
                      </m:r>
                      <m:r>
                        <a:rPr lang="el-GR" b="0" i="0" smtClean="0">
                          <a:latin typeface="Cambria Math" panose="02040503050406030204" pitchFamily="18" charset="0"/>
                        </a:rPr>
                        <m:t>+0.5⇒</m:t>
                      </m:r>
                      <m:r>
                        <m:rPr>
                          <m:sty m:val="p"/>
                        </m:rPr>
                        <a:rPr lang="el-GR" b="0" i="0" smtClean="0">
                          <a:latin typeface="Cambria Math" panose="02040503050406030204" pitchFamily="18" charset="0"/>
                        </a:rPr>
                        <m:t>Φ</m:t>
                      </m:r>
                      <m:d>
                        <m:dPr>
                          <m:ctrlPr>
                            <a:rPr lang="el-GR" b="0" i="1" smtClean="0">
                              <a:latin typeface="Cambria Math" panose="02040503050406030204" pitchFamily="18" charset="0"/>
                            </a:rPr>
                          </m:ctrlPr>
                        </m:dPr>
                        <m:e>
                          <m:r>
                            <m:rPr>
                              <m:sty m:val="p"/>
                            </m:rPr>
                            <a:rPr lang="en-US" b="0" i="0" smtClean="0">
                              <a:latin typeface="Cambria Math" panose="02040503050406030204" pitchFamily="18" charset="0"/>
                            </a:rPr>
                            <m:t>S</m:t>
                          </m:r>
                        </m:e>
                      </m:d>
                      <m:r>
                        <a:rPr lang="en-US" b="0" i="0" smtClean="0">
                          <a:latin typeface="Cambria Math" panose="02040503050406030204" pitchFamily="18" charset="0"/>
                        </a:rPr>
                        <m:t>=</m:t>
                      </m:r>
                      <m:r>
                        <m:rPr>
                          <m:sty m:val="p"/>
                        </m:rPr>
                        <a:rPr lang="el-GR" b="0" i="0" smtClean="0">
                          <a:latin typeface="Cambria Math" panose="02040503050406030204" pitchFamily="18" charset="0"/>
                        </a:rPr>
                        <m:t>Φ</m:t>
                      </m:r>
                      <m:d>
                        <m:dPr>
                          <m:ctrlPr>
                            <a:rPr lang="el-GR" b="0" i="1" smtClean="0">
                              <a:latin typeface="Cambria Math" panose="02040503050406030204" pitchFamily="18" charset="0"/>
                            </a:rPr>
                          </m:ctrlPr>
                        </m:dPr>
                        <m:e>
                          <m:r>
                            <a:rPr lang="el-GR" b="0" i="0" smtClean="0">
                              <a:latin typeface="Cambria Math" panose="02040503050406030204" pitchFamily="18" charset="0"/>
                            </a:rPr>
                            <m:t>+0.5</m:t>
                          </m:r>
                        </m:e>
                      </m:d>
                      <m:r>
                        <a:rPr lang="el-GR" b="0" i="0" smtClean="0">
                          <a:latin typeface="Cambria Math" panose="02040503050406030204" pitchFamily="18" charset="0"/>
                        </a:rPr>
                        <m:t>=1</m:t>
                      </m:r>
                      <m:r>
                        <a:rPr lang="en-US" b="0" i="0" smtClean="0">
                          <a:latin typeface="Cambria Math" panose="02040503050406030204" pitchFamily="18" charset="0"/>
                        </a:rPr>
                        <m:t> </m:t>
                      </m:r>
                    </m:oMath>
                  </m:oMathPara>
                </a14:m>
                <a:endParaRPr lang="el-GR" dirty="0"/>
              </a:p>
            </p:txBody>
          </p:sp>
        </mc:Choice>
        <mc:Fallback xmlns="">
          <p:sp>
            <p:nvSpPr>
              <p:cNvPr id="12" name="TextBox 11">
                <a:extLst>
                  <a:ext uri="{FF2B5EF4-FFF2-40B4-BE49-F238E27FC236}">
                    <a16:creationId xmlns:a16="http://schemas.microsoft.com/office/drawing/2014/main" id="{F0F635BA-832F-40E8-BFEF-2FD1C0970E3B}"/>
                  </a:ext>
                </a:extLst>
              </p:cNvPr>
              <p:cNvSpPr txBox="1">
                <a:spLocks noRot="1" noChangeAspect="1" noMove="1" noResize="1" noEditPoints="1" noAdjustHandles="1" noChangeArrowheads="1" noChangeShapeType="1" noTextEdit="1"/>
              </p:cNvSpPr>
              <p:nvPr/>
            </p:nvSpPr>
            <p:spPr>
              <a:xfrm>
                <a:off x="2759172" y="6179934"/>
                <a:ext cx="6670477" cy="369332"/>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81661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4486158" y="1217179"/>
            <a:ext cx="313128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Συνάρτηση ενεργοποίησης ???</a:t>
            </a: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Παράδειγμα: Συνάρτηση </a:t>
            </a:r>
            <a:r>
              <a:rPr lang="en-US" sz="3600" dirty="0">
                <a:effectLst>
                  <a:outerShdw blurRad="38100" dist="38100" dir="2700000" algn="tl">
                    <a:srgbClr val="000000">
                      <a:alpha val="43137"/>
                    </a:srgbClr>
                  </a:outerShdw>
                </a:effectLst>
                <a:latin typeface="Garamond" panose="02020404030301010803" pitchFamily="18" charset="0"/>
              </a:rPr>
              <a:t>OR ???</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4" name="Table 3"/>
          <p:cNvGraphicFramePr>
            <a:graphicFrameLocks noGrp="1"/>
          </p:cNvGraphicFramePr>
          <p:nvPr/>
        </p:nvGraphicFramePr>
        <p:xfrm>
          <a:off x="1773932" y="4509120"/>
          <a:ext cx="8125884" cy="1854200"/>
        </p:xfrm>
        <a:graphic>
          <a:graphicData uri="http://schemas.openxmlformats.org/drawingml/2006/table">
            <a:tbl>
              <a:tblPr firstRow="1" bandRow="1">
                <a:tableStyleId>{073A0DAA-6AF3-43AB-8588-CEC1D06C72B9}</a:tableStyleId>
              </a:tblPr>
              <a:tblGrid>
                <a:gridCol w="2031471">
                  <a:extLst>
                    <a:ext uri="{9D8B030D-6E8A-4147-A177-3AD203B41FA5}">
                      <a16:colId xmlns:a16="http://schemas.microsoft.com/office/drawing/2014/main" val="2105281460"/>
                    </a:ext>
                  </a:extLst>
                </a:gridCol>
                <a:gridCol w="2031471">
                  <a:extLst>
                    <a:ext uri="{9D8B030D-6E8A-4147-A177-3AD203B41FA5}">
                      <a16:colId xmlns:a16="http://schemas.microsoft.com/office/drawing/2014/main" val="2389236272"/>
                    </a:ext>
                  </a:extLst>
                </a:gridCol>
                <a:gridCol w="2031471">
                  <a:extLst>
                    <a:ext uri="{9D8B030D-6E8A-4147-A177-3AD203B41FA5}">
                      <a16:colId xmlns:a16="http://schemas.microsoft.com/office/drawing/2014/main" val="2578052079"/>
                    </a:ext>
                  </a:extLst>
                </a:gridCol>
                <a:gridCol w="2031471">
                  <a:extLst>
                    <a:ext uri="{9D8B030D-6E8A-4147-A177-3AD203B41FA5}">
                      <a16:colId xmlns:a16="http://schemas.microsoft.com/office/drawing/2014/main" val="2367430024"/>
                    </a:ext>
                  </a:extLst>
                </a:gridCol>
              </a:tblGrid>
              <a:tr h="370840">
                <a:tc>
                  <a:txBody>
                    <a:bodyPr/>
                    <a:lstStyle/>
                    <a:p>
                      <a:r>
                        <a:rPr lang="en-US" dirty="0"/>
                        <a:t>x</a:t>
                      </a:r>
                      <a:endParaRPr lang="el-GR" dirty="0"/>
                    </a:p>
                  </a:txBody>
                  <a:tcPr/>
                </a:tc>
                <a:tc>
                  <a:txBody>
                    <a:bodyPr/>
                    <a:lstStyle/>
                    <a:p>
                      <a:r>
                        <a:rPr lang="en-US" dirty="0"/>
                        <a:t>y</a:t>
                      </a:r>
                      <a:endParaRPr lang="el-GR" dirty="0"/>
                    </a:p>
                  </a:txBody>
                  <a:tcPr/>
                </a:tc>
                <a:tc>
                  <a:txBody>
                    <a:bodyPr/>
                    <a:lstStyle/>
                    <a:p>
                      <a:r>
                        <a:rPr lang="en-US" dirty="0"/>
                        <a:t>S</a:t>
                      </a:r>
                      <a:endParaRPr lang="el-GR" dirty="0"/>
                    </a:p>
                  </a:txBody>
                  <a:tcPr/>
                </a:tc>
                <a:tc>
                  <a:txBody>
                    <a:bodyPr/>
                    <a:lstStyle/>
                    <a:p>
                      <a:r>
                        <a:rPr lang="el-GR" dirty="0"/>
                        <a:t>Φ(</a:t>
                      </a:r>
                      <a:r>
                        <a:rPr lang="en-US" dirty="0"/>
                        <a:t>S</a:t>
                      </a:r>
                      <a:r>
                        <a:rPr lang="el-GR" dirty="0"/>
                        <a:t>)</a:t>
                      </a:r>
                    </a:p>
                  </a:txBody>
                  <a:tcPr/>
                </a:tc>
                <a:extLst>
                  <a:ext uri="{0D108BD9-81ED-4DB2-BD59-A6C34878D82A}">
                    <a16:rowId xmlns:a16="http://schemas.microsoft.com/office/drawing/2014/main" val="3251100187"/>
                  </a:ext>
                </a:extLst>
              </a:tr>
              <a:tr h="370840">
                <a:tc>
                  <a:txBody>
                    <a:bodyPr/>
                    <a:lstStyle/>
                    <a:p>
                      <a:r>
                        <a:rPr lang="en-US" dirty="0"/>
                        <a:t>0</a:t>
                      </a:r>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l-GR" dirty="0"/>
                        <a:t>0</a:t>
                      </a:r>
                    </a:p>
                  </a:txBody>
                  <a:tcPr/>
                </a:tc>
                <a:extLst>
                  <a:ext uri="{0D108BD9-81ED-4DB2-BD59-A6C34878D82A}">
                    <a16:rowId xmlns:a16="http://schemas.microsoft.com/office/drawing/2014/main" val="1606334975"/>
                  </a:ext>
                </a:extLst>
              </a:tr>
              <a:tr h="370840">
                <a:tc>
                  <a:txBody>
                    <a:bodyPr/>
                    <a:lstStyle/>
                    <a:p>
                      <a:r>
                        <a:rPr lang="en-US" dirty="0"/>
                        <a:t>0</a:t>
                      </a:r>
                      <a:endParaRPr lang="el-GR" dirty="0"/>
                    </a:p>
                  </a:txBody>
                  <a:tcPr/>
                </a:tc>
                <a:tc>
                  <a:txBody>
                    <a:bodyPr/>
                    <a:lstStyle/>
                    <a:p>
                      <a:r>
                        <a:rPr lang="en-US" dirty="0"/>
                        <a:t>1</a:t>
                      </a:r>
                      <a:endParaRPr lang="el-GR" dirty="0"/>
                    </a:p>
                  </a:txBody>
                  <a:tcPr/>
                </a:tc>
                <a:tc>
                  <a:txBody>
                    <a:bodyPr/>
                    <a:lstStyle/>
                    <a:p>
                      <a:endParaRPr lang="el-GR" dirty="0"/>
                    </a:p>
                  </a:txBody>
                  <a:tcPr/>
                </a:tc>
                <a:tc>
                  <a:txBody>
                    <a:bodyPr/>
                    <a:lstStyle/>
                    <a:p>
                      <a:r>
                        <a:rPr lang="en-US" dirty="0"/>
                        <a:t>1</a:t>
                      </a:r>
                      <a:endParaRPr lang="el-GR" dirty="0"/>
                    </a:p>
                  </a:txBody>
                  <a:tcPr/>
                </a:tc>
                <a:extLst>
                  <a:ext uri="{0D108BD9-81ED-4DB2-BD59-A6C34878D82A}">
                    <a16:rowId xmlns:a16="http://schemas.microsoft.com/office/drawing/2014/main" val="1592731800"/>
                  </a:ext>
                </a:extLst>
              </a:tr>
              <a:tr h="370840">
                <a:tc>
                  <a:txBody>
                    <a:bodyPr/>
                    <a:lstStyle/>
                    <a:p>
                      <a:r>
                        <a:rPr lang="en-US" dirty="0"/>
                        <a:t>1</a:t>
                      </a:r>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n-US" dirty="0"/>
                        <a:t>1</a:t>
                      </a:r>
                      <a:endParaRPr lang="el-GR" dirty="0"/>
                    </a:p>
                  </a:txBody>
                  <a:tcPr/>
                </a:tc>
                <a:extLst>
                  <a:ext uri="{0D108BD9-81ED-4DB2-BD59-A6C34878D82A}">
                    <a16:rowId xmlns:a16="http://schemas.microsoft.com/office/drawing/2014/main" val="2264102268"/>
                  </a:ext>
                </a:extLst>
              </a:tr>
              <a:tr h="370840">
                <a:tc>
                  <a:txBody>
                    <a:bodyPr/>
                    <a:lstStyle/>
                    <a:p>
                      <a:r>
                        <a:rPr lang="en-US" dirty="0"/>
                        <a:t>1</a:t>
                      </a:r>
                      <a:endParaRPr lang="el-GR" dirty="0"/>
                    </a:p>
                  </a:txBody>
                  <a:tcPr/>
                </a:tc>
                <a:tc>
                  <a:txBody>
                    <a:bodyPr/>
                    <a:lstStyle/>
                    <a:p>
                      <a:r>
                        <a:rPr lang="en-US" dirty="0"/>
                        <a:t>1</a:t>
                      </a:r>
                      <a:endParaRPr lang="el-GR" dirty="0"/>
                    </a:p>
                  </a:txBody>
                  <a:tcPr/>
                </a:tc>
                <a:tc>
                  <a:txBody>
                    <a:bodyPr/>
                    <a:lstStyle/>
                    <a:p>
                      <a:endParaRPr lang="el-GR" dirty="0"/>
                    </a:p>
                  </a:txBody>
                  <a:tcPr/>
                </a:tc>
                <a:tc>
                  <a:txBody>
                    <a:bodyPr/>
                    <a:lstStyle/>
                    <a:p>
                      <a:r>
                        <a:rPr lang="en-US" dirty="0"/>
                        <a:t>1</a:t>
                      </a:r>
                      <a:endParaRPr lang="el-GR" dirty="0"/>
                    </a:p>
                  </a:txBody>
                  <a:tcPr/>
                </a:tc>
                <a:extLst>
                  <a:ext uri="{0D108BD9-81ED-4DB2-BD59-A6C34878D82A}">
                    <a16:rowId xmlns:a16="http://schemas.microsoft.com/office/drawing/2014/main" val="2534405297"/>
                  </a:ext>
                </a:extLst>
              </a:tr>
            </a:tbl>
          </a:graphicData>
        </a:graphic>
      </p:graphicFrame>
      <p:pic>
        <p:nvPicPr>
          <p:cNvPr id="8" name="Picture 7">
            <a:extLst>
              <a:ext uri="{FF2B5EF4-FFF2-40B4-BE49-F238E27FC236}">
                <a16:creationId xmlns:a16="http://schemas.microsoft.com/office/drawing/2014/main" id="{7D5B17BA-F0AC-43ED-967C-3B5E34CF88E6}"/>
              </a:ext>
            </a:extLst>
          </p:cNvPr>
          <p:cNvPicPr>
            <a:picLocks noChangeAspect="1"/>
          </p:cNvPicPr>
          <p:nvPr/>
        </p:nvPicPr>
        <p:blipFill>
          <a:blip r:embed="rId2"/>
          <a:stretch>
            <a:fillRect/>
          </a:stretch>
        </p:blipFill>
        <p:spPr>
          <a:xfrm>
            <a:off x="1917948" y="1747914"/>
            <a:ext cx="8267700" cy="2438400"/>
          </a:xfrm>
          <a:prstGeom prst="rect">
            <a:avLst/>
          </a:prstGeom>
        </p:spPr>
      </p:pic>
    </p:spTree>
    <p:extLst>
      <p:ext uri="{BB962C8B-B14F-4D97-AF65-F5344CB8AC3E}">
        <p14:creationId xmlns:p14="http://schemas.microsoft.com/office/powerpoint/2010/main" val="377760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3827227" y="1152804"/>
            <a:ext cx="377935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Βηματική συνάρτηση ενεργοποίησης</a:t>
            </a:r>
            <a:endParaRPr lang="el-GR" sz="1600" dirty="0">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Παράδειγμα: Συνάρτηση </a:t>
            </a:r>
            <a:r>
              <a:rPr lang="en-US" sz="3600" dirty="0">
                <a:effectLst>
                  <a:outerShdw blurRad="38100" dist="38100" dir="2700000" algn="tl">
                    <a:srgbClr val="000000">
                      <a:alpha val="43137"/>
                    </a:srgbClr>
                  </a:outerShdw>
                </a:effectLst>
                <a:latin typeface="Garamond" panose="02020404030301010803" pitchFamily="18" charset="0"/>
              </a:rPr>
              <a:t>OR</a:t>
            </a:r>
            <a:endParaRPr lang="el-GR" sz="3600" dirty="0">
              <a:effectLst>
                <a:outerShdw blurRad="38100" dist="38100" dir="2700000" algn="tl">
                  <a:srgbClr val="000000">
                    <a:alpha val="43137"/>
                  </a:srgbClr>
                </a:outerShdw>
              </a:effectLst>
              <a:latin typeface="Garamond" panose="02020404030301010803" pitchFamily="18" charset="0"/>
            </a:endParaRPr>
          </a:p>
        </p:txBody>
      </p:sp>
      <p:pic>
        <p:nvPicPr>
          <p:cNvPr id="2" name="Picture 1"/>
          <p:cNvPicPr>
            <a:picLocks noChangeAspect="1"/>
          </p:cNvPicPr>
          <p:nvPr/>
        </p:nvPicPr>
        <p:blipFill>
          <a:blip r:embed="rId2"/>
          <a:stretch>
            <a:fillRect/>
          </a:stretch>
        </p:blipFill>
        <p:spPr>
          <a:xfrm>
            <a:off x="2159316" y="1556792"/>
            <a:ext cx="7115175" cy="2266950"/>
          </a:xfrm>
          <a:prstGeom prst="rect">
            <a:avLst/>
          </a:prstGeom>
        </p:spPr>
      </p:pic>
      <p:graphicFrame>
        <p:nvGraphicFramePr>
          <p:cNvPr id="4" name="Table 3"/>
          <p:cNvGraphicFramePr>
            <a:graphicFrameLocks noGrp="1"/>
          </p:cNvGraphicFramePr>
          <p:nvPr/>
        </p:nvGraphicFramePr>
        <p:xfrm>
          <a:off x="1773932" y="4509120"/>
          <a:ext cx="8125884" cy="1854200"/>
        </p:xfrm>
        <a:graphic>
          <a:graphicData uri="http://schemas.openxmlformats.org/drawingml/2006/table">
            <a:tbl>
              <a:tblPr firstRow="1" bandRow="1">
                <a:tableStyleId>{073A0DAA-6AF3-43AB-8588-CEC1D06C72B9}</a:tableStyleId>
              </a:tblPr>
              <a:tblGrid>
                <a:gridCol w="2031471">
                  <a:extLst>
                    <a:ext uri="{9D8B030D-6E8A-4147-A177-3AD203B41FA5}">
                      <a16:colId xmlns:a16="http://schemas.microsoft.com/office/drawing/2014/main" val="2105281460"/>
                    </a:ext>
                  </a:extLst>
                </a:gridCol>
                <a:gridCol w="2031471">
                  <a:extLst>
                    <a:ext uri="{9D8B030D-6E8A-4147-A177-3AD203B41FA5}">
                      <a16:colId xmlns:a16="http://schemas.microsoft.com/office/drawing/2014/main" val="2389236272"/>
                    </a:ext>
                  </a:extLst>
                </a:gridCol>
                <a:gridCol w="2031471">
                  <a:extLst>
                    <a:ext uri="{9D8B030D-6E8A-4147-A177-3AD203B41FA5}">
                      <a16:colId xmlns:a16="http://schemas.microsoft.com/office/drawing/2014/main" val="2578052079"/>
                    </a:ext>
                  </a:extLst>
                </a:gridCol>
                <a:gridCol w="2031471">
                  <a:extLst>
                    <a:ext uri="{9D8B030D-6E8A-4147-A177-3AD203B41FA5}">
                      <a16:colId xmlns:a16="http://schemas.microsoft.com/office/drawing/2014/main" val="2367430024"/>
                    </a:ext>
                  </a:extLst>
                </a:gridCol>
              </a:tblGrid>
              <a:tr h="370840">
                <a:tc>
                  <a:txBody>
                    <a:bodyPr/>
                    <a:lstStyle/>
                    <a:p>
                      <a:r>
                        <a:rPr lang="en-US" dirty="0"/>
                        <a:t>x</a:t>
                      </a:r>
                      <a:endParaRPr lang="el-GR" dirty="0"/>
                    </a:p>
                  </a:txBody>
                  <a:tcPr/>
                </a:tc>
                <a:tc>
                  <a:txBody>
                    <a:bodyPr/>
                    <a:lstStyle/>
                    <a:p>
                      <a:r>
                        <a:rPr lang="en-US" dirty="0"/>
                        <a:t>y</a:t>
                      </a:r>
                      <a:endParaRPr lang="el-GR" dirty="0"/>
                    </a:p>
                  </a:txBody>
                  <a:tcPr/>
                </a:tc>
                <a:tc>
                  <a:txBody>
                    <a:bodyPr/>
                    <a:lstStyle/>
                    <a:p>
                      <a:r>
                        <a:rPr lang="en-US" dirty="0"/>
                        <a:t>S</a:t>
                      </a:r>
                      <a:endParaRPr lang="el-GR" dirty="0"/>
                    </a:p>
                  </a:txBody>
                  <a:tcPr/>
                </a:tc>
                <a:tc>
                  <a:txBody>
                    <a:bodyPr/>
                    <a:lstStyle/>
                    <a:p>
                      <a:r>
                        <a:rPr lang="el-GR" dirty="0"/>
                        <a:t>Φ(</a:t>
                      </a:r>
                      <a:r>
                        <a:rPr lang="en-US" dirty="0"/>
                        <a:t>S</a:t>
                      </a:r>
                      <a:r>
                        <a:rPr lang="el-GR" dirty="0"/>
                        <a:t>)</a:t>
                      </a:r>
                    </a:p>
                  </a:txBody>
                  <a:tcPr/>
                </a:tc>
                <a:extLst>
                  <a:ext uri="{0D108BD9-81ED-4DB2-BD59-A6C34878D82A}">
                    <a16:rowId xmlns:a16="http://schemas.microsoft.com/office/drawing/2014/main" val="3251100187"/>
                  </a:ext>
                </a:extLst>
              </a:tr>
              <a:tr h="370840">
                <a:tc>
                  <a:txBody>
                    <a:bodyPr/>
                    <a:lstStyle/>
                    <a:p>
                      <a:r>
                        <a:rPr lang="en-US" dirty="0"/>
                        <a:t>0</a:t>
                      </a:r>
                      <a:endParaRPr lang="el-GR" dirty="0"/>
                    </a:p>
                  </a:txBody>
                  <a:tcPr/>
                </a:tc>
                <a:tc>
                  <a:txBody>
                    <a:bodyPr/>
                    <a:lstStyle/>
                    <a:p>
                      <a:r>
                        <a:rPr lang="en-US" dirty="0"/>
                        <a:t>0</a:t>
                      </a:r>
                      <a:endParaRPr lang="el-GR" dirty="0"/>
                    </a:p>
                  </a:txBody>
                  <a:tcPr/>
                </a:tc>
                <a:tc>
                  <a:txBody>
                    <a:bodyPr/>
                    <a:lstStyle/>
                    <a:p>
                      <a:r>
                        <a:rPr lang="en-US" dirty="0"/>
                        <a:t>-0.5</a:t>
                      </a:r>
                      <a:endParaRPr lang="el-GR" dirty="0"/>
                    </a:p>
                  </a:txBody>
                  <a:tcPr/>
                </a:tc>
                <a:tc>
                  <a:txBody>
                    <a:bodyPr/>
                    <a:lstStyle/>
                    <a:p>
                      <a:r>
                        <a:rPr lang="en-US" dirty="0"/>
                        <a:t>0</a:t>
                      </a:r>
                      <a:endParaRPr lang="el-GR" dirty="0"/>
                    </a:p>
                  </a:txBody>
                  <a:tcPr/>
                </a:tc>
                <a:extLst>
                  <a:ext uri="{0D108BD9-81ED-4DB2-BD59-A6C34878D82A}">
                    <a16:rowId xmlns:a16="http://schemas.microsoft.com/office/drawing/2014/main" val="1606334975"/>
                  </a:ext>
                </a:extLst>
              </a:tr>
              <a:tr h="370840">
                <a:tc>
                  <a:txBody>
                    <a:bodyPr/>
                    <a:lstStyle/>
                    <a:p>
                      <a:r>
                        <a:rPr lang="en-US" dirty="0"/>
                        <a:t>0</a:t>
                      </a:r>
                      <a:endParaRPr lang="el-GR" dirty="0"/>
                    </a:p>
                  </a:txBody>
                  <a:tcPr/>
                </a:tc>
                <a:tc>
                  <a:txBody>
                    <a:bodyPr/>
                    <a:lstStyle/>
                    <a:p>
                      <a:r>
                        <a:rPr lang="en-US" dirty="0"/>
                        <a:t>1</a:t>
                      </a:r>
                      <a:endParaRPr lang="el-GR" dirty="0"/>
                    </a:p>
                  </a:txBody>
                  <a:tcPr/>
                </a:tc>
                <a:tc>
                  <a:txBody>
                    <a:bodyPr/>
                    <a:lstStyle/>
                    <a:p>
                      <a:r>
                        <a:rPr lang="en-US" dirty="0"/>
                        <a:t>0.5</a:t>
                      </a:r>
                      <a:endParaRPr lang="el-GR" dirty="0"/>
                    </a:p>
                  </a:txBody>
                  <a:tcPr/>
                </a:tc>
                <a:tc>
                  <a:txBody>
                    <a:bodyPr/>
                    <a:lstStyle/>
                    <a:p>
                      <a:r>
                        <a:rPr lang="en-US" dirty="0"/>
                        <a:t>1</a:t>
                      </a:r>
                      <a:endParaRPr lang="el-GR" dirty="0"/>
                    </a:p>
                  </a:txBody>
                  <a:tcPr/>
                </a:tc>
                <a:extLst>
                  <a:ext uri="{0D108BD9-81ED-4DB2-BD59-A6C34878D82A}">
                    <a16:rowId xmlns:a16="http://schemas.microsoft.com/office/drawing/2014/main" val="1592731800"/>
                  </a:ext>
                </a:extLst>
              </a:tr>
              <a:tr h="370840">
                <a:tc>
                  <a:txBody>
                    <a:bodyPr/>
                    <a:lstStyle/>
                    <a:p>
                      <a:r>
                        <a:rPr lang="en-US" dirty="0"/>
                        <a:t>1</a:t>
                      </a:r>
                      <a:endParaRPr lang="el-GR" dirty="0"/>
                    </a:p>
                  </a:txBody>
                  <a:tcPr/>
                </a:tc>
                <a:tc>
                  <a:txBody>
                    <a:bodyPr/>
                    <a:lstStyle/>
                    <a:p>
                      <a:r>
                        <a:rPr lang="en-US" dirty="0"/>
                        <a:t>0</a:t>
                      </a:r>
                      <a:endParaRPr lang="el-GR" dirty="0"/>
                    </a:p>
                  </a:txBody>
                  <a:tcPr/>
                </a:tc>
                <a:tc>
                  <a:txBody>
                    <a:bodyPr/>
                    <a:lstStyle/>
                    <a:p>
                      <a:r>
                        <a:rPr lang="en-US" dirty="0"/>
                        <a:t>0.5</a:t>
                      </a:r>
                      <a:endParaRPr lang="el-GR" dirty="0"/>
                    </a:p>
                  </a:txBody>
                  <a:tcPr/>
                </a:tc>
                <a:tc>
                  <a:txBody>
                    <a:bodyPr/>
                    <a:lstStyle/>
                    <a:p>
                      <a:r>
                        <a:rPr lang="en-US" dirty="0"/>
                        <a:t>1</a:t>
                      </a:r>
                      <a:endParaRPr lang="el-GR" dirty="0"/>
                    </a:p>
                  </a:txBody>
                  <a:tcPr/>
                </a:tc>
                <a:extLst>
                  <a:ext uri="{0D108BD9-81ED-4DB2-BD59-A6C34878D82A}">
                    <a16:rowId xmlns:a16="http://schemas.microsoft.com/office/drawing/2014/main" val="2264102268"/>
                  </a:ext>
                </a:extLst>
              </a:tr>
              <a:tr h="370840">
                <a:tc>
                  <a:txBody>
                    <a:bodyPr/>
                    <a:lstStyle/>
                    <a:p>
                      <a:r>
                        <a:rPr lang="en-US" dirty="0"/>
                        <a:t>1</a:t>
                      </a:r>
                      <a:endParaRPr lang="el-GR" dirty="0"/>
                    </a:p>
                  </a:txBody>
                  <a:tcPr/>
                </a:tc>
                <a:tc>
                  <a:txBody>
                    <a:bodyPr/>
                    <a:lstStyle/>
                    <a:p>
                      <a:r>
                        <a:rPr lang="en-US" dirty="0"/>
                        <a:t>1</a:t>
                      </a:r>
                      <a:endParaRPr lang="el-GR" dirty="0"/>
                    </a:p>
                  </a:txBody>
                  <a:tcPr/>
                </a:tc>
                <a:tc>
                  <a:txBody>
                    <a:bodyPr/>
                    <a:lstStyle/>
                    <a:p>
                      <a:r>
                        <a:rPr lang="en-US" dirty="0"/>
                        <a:t>1.5</a:t>
                      </a:r>
                      <a:endParaRPr lang="el-GR" dirty="0"/>
                    </a:p>
                  </a:txBody>
                  <a:tcPr/>
                </a:tc>
                <a:tc>
                  <a:txBody>
                    <a:bodyPr/>
                    <a:lstStyle/>
                    <a:p>
                      <a:r>
                        <a:rPr lang="en-US" dirty="0"/>
                        <a:t>1</a:t>
                      </a:r>
                      <a:endParaRPr lang="el-GR" dirty="0"/>
                    </a:p>
                  </a:txBody>
                  <a:tcPr/>
                </a:tc>
                <a:extLst>
                  <a:ext uri="{0D108BD9-81ED-4DB2-BD59-A6C34878D82A}">
                    <a16:rowId xmlns:a16="http://schemas.microsoft.com/office/drawing/2014/main" val="2534405297"/>
                  </a:ext>
                </a:extLst>
              </a:tr>
            </a:tbl>
          </a:graphicData>
        </a:graphic>
      </p:graphicFrame>
    </p:spTree>
    <p:extLst>
      <p:ext uri="{BB962C8B-B14F-4D97-AF65-F5344CB8AC3E}">
        <p14:creationId xmlns:p14="http://schemas.microsoft.com/office/powerpoint/2010/main" val="252352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1200329"/>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Βηματική συνάρτηση ενεργοποίησης</a:t>
            </a: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Παράδειγμα: Συνάρτηση </a:t>
            </a:r>
            <a:r>
              <a:rPr lang="en-US" sz="3600" dirty="0">
                <a:effectLst>
                  <a:outerShdw blurRad="38100" dist="38100" dir="2700000" algn="tl">
                    <a:srgbClr val="000000">
                      <a:alpha val="43137"/>
                    </a:srgbClr>
                  </a:outerShdw>
                </a:effectLst>
                <a:latin typeface="Garamond" panose="02020404030301010803" pitchFamily="18" charset="0"/>
              </a:rPr>
              <a:t>AND ???</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4" name="Table 3"/>
          <p:cNvGraphicFramePr>
            <a:graphicFrameLocks noGrp="1"/>
          </p:cNvGraphicFramePr>
          <p:nvPr/>
        </p:nvGraphicFramePr>
        <p:xfrm>
          <a:off x="1773932" y="4509120"/>
          <a:ext cx="8125884" cy="1854200"/>
        </p:xfrm>
        <a:graphic>
          <a:graphicData uri="http://schemas.openxmlformats.org/drawingml/2006/table">
            <a:tbl>
              <a:tblPr firstRow="1" bandRow="1">
                <a:tableStyleId>{073A0DAA-6AF3-43AB-8588-CEC1D06C72B9}</a:tableStyleId>
              </a:tblPr>
              <a:tblGrid>
                <a:gridCol w="2031471">
                  <a:extLst>
                    <a:ext uri="{9D8B030D-6E8A-4147-A177-3AD203B41FA5}">
                      <a16:colId xmlns:a16="http://schemas.microsoft.com/office/drawing/2014/main" val="2105281460"/>
                    </a:ext>
                  </a:extLst>
                </a:gridCol>
                <a:gridCol w="2031471">
                  <a:extLst>
                    <a:ext uri="{9D8B030D-6E8A-4147-A177-3AD203B41FA5}">
                      <a16:colId xmlns:a16="http://schemas.microsoft.com/office/drawing/2014/main" val="2389236272"/>
                    </a:ext>
                  </a:extLst>
                </a:gridCol>
                <a:gridCol w="2031471">
                  <a:extLst>
                    <a:ext uri="{9D8B030D-6E8A-4147-A177-3AD203B41FA5}">
                      <a16:colId xmlns:a16="http://schemas.microsoft.com/office/drawing/2014/main" val="2578052079"/>
                    </a:ext>
                  </a:extLst>
                </a:gridCol>
                <a:gridCol w="2031471">
                  <a:extLst>
                    <a:ext uri="{9D8B030D-6E8A-4147-A177-3AD203B41FA5}">
                      <a16:colId xmlns:a16="http://schemas.microsoft.com/office/drawing/2014/main" val="2367430024"/>
                    </a:ext>
                  </a:extLst>
                </a:gridCol>
              </a:tblGrid>
              <a:tr h="370840">
                <a:tc>
                  <a:txBody>
                    <a:bodyPr/>
                    <a:lstStyle/>
                    <a:p>
                      <a:r>
                        <a:rPr lang="en-US" dirty="0"/>
                        <a:t>x</a:t>
                      </a:r>
                      <a:endParaRPr lang="el-GR" dirty="0"/>
                    </a:p>
                  </a:txBody>
                  <a:tcPr/>
                </a:tc>
                <a:tc>
                  <a:txBody>
                    <a:bodyPr/>
                    <a:lstStyle/>
                    <a:p>
                      <a:r>
                        <a:rPr lang="en-US" dirty="0"/>
                        <a:t>y</a:t>
                      </a:r>
                      <a:endParaRPr lang="el-GR" dirty="0"/>
                    </a:p>
                  </a:txBody>
                  <a:tcPr/>
                </a:tc>
                <a:tc>
                  <a:txBody>
                    <a:bodyPr/>
                    <a:lstStyle/>
                    <a:p>
                      <a:r>
                        <a:rPr lang="en-US" dirty="0"/>
                        <a:t>S</a:t>
                      </a:r>
                      <a:endParaRPr lang="el-GR" dirty="0"/>
                    </a:p>
                  </a:txBody>
                  <a:tcPr/>
                </a:tc>
                <a:tc>
                  <a:txBody>
                    <a:bodyPr/>
                    <a:lstStyle/>
                    <a:p>
                      <a:r>
                        <a:rPr lang="el-GR" dirty="0"/>
                        <a:t>Φ(</a:t>
                      </a:r>
                      <a:r>
                        <a:rPr lang="en-US" dirty="0"/>
                        <a:t>S</a:t>
                      </a:r>
                      <a:r>
                        <a:rPr lang="el-GR" dirty="0"/>
                        <a:t>)</a:t>
                      </a:r>
                    </a:p>
                  </a:txBody>
                  <a:tcPr/>
                </a:tc>
                <a:extLst>
                  <a:ext uri="{0D108BD9-81ED-4DB2-BD59-A6C34878D82A}">
                    <a16:rowId xmlns:a16="http://schemas.microsoft.com/office/drawing/2014/main" val="3251100187"/>
                  </a:ext>
                </a:extLst>
              </a:tr>
              <a:tr h="370840">
                <a:tc>
                  <a:txBody>
                    <a:bodyPr/>
                    <a:lstStyle/>
                    <a:p>
                      <a:r>
                        <a:rPr lang="en-US" dirty="0"/>
                        <a:t>0</a:t>
                      </a:r>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n-US" dirty="0"/>
                        <a:t>0</a:t>
                      </a:r>
                      <a:endParaRPr lang="el-GR" dirty="0"/>
                    </a:p>
                  </a:txBody>
                  <a:tcPr/>
                </a:tc>
                <a:extLst>
                  <a:ext uri="{0D108BD9-81ED-4DB2-BD59-A6C34878D82A}">
                    <a16:rowId xmlns:a16="http://schemas.microsoft.com/office/drawing/2014/main" val="1606334975"/>
                  </a:ext>
                </a:extLst>
              </a:tr>
              <a:tr h="370840">
                <a:tc>
                  <a:txBody>
                    <a:bodyPr/>
                    <a:lstStyle/>
                    <a:p>
                      <a:r>
                        <a:rPr lang="en-US" dirty="0"/>
                        <a:t>0</a:t>
                      </a:r>
                      <a:endParaRPr lang="el-GR" dirty="0"/>
                    </a:p>
                  </a:txBody>
                  <a:tcPr/>
                </a:tc>
                <a:tc>
                  <a:txBody>
                    <a:bodyPr/>
                    <a:lstStyle/>
                    <a:p>
                      <a:r>
                        <a:rPr lang="en-US" dirty="0"/>
                        <a:t>1</a:t>
                      </a:r>
                      <a:endParaRPr lang="el-GR" dirty="0"/>
                    </a:p>
                  </a:txBody>
                  <a:tcPr/>
                </a:tc>
                <a:tc>
                  <a:txBody>
                    <a:bodyPr/>
                    <a:lstStyle/>
                    <a:p>
                      <a:endParaRPr lang="el-GR" dirty="0"/>
                    </a:p>
                  </a:txBody>
                  <a:tcPr/>
                </a:tc>
                <a:tc>
                  <a:txBody>
                    <a:bodyPr/>
                    <a:lstStyle/>
                    <a:p>
                      <a:r>
                        <a:rPr lang="en-US" dirty="0"/>
                        <a:t>0</a:t>
                      </a:r>
                      <a:endParaRPr lang="el-GR" dirty="0"/>
                    </a:p>
                  </a:txBody>
                  <a:tcPr/>
                </a:tc>
                <a:extLst>
                  <a:ext uri="{0D108BD9-81ED-4DB2-BD59-A6C34878D82A}">
                    <a16:rowId xmlns:a16="http://schemas.microsoft.com/office/drawing/2014/main" val="1592731800"/>
                  </a:ext>
                </a:extLst>
              </a:tr>
              <a:tr h="370840">
                <a:tc>
                  <a:txBody>
                    <a:bodyPr/>
                    <a:lstStyle/>
                    <a:p>
                      <a:r>
                        <a:rPr lang="en-US" dirty="0"/>
                        <a:t>1</a:t>
                      </a:r>
                      <a:endParaRPr lang="el-GR" dirty="0"/>
                    </a:p>
                  </a:txBody>
                  <a:tcPr/>
                </a:tc>
                <a:tc>
                  <a:txBody>
                    <a:bodyPr/>
                    <a:lstStyle/>
                    <a:p>
                      <a:r>
                        <a:rPr lang="en-US" dirty="0"/>
                        <a:t>0</a:t>
                      </a:r>
                      <a:endParaRPr lang="el-GR" dirty="0"/>
                    </a:p>
                  </a:txBody>
                  <a:tcPr/>
                </a:tc>
                <a:tc>
                  <a:txBody>
                    <a:bodyPr/>
                    <a:lstStyle/>
                    <a:p>
                      <a:endParaRPr lang="el-GR" dirty="0"/>
                    </a:p>
                  </a:txBody>
                  <a:tcPr/>
                </a:tc>
                <a:tc>
                  <a:txBody>
                    <a:bodyPr/>
                    <a:lstStyle/>
                    <a:p>
                      <a:r>
                        <a:rPr lang="en-US" dirty="0"/>
                        <a:t>0</a:t>
                      </a:r>
                      <a:endParaRPr lang="el-GR" dirty="0"/>
                    </a:p>
                  </a:txBody>
                  <a:tcPr/>
                </a:tc>
                <a:extLst>
                  <a:ext uri="{0D108BD9-81ED-4DB2-BD59-A6C34878D82A}">
                    <a16:rowId xmlns:a16="http://schemas.microsoft.com/office/drawing/2014/main" val="2264102268"/>
                  </a:ext>
                </a:extLst>
              </a:tr>
              <a:tr h="370840">
                <a:tc>
                  <a:txBody>
                    <a:bodyPr/>
                    <a:lstStyle/>
                    <a:p>
                      <a:r>
                        <a:rPr lang="en-US" dirty="0"/>
                        <a:t>1</a:t>
                      </a:r>
                      <a:endParaRPr lang="el-GR" dirty="0"/>
                    </a:p>
                  </a:txBody>
                  <a:tcPr/>
                </a:tc>
                <a:tc>
                  <a:txBody>
                    <a:bodyPr/>
                    <a:lstStyle/>
                    <a:p>
                      <a:r>
                        <a:rPr lang="en-US" dirty="0"/>
                        <a:t>1</a:t>
                      </a:r>
                      <a:endParaRPr lang="el-GR" dirty="0"/>
                    </a:p>
                  </a:txBody>
                  <a:tcPr/>
                </a:tc>
                <a:tc>
                  <a:txBody>
                    <a:bodyPr/>
                    <a:lstStyle/>
                    <a:p>
                      <a:endParaRPr lang="el-GR" dirty="0"/>
                    </a:p>
                  </a:txBody>
                  <a:tcPr/>
                </a:tc>
                <a:tc>
                  <a:txBody>
                    <a:bodyPr/>
                    <a:lstStyle/>
                    <a:p>
                      <a:r>
                        <a:rPr lang="en-US" dirty="0"/>
                        <a:t>1</a:t>
                      </a:r>
                      <a:endParaRPr lang="el-GR" dirty="0"/>
                    </a:p>
                  </a:txBody>
                  <a:tcPr/>
                </a:tc>
                <a:extLst>
                  <a:ext uri="{0D108BD9-81ED-4DB2-BD59-A6C34878D82A}">
                    <a16:rowId xmlns:a16="http://schemas.microsoft.com/office/drawing/2014/main" val="2534405297"/>
                  </a:ext>
                </a:extLst>
              </a:tr>
            </a:tbl>
          </a:graphicData>
        </a:graphic>
      </p:graphicFrame>
      <p:pic>
        <p:nvPicPr>
          <p:cNvPr id="2" name="Picture 1"/>
          <p:cNvPicPr>
            <a:picLocks noChangeAspect="1"/>
          </p:cNvPicPr>
          <p:nvPr/>
        </p:nvPicPr>
        <p:blipFill>
          <a:blip r:embed="rId2"/>
          <a:stretch>
            <a:fillRect/>
          </a:stretch>
        </p:blipFill>
        <p:spPr>
          <a:xfrm>
            <a:off x="1917948" y="1747914"/>
            <a:ext cx="8267700" cy="2438400"/>
          </a:xfrm>
          <a:prstGeom prst="rect">
            <a:avLst/>
          </a:prstGeom>
        </p:spPr>
      </p:pic>
    </p:spTree>
    <p:extLst>
      <p:ext uri="{BB962C8B-B14F-4D97-AF65-F5344CB8AC3E}">
        <p14:creationId xmlns:p14="http://schemas.microsoft.com/office/powerpoint/2010/main" val="254400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1200329"/>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Βηματική συνάρτηση ενεργοποίησης</a:t>
            </a: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Παράδειγμα: Συνάρτηση </a:t>
            </a:r>
            <a:r>
              <a:rPr lang="en-US" sz="3600" dirty="0">
                <a:effectLst>
                  <a:outerShdw blurRad="38100" dist="38100" dir="2700000" algn="tl">
                    <a:srgbClr val="000000">
                      <a:alpha val="43137"/>
                    </a:srgbClr>
                  </a:outerShdw>
                </a:effectLst>
                <a:latin typeface="Garamond" panose="02020404030301010803" pitchFamily="18" charset="0"/>
              </a:rPr>
              <a:t>AND</a:t>
            </a:r>
            <a:endParaRPr lang="el-GR" sz="3600" dirty="0">
              <a:effectLst>
                <a:outerShdw blurRad="38100" dist="38100" dir="2700000" algn="tl">
                  <a:srgbClr val="000000">
                    <a:alpha val="43137"/>
                  </a:srgbClr>
                </a:outerShdw>
              </a:effectLst>
              <a:latin typeface="Garamond" panose="02020404030301010803" pitchFamily="18" charset="0"/>
            </a:endParaRPr>
          </a:p>
        </p:txBody>
      </p:sp>
      <p:graphicFrame>
        <p:nvGraphicFramePr>
          <p:cNvPr id="4" name="Table 3"/>
          <p:cNvGraphicFramePr>
            <a:graphicFrameLocks noGrp="1"/>
          </p:cNvGraphicFramePr>
          <p:nvPr/>
        </p:nvGraphicFramePr>
        <p:xfrm>
          <a:off x="1773932" y="4509120"/>
          <a:ext cx="8125884" cy="1854200"/>
        </p:xfrm>
        <a:graphic>
          <a:graphicData uri="http://schemas.openxmlformats.org/drawingml/2006/table">
            <a:tbl>
              <a:tblPr firstRow="1" bandRow="1">
                <a:tableStyleId>{073A0DAA-6AF3-43AB-8588-CEC1D06C72B9}</a:tableStyleId>
              </a:tblPr>
              <a:tblGrid>
                <a:gridCol w="2031471">
                  <a:extLst>
                    <a:ext uri="{9D8B030D-6E8A-4147-A177-3AD203B41FA5}">
                      <a16:colId xmlns:a16="http://schemas.microsoft.com/office/drawing/2014/main" val="2105281460"/>
                    </a:ext>
                  </a:extLst>
                </a:gridCol>
                <a:gridCol w="2031471">
                  <a:extLst>
                    <a:ext uri="{9D8B030D-6E8A-4147-A177-3AD203B41FA5}">
                      <a16:colId xmlns:a16="http://schemas.microsoft.com/office/drawing/2014/main" val="2389236272"/>
                    </a:ext>
                  </a:extLst>
                </a:gridCol>
                <a:gridCol w="2031471">
                  <a:extLst>
                    <a:ext uri="{9D8B030D-6E8A-4147-A177-3AD203B41FA5}">
                      <a16:colId xmlns:a16="http://schemas.microsoft.com/office/drawing/2014/main" val="2578052079"/>
                    </a:ext>
                  </a:extLst>
                </a:gridCol>
                <a:gridCol w="2031471">
                  <a:extLst>
                    <a:ext uri="{9D8B030D-6E8A-4147-A177-3AD203B41FA5}">
                      <a16:colId xmlns:a16="http://schemas.microsoft.com/office/drawing/2014/main" val="2367430024"/>
                    </a:ext>
                  </a:extLst>
                </a:gridCol>
              </a:tblGrid>
              <a:tr h="370840">
                <a:tc>
                  <a:txBody>
                    <a:bodyPr/>
                    <a:lstStyle/>
                    <a:p>
                      <a:r>
                        <a:rPr lang="en-US" dirty="0"/>
                        <a:t>x</a:t>
                      </a:r>
                      <a:endParaRPr lang="el-GR" dirty="0"/>
                    </a:p>
                  </a:txBody>
                  <a:tcPr/>
                </a:tc>
                <a:tc>
                  <a:txBody>
                    <a:bodyPr/>
                    <a:lstStyle/>
                    <a:p>
                      <a:r>
                        <a:rPr lang="en-US" dirty="0"/>
                        <a:t>y</a:t>
                      </a:r>
                      <a:endParaRPr lang="el-GR" dirty="0"/>
                    </a:p>
                  </a:txBody>
                  <a:tcPr/>
                </a:tc>
                <a:tc>
                  <a:txBody>
                    <a:bodyPr/>
                    <a:lstStyle/>
                    <a:p>
                      <a:r>
                        <a:rPr lang="en-US" dirty="0"/>
                        <a:t>S</a:t>
                      </a:r>
                      <a:endParaRPr lang="el-GR" dirty="0"/>
                    </a:p>
                  </a:txBody>
                  <a:tcPr/>
                </a:tc>
                <a:tc>
                  <a:txBody>
                    <a:bodyPr/>
                    <a:lstStyle/>
                    <a:p>
                      <a:r>
                        <a:rPr lang="el-GR" dirty="0"/>
                        <a:t>Φ(</a:t>
                      </a:r>
                      <a:r>
                        <a:rPr lang="en-US" dirty="0"/>
                        <a:t>S</a:t>
                      </a:r>
                      <a:r>
                        <a:rPr lang="el-GR" dirty="0"/>
                        <a:t>)</a:t>
                      </a:r>
                    </a:p>
                  </a:txBody>
                  <a:tcPr/>
                </a:tc>
                <a:extLst>
                  <a:ext uri="{0D108BD9-81ED-4DB2-BD59-A6C34878D82A}">
                    <a16:rowId xmlns:a16="http://schemas.microsoft.com/office/drawing/2014/main" val="3251100187"/>
                  </a:ext>
                </a:extLst>
              </a:tr>
              <a:tr h="370840">
                <a:tc>
                  <a:txBody>
                    <a:bodyPr/>
                    <a:lstStyle/>
                    <a:p>
                      <a:r>
                        <a:rPr lang="en-US" dirty="0"/>
                        <a:t>0</a:t>
                      </a:r>
                      <a:endParaRPr lang="el-GR" dirty="0"/>
                    </a:p>
                  </a:txBody>
                  <a:tcPr/>
                </a:tc>
                <a:tc>
                  <a:txBody>
                    <a:bodyPr/>
                    <a:lstStyle/>
                    <a:p>
                      <a:r>
                        <a:rPr lang="en-US" dirty="0"/>
                        <a:t>0</a:t>
                      </a:r>
                      <a:endParaRPr lang="el-GR" dirty="0"/>
                    </a:p>
                  </a:txBody>
                  <a:tcPr/>
                </a:tc>
                <a:tc>
                  <a:txBody>
                    <a:bodyPr/>
                    <a:lstStyle/>
                    <a:p>
                      <a:r>
                        <a:rPr lang="en-US" dirty="0"/>
                        <a:t>-1.5</a:t>
                      </a:r>
                      <a:endParaRPr lang="el-GR" dirty="0"/>
                    </a:p>
                  </a:txBody>
                  <a:tcPr/>
                </a:tc>
                <a:tc>
                  <a:txBody>
                    <a:bodyPr/>
                    <a:lstStyle/>
                    <a:p>
                      <a:r>
                        <a:rPr lang="en-US" dirty="0"/>
                        <a:t>0</a:t>
                      </a:r>
                      <a:endParaRPr lang="el-GR" dirty="0"/>
                    </a:p>
                  </a:txBody>
                  <a:tcPr/>
                </a:tc>
                <a:extLst>
                  <a:ext uri="{0D108BD9-81ED-4DB2-BD59-A6C34878D82A}">
                    <a16:rowId xmlns:a16="http://schemas.microsoft.com/office/drawing/2014/main" val="1606334975"/>
                  </a:ext>
                </a:extLst>
              </a:tr>
              <a:tr h="370840">
                <a:tc>
                  <a:txBody>
                    <a:bodyPr/>
                    <a:lstStyle/>
                    <a:p>
                      <a:r>
                        <a:rPr lang="en-US" dirty="0"/>
                        <a:t>0</a:t>
                      </a:r>
                      <a:endParaRPr lang="el-GR" dirty="0"/>
                    </a:p>
                  </a:txBody>
                  <a:tcPr/>
                </a:tc>
                <a:tc>
                  <a:txBody>
                    <a:bodyPr/>
                    <a:lstStyle/>
                    <a:p>
                      <a:r>
                        <a:rPr lang="en-US" dirty="0"/>
                        <a:t>1</a:t>
                      </a:r>
                      <a:endParaRPr lang="el-GR" dirty="0"/>
                    </a:p>
                  </a:txBody>
                  <a:tcPr/>
                </a:tc>
                <a:tc>
                  <a:txBody>
                    <a:bodyPr/>
                    <a:lstStyle/>
                    <a:p>
                      <a:r>
                        <a:rPr lang="en-US" dirty="0"/>
                        <a:t>-0.5</a:t>
                      </a:r>
                      <a:endParaRPr lang="el-GR" dirty="0"/>
                    </a:p>
                  </a:txBody>
                  <a:tcPr/>
                </a:tc>
                <a:tc>
                  <a:txBody>
                    <a:bodyPr/>
                    <a:lstStyle/>
                    <a:p>
                      <a:r>
                        <a:rPr lang="en-US" dirty="0"/>
                        <a:t>0</a:t>
                      </a:r>
                      <a:endParaRPr lang="el-GR" dirty="0"/>
                    </a:p>
                  </a:txBody>
                  <a:tcPr/>
                </a:tc>
                <a:extLst>
                  <a:ext uri="{0D108BD9-81ED-4DB2-BD59-A6C34878D82A}">
                    <a16:rowId xmlns:a16="http://schemas.microsoft.com/office/drawing/2014/main" val="1592731800"/>
                  </a:ext>
                </a:extLst>
              </a:tr>
              <a:tr h="370840">
                <a:tc>
                  <a:txBody>
                    <a:bodyPr/>
                    <a:lstStyle/>
                    <a:p>
                      <a:r>
                        <a:rPr lang="en-US" dirty="0"/>
                        <a:t>1</a:t>
                      </a:r>
                      <a:endParaRPr lang="el-GR" dirty="0"/>
                    </a:p>
                  </a:txBody>
                  <a:tcPr/>
                </a:tc>
                <a:tc>
                  <a:txBody>
                    <a:bodyPr/>
                    <a:lstStyle/>
                    <a:p>
                      <a:r>
                        <a:rPr lang="en-US" dirty="0"/>
                        <a:t>0</a:t>
                      </a:r>
                      <a:endParaRPr lang="el-GR" dirty="0"/>
                    </a:p>
                  </a:txBody>
                  <a:tcPr/>
                </a:tc>
                <a:tc>
                  <a:txBody>
                    <a:bodyPr/>
                    <a:lstStyle/>
                    <a:p>
                      <a:r>
                        <a:rPr lang="en-US" dirty="0"/>
                        <a:t>-0.5</a:t>
                      </a:r>
                      <a:endParaRPr lang="el-GR" dirty="0"/>
                    </a:p>
                  </a:txBody>
                  <a:tcPr/>
                </a:tc>
                <a:tc>
                  <a:txBody>
                    <a:bodyPr/>
                    <a:lstStyle/>
                    <a:p>
                      <a:r>
                        <a:rPr lang="en-US" dirty="0"/>
                        <a:t>0</a:t>
                      </a:r>
                      <a:endParaRPr lang="el-GR" dirty="0"/>
                    </a:p>
                  </a:txBody>
                  <a:tcPr/>
                </a:tc>
                <a:extLst>
                  <a:ext uri="{0D108BD9-81ED-4DB2-BD59-A6C34878D82A}">
                    <a16:rowId xmlns:a16="http://schemas.microsoft.com/office/drawing/2014/main" val="2264102268"/>
                  </a:ext>
                </a:extLst>
              </a:tr>
              <a:tr h="370840">
                <a:tc>
                  <a:txBody>
                    <a:bodyPr/>
                    <a:lstStyle/>
                    <a:p>
                      <a:r>
                        <a:rPr lang="en-US" dirty="0"/>
                        <a:t>1</a:t>
                      </a:r>
                      <a:endParaRPr lang="el-GR" dirty="0"/>
                    </a:p>
                  </a:txBody>
                  <a:tcPr/>
                </a:tc>
                <a:tc>
                  <a:txBody>
                    <a:bodyPr/>
                    <a:lstStyle/>
                    <a:p>
                      <a:r>
                        <a:rPr lang="en-US" dirty="0"/>
                        <a:t>1</a:t>
                      </a:r>
                      <a:endParaRPr lang="el-GR" dirty="0"/>
                    </a:p>
                  </a:txBody>
                  <a:tcPr/>
                </a:tc>
                <a:tc>
                  <a:txBody>
                    <a:bodyPr/>
                    <a:lstStyle/>
                    <a:p>
                      <a:r>
                        <a:rPr lang="en-US" dirty="0"/>
                        <a:t>0.5</a:t>
                      </a:r>
                      <a:endParaRPr lang="el-GR" dirty="0"/>
                    </a:p>
                  </a:txBody>
                  <a:tcPr/>
                </a:tc>
                <a:tc>
                  <a:txBody>
                    <a:bodyPr/>
                    <a:lstStyle/>
                    <a:p>
                      <a:r>
                        <a:rPr lang="en-US" dirty="0"/>
                        <a:t>1</a:t>
                      </a:r>
                      <a:endParaRPr lang="el-GR" dirty="0"/>
                    </a:p>
                  </a:txBody>
                  <a:tcPr/>
                </a:tc>
                <a:extLst>
                  <a:ext uri="{0D108BD9-81ED-4DB2-BD59-A6C34878D82A}">
                    <a16:rowId xmlns:a16="http://schemas.microsoft.com/office/drawing/2014/main" val="2534405297"/>
                  </a:ext>
                </a:extLst>
              </a:tr>
            </a:tbl>
          </a:graphicData>
        </a:graphic>
      </p:graphicFrame>
      <p:pic>
        <p:nvPicPr>
          <p:cNvPr id="8" name="Picture 7"/>
          <p:cNvPicPr>
            <a:picLocks noChangeAspect="1"/>
          </p:cNvPicPr>
          <p:nvPr/>
        </p:nvPicPr>
        <p:blipFill>
          <a:blip r:embed="rId2"/>
          <a:stretch>
            <a:fillRect/>
          </a:stretch>
        </p:blipFill>
        <p:spPr>
          <a:xfrm>
            <a:off x="2111691" y="1719392"/>
            <a:ext cx="7210425" cy="2190750"/>
          </a:xfrm>
          <a:prstGeom prst="rect">
            <a:avLst/>
          </a:prstGeom>
        </p:spPr>
      </p:pic>
      <p:sp>
        <p:nvSpPr>
          <p:cNvPr id="9" name="Ορθογώνιο 8">
            <a:extLst>
              <a:ext uri="{FF2B5EF4-FFF2-40B4-BE49-F238E27FC236}">
                <a16:creationId xmlns:a16="http://schemas.microsoft.com/office/drawing/2014/main" id="{924D720D-CA9F-48CE-AF02-B84F49B9C9E7}"/>
              </a:ext>
            </a:extLst>
          </p:cNvPr>
          <p:cNvSpPr/>
          <p:nvPr/>
        </p:nvSpPr>
        <p:spPr>
          <a:xfrm>
            <a:off x="3427330" y="2501129"/>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B27CFB72-14F8-493A-9F92-9223119127F8}"/>
              </a:ext>
            </a:extLst>
          </p:cNvPr>
          <p:cNvSpPr/>
          <p:nvPr/>
        </p:nvSpPr>
        <p:spPr>
          <a:xfrm>
            <a:off x="3358108" y="3140968"/>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9436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4493538"/>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latin typeface="Garamond" panose="02020404030301010803" pitchFamily="18" charset="0"/>
              </a:rPr>
              <a:t>Ένα τεχνητό νευρωνικό δίκτυο αποτελείται από:</a:t>
            </a:r>
          </a:p>
          <a:p>
            <a:pPr marL="742950" lvl="1" indent="-285750" algn="just">
              <a:buFont typeface="Wingdings" panose="05000000000000000000" pitchFamily="2" charset="2"/>
              <a:buChar char="§"/>
            </a:pPr>
            <a:r>
              <a:rPr lang="el-GR" dirty="0">
                <a:latin typeface="Garamond" panose="02020404030301010803" pitchFamily="18" charset="0"/>
              </a:rPr>
              <a:t>Ένα σύνολο κόμβων ή τεχνητών νευρώνων (neurons), </a:t>
            </a:r>
          </a:p>
          <a:p>
            <a:pPr marL="742950" lvl="1" indent="-285750" algn="just">
              <a:buFont typeface="Wingdings" panose="05000000000000000000" pitchFamily="2" charset="2"/>
              <a:buChar char="§"/>
            </a:pPr>
            <a:r>
              <a:rPr lang="el-GR" dirty="0">
                <a:latin typeface="Garamond" panose="02020404030301010803" pitchFamily="18" charset="0"/>
              </a:rPr>
              <a:t>Τα οποία είναι οργανωμένα σε επάλληλα επίπεδα (layers), </a:t>
            </a:r>
          </a:p>
          <a:p>
            <a:pPr marL="742950" lvl="1" indent="-285750" algn="just">
              <a:buFont typeface="Wingdings" panose="05000000000000000000" pitchFamily="2" charset="2"/>
              <a:buChar char="§"/>
            </a:pPr>
            <a:r>
              <a:rPr lang="el-GR" dirty="0">
                <a:latin typeface="Garamond" panose="02020404030301010803" pitchFamily="18" charset="0"/>
              </a:rPr>
              <a:t>Ενώ κάθε νευρώνας ενώνεται με όλους τους άλλους μέσω των συνάψεων (synapses).</a:t>
            </a:r>
          </a:p>
          <a:p>
            <a:pPr marL="285750" indent="-285750" algn="just">
              <a:buFont typeface="Wingdings" panose="05000000000000000000" pitchFamily="2" charset="2"/>
              <a:buChar char="§"/>
            </a:pPr>
            <a:endParaRPr lang="el-GR" dirty="0">
              <a:latin typeface="Garamond" panose="02020404030301010803" pitchFamily="18" charset="0"/>
            </a:endParaRPr>
          </a:p>
          <a:p>
            <a:pPr marL="285750" indent="-285750" algn="just">
              <a:buFont typeface="Wingdings" panose="05000000000000000000" pitchFamily="2" charset="2"/>
              <a:buChar char="§"/>
            </a:pPr>
            <a:r>
              <a:rPr lang="el-GR" dirty="0">
                <a:latin typeface="Garamond" panose="02020404030301010803" pitchFamily="18" charset="0"/>
              </a:rPr>
              <a:t>Ένα νευρωνικό δίκτυο αποτελείται από: </a:t>
            </a:r>
          </a:p>
          <a:p>
            <a:pPr marL="742950" lvl="1" indent="-285750" algn="just">
              <a:buFont typeface="Wingdings" panose="05000000000000000000" pitchFamily="2" charset="2"/>
              <a:buChar char="§"/>
            </a:pPr>
            <a:r>
              <a:rPr lang="el-GR" dirty="0">
                <a:latin typeface="Garamond" panose="02020404030301010803" pitchFamily="18" charset="0"/>
              </a:rPr>
              <a:t>Ένα επίπεδο εισόδου (input layer), στο οποίο εισάγεται το εκπαιδευτικό διάνυσμα εισόδου ή το διάνυσμα ελέγχου, </a:t>
            </a:r>
          </a:p>
          <a:p>
            <a:pPr marL="742950" lvl="1" indent="-285750" algn="just">
              <a:buFont typeface="Wingdings" panose="05000000000000000000" pitchFamily="2" charset="2"/>
              <a:buChar char="§"/>
            </a:pPr>
            <a:r>
              <a:rPr lang="el-GR" dirty="0">
                <a:latin typeface="Garamond" panose="02020404030301010803" pitchFamily="18" charset="0"/>
              </a:rPr>
              <a:t>Ένα ή περισσότερα κρυφά επίπεδα (hidden layers), όπου τα στοιχεία εισόδου υφίστανται επεξεργασία με διάφορους μαθηματικούς τρόπους </a:t>
            </a:r>
          </a:p>
          <a:p>
            <a:pPr marL="742950" lvl="1" indent="-285750" algn="just">
              <a:buFont typeface="Wingdings" panose="05000000000000000000" pitchFamily="2" charset="2"/>
              <a:buChar char="§"/>
            </a:pPr>
            <a:r>
              <a:rPr lang="el-GR" dirty="0">
                <a:latin typeface="Garamond" panose="02020404030301010803" pitchFamily="18" charset="0"/>
              </a:rPr>
              <a:t>Ένα επίπεδο εξόδου (output layer), με κάποια υπολογιστική ικανότητα, το οποίο περιέχει τα τελικά αποτελέσματα που μεταφέρονται στον έξω κόσμο</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06407"/>
            <a:ext cx="9577064" cy="584775"/>
          </a:xfrm>
          <a:prstGeom prst="rect">
            <a:avLst/>
          </a:prstGeom>
          <a:noFill/>
        </p:spPr>
        <p:txBody>
          <a:bodyPr wrap="square" rtlCol="0" anchor="ctr">
            <a:spAutoFit/>
          </a:bodyPr>
          <a:lstStyle/>
          <a:p>
            <a:r>
              <a:rPr lang="el-GR" sz="3200" dirty="0">
                <a:effectLst>
                  <a:outerShdw blurRad="38100" dist="38100" dir="2700000" algn="tl">
                    <a:srgbClr val="000000">
                      <a:alpha val="43137"/>
                    </a:srgbClr>
                  </a:outerShdw>
                </a:effectLst>
                <a:latin typeface="Garamond" panose="02020404030301010803" pitchFamily="18" charset="0"/>
              </a:rPr>
              <a:t>ΔΟΜΗ ΤΕΧΝΗΤΩΝ ΝΕΥΡΩΝΙΚΩΝ ΔΙΚΤΥΩΝ </a:t>
            </a:r>
          </a:p>
        </p:txBody>
      </p:sp>
    </p:spTree>
    <p:extLst>
      <p:ext uri="{BB962C8B-B14F-4D97-AF65-F5344CB8AC3E}">
        <p14:creationId xmlns:p14="http://schemas.microsoft.com/office/powerpoint/2010/main" val="299590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06407"/>
            <a:ext cx="9577064" cy="584775"/>
          </a:xfrm>
          <a:prstGeom prst="rect">
            <a:avLst/>
          </a:prstGeom>
          <a:noFill/>
        </p:spPr>
        <p:txBody>
          <a:bodyPr wrap="square" rtlCol="0" anchor="ctr">
            <a:spAutoFit/>
          </a:bodyPr>
          <a:lstStyle/>
          <a:p>
            <a:r>
              <a:rPr lang="el-GR" sz="3200" dirty="0">
                <a:effectLst>
                  <a:outerShdw blurRad="38100" dist="38100" dir="2700000" algn="tl">
                    <a:srgbClr val="000000">
                      <a:alpha val="43137"/>
                    </a:srgbClr>
                  </a:outerShdw>
                </a:effectLst>
                <a:latin typeface="Garamond" panose="02020404030301010803" pitchFamily="18" charset="0"/>
              </a:rPr>
              <a:t>ΔΟΜΗ ΤΕΧΝΗΤΩΝ ΝΕΥΡΩΝΙΚΩΝ ΔΙΚΤΥΩΝ </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72" y="1268760"/>
            <a:ext cx="7705725" cy="538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8501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5232202"/>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latin typeface="Garamond" panose="02020404030301010803" pitchFamily="18" charset="0"/>
              </a:rPr>
              <a:t>Oι πιο γνωστές μέθοδοι εκπαίδευσης είναι:</a:t>
            </a:r>
          </a:p>
          <a:p>
            <a:pPr marL="742950" lvl="1" indent="-285750" algn="just">
              <a:buFont typeface="Wingdings" panose="05000000000000000000" pitchFamily="2" charset="2"/>
              <a:buChar char="§"/>
            </a:pPr>
            <a:r>
              <a:rPr lang="el-GR" sz="2000" dirty="0">
                <a:latin typeface="Garamond" panose="02020404030301010803" pitchFamily="18" charset="0"/>
              </a:rPr>
              <a:t>Ο αλγόριθμος δέλτα (delta rule) και </a:t>
            </a:r>
          </a:p>
          <a:p>
            <a:pPr marL="742950" lvl="1" indent="-285750" algn="just">
              <a:buFont typeface="Wingdings" panose="05000000000000000000" pitchFamily="2" charset="2"/>
              <a:buChar char="§"/>
            </a:pPr>
            <a:r>
              <a:rPr lang="el-GR" sz="2000" dirty="0">
                <a:latin typeface="Garamond" panose="02020404030301010803" pitchFamily="18" charset="0"/>
              </a:rPr>
              <a:t>Ο αλγόριθμος οπισθόδρομης διάδοσης σφάλματος.</a:t>
            </a:r>
          </a:p>
          <a:p>
            <a:pPr marL="285750" indent="-285750" algn="just">
              <a:buFont typeface="Wingdings" panose="05000000000000000000" pitchFamily="2" charset="2"/>
              <a:buChar char="§"/>
            </a:pPr>
            <a:endParaRPr lang="el-GR" sz="2000" dirty="0">
              <a:latin typeface="Garamond" panose="02020404030301010803" pitchFamily="18" charset="0"/>
            </a:endParaRPr>
          </a:p>
          <a:p>
            <a:pPr marL="285750" indent="-285750" algn="just">
              <a:buFont typeface="Wingdings" panose="05000000000000000000" pitchFamily="2" charset="2"/>
              <a:buChar char="§"/>
            </a:pPr>
            <a:r>
              <a:rPr lang="el-GR" sz="2000" dirty="0">
                <a:latin typeface="Garamond" panose="02020404030301010803" pitchFamily="18" charset="0"/>
              </a:rPr>
              <a:t>Η διαφορά τους έγκειται:</a:t>
            </a:r>
          </a:p>
          <a:p>
            <a:pPr marL="742950" lvl="1" indent="-285750" algn="just">
              <a:buFont typeface="Wingdings" panose="05000000000000000000" pitchFamily="2" charset="2"/>
              <a:buChar char="§"/>
            </a:pPr>
            <a:r>
              <a:rPr lang="el-GR" sz="2000" dirty="0">
                <a:latin typeface="Garamond" panose="02020404030301010803" pitchFamily="18" charset="0"/>
              </a:rPr>
              <a:t>Στις μαθηματικές εξισώσεις στις οποίες βασίζονται.</a:t>
            </a:r>
          </a:p>
          <a:p>
            <a:pPr marL="742950" lvl="1" indent="-285750" algn="just">
              <a:buFont typeface="Wingdings" panose="05000000000000000000" pitchFamily="2" charset="2"/>
              <a:buChar char="§"/>
            </a:pPr>
            <a:r>
              <a:rPr lang="el-GR" sz="2000" dirty="0">
                <a:latin typeface="Garamond" panose="02020404030301010803" pitchFamily="18" charset="0"/>
              </a:rPr>
              <a:t>Στον τρόπο με τον οποίο επιδρούν στα επίπεδα του δικτύου.</a:t>
            </a:r>
          </a:p>
          <a:p>
            <a:pPr marL="285750" indent="-285750" algn="just">
              <a:buFont typeface="Wingdings" panose="05000000000000000000" pitchFamily="2" charset="2"/>
              <a:buChar char="§"/>
            </a:pPr>
            <a:endParaRPr lang="el-GR" sz="2000" dirty="0">
              <a:latin typeface="Garamond" panose="02020404030301010803" pitchFamily="18" charset="0"/>
            </a:endParaRPr>
          </a:p>
          <a:p>
            <a:pPr marL="285750" indent="-285750" algn="just">
              <a:buFont typeface="Wingdings" panose="05000000000000000000" pitchFamily="2" charset="2"/>
              <a:buChar char="§"/>
            </a:pPr>
            <a:r>
              <a:rPr lang="el-GR" sz="2000" dirty="0">
                <a:latin typeface="Garamond" panose="02020404030301010803" pitchFamily="18" charset="0"/>
              </a:rPr>
              <a:t>Στους αλγόριθμους αυτούς προσδιορίζονται παράμετροι όπως:</a:t>
            </a:r>
          </a:p>
          <a:p>
            <a:pPr marL="742950" lvl="1" indent="-285750" algn="just">
              <a:buFont typeface="Wingdings" panose="05000000000000000000" pitchFamily="2" charset="2"/>
              <a:buChar char="§"/>
            </a:pPr>
            <a:r>
              <a:rPr lang="el-GR" sz="2000" dirty="0">
                <a:latin typeface="Garamond" panose="02020404030301010803" pitchFamily="18" charset="0"/>
              </a:rPr>
              <a:t>Το βήμα εκπαίδευσης καθορίζει το μέγεθος της αλλαγής της τιμής του βάρους σε κάθε βήμα και παίρνει τιμές από 0 έως 2.</a:t>
            </a:r>
          </a:p>
          <a:p>
            <a:pPr marL="742950" lvl="1" indent="-285750" algn="just">
              <a:buFont typeface="Wingdings" panose="05000000000000000000" pitchFamily="2" charset="2"/>
              <a:buChar char="§"/>
            </a:pPr>
            <a:r>
              <a:rPr lang="el-GR" sz="2000" dirty="0">
                <a:latin typeface="Garamond" panose="02020404030301010803" pitchFamily="18" charset="0"/>
              </a:rPr>
              <a:t>Ο παράγοντας ορμής (momentum), ο οποίος πολλαπλασιάζεται με το βάρος του προηγούμενου επιπέδου και στη συνέχεια προστίθεται στο βάρος του επιπέδου που εκπαιδεύει. </a:t>
            </a: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ΜΕΘΟΔΟΙ ΕΚΠΑΙΔΕΥΣΗΣ </a:t>
            </a:r>
          </a:p>
        </p:txBody>
      </p:sp>
    </p:spTree>
    <p:extLst>
      <p:ext uri="{BB962C8B-B14F-4D97-AF65-F5344CB8AC3E}">
        <p14:creationId xmlns:p14="http://schemas.microsoft.com/office/powerpoint/2010/main" val="786690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08E3A-6E66-4410-92B1-FA16A2C1ED56}"/>
              </a:ext>
            </a:extLst>
          </p:cNvPr>
          <p:cNvSpPr txBox="1"/>
          <p:nvPr/>
        </p:nvSpPr>
        <p:spPr>
          <a:xfrm>
            <a:off x="1090924" y="1176631"/>
            <a:ext cx="9251960" cy="4524315"/>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latin typeface="Garamond" panose="02020404030301010803" pitchFamily="18" charset="0"/>
              </a:rPr>
              <a:t>Η διαδικασία δημιουργίας ενός τεχνητού νευρωνικού δικτύου που αποτελεί το σχεδιασμό της αρχιτεκτονικής του, απαιτεί τον προσδιορισμό μιας σειράς παραμέτρων, όπως:</a:t>
            </a:r>
          </a:p>
          <a:p>
            <a:pPr marL="285750" indent="-285750" algn="just">
              <a:buFont typeface="Wingdings" panose="05000000000000000000" pitchFamily="2" charset="2"/>
              <a:buChar char="§"/>
            </a:pPr>
            <a:endParaRPr lang="el-GR" sz="2000" dirty="0">
              <a:latin typeface="Garamond" panose="02020404030301010803" pitchFamily="18" charset="0"/>
            </a:endParaRPr>
          </a:p>
          <a:p>
            <a:pPr marL="742950" lvl="1" indent="-285750" algn="just">
              <a:buFont typeface="Wingdings" panose="05000000000000000000" pitchFamily="2" charset="2"/>
              <a:buChar char="§"/>
            </a:pPr>
            <a:r>
              <a:rPr lang="el-GR" sz="2000" dirty="0">
                <a:latin typeface="Garamond" panose="02020404030301010803" pitchFamily="18" charset="0"/>
              </a:rPr>
              <a:t>Ο αριθμός των κρυφών επιπέδων</a:t>
            </a:r>
          </a:p>
          <a:p>
            <a:pPr marL="742950" lvl="1" indent="-285750" algn="just">
              <a:buFont typeface="Wingdings" panose="05000000000000000000" pitchFamily="2" charset="2"/>
              <a:buChar char="§"/>
            </a:pPr>
            <a:r>
              <a:rPr lang="el-GR" sz="2000" dirty="0">
                <a:latin typeface="Garamond" panose="02020404030301010803" pitchFamily="18" charset="0"/>
              </a:rPr>
              <a:t>Ο αριθμός των νευρώνων ανά επίπεδο</a:t>
            </a:r>
          </a:p>
          <a:p>
            <a:pPr marL="742950" lvl="1" indent="-285750" algn="just">
              <a:buFont typeface="Wingdings" panose="05000000000000000000" pitchFamily="2" charset="2"/>
              <a:buChar char="§"/>
            </a:pPr>
            <a:r>
              <a:rPr lang="el-GR" sz="2000" dirty="0">
                <a:latin typeface="Garamond" panose="02020404030301010803" pitchFamily="18" charset="0"/>
              </a:rPr>
              <a:t>Ο κανόνας μάθησης</a:t>
            </a:r>
          </a:p>
          <a:p>
            <a:pPr marL="742950" lvl="1" indent="-285750" algn="just">
              <a:buFont typeface="Wingdings" panose="05000000000000000000" pitchFamily="2" charset="2"/>
              <a:buChar char="§"/>
            </a:pPr>
            <a:r>
              <a:rPr lang="el-GR" sz="2000" dirty="0">
                <a:latin typeface="Garamond" panose="02020404030301010803" pitchFamily="18" charset="0"/>
              </a:rPr>
              <a:t>Ο αλγόριθμος εκπαίδευσης</a:t>
            </a:r>
          </a:p>
          <a:p>
            <a:pPr marL="742950" lvl="1" indent="-285750" algn="just">
              <a:buFont typeface="Wingdings" panose="05000000000000000000" pitchFamily="2" charset="2"/>
              <a:buChar char="§"/>
            </a:pPr>
            <a:r>
              <a:rPr lang="el-GR" sz="2000" dirty="0">
                <a:latin typeface="Garamond" panose="02020404030301010803" pitchFamily="18" charset="0"/>
              </a:rPr>
              <a:t>Ο ρυθμός εκπαίδευσης</a:t>
            </a:r>
          </a:p>
          <a:p>
            <a:pPr marL="742950" lvl="1" indent="-285750" algn="just">
              <a:buFont typeface="Wingdings" panose="05000000000000000000" pitchFamily="2" charset="2"/>
              <a:buChar char="§"/>
            </a:pPr>
            <a:r>
              <a:rPr lang="el-GR" sz="2000" dirty="0">
                <a:latin typeface="Garamond" panose="02020404030301010803" pitchFamily="18" charset="0"/>
              </a:rPr>
              <a:t>Οι κύκλοι λειτουργίας του δικτύου</a:t>
            </a:r>
          </a:p>
          <a:p>
            <a:pPr marL="742950" lvl="1" indent="-285750" algn="just">
              <a:buFont typeface="Wingdings" panose="05000000000000000000" pitchFamily="2" charset="2"/>
              <a:buChar char="§"/>
            </a:pPr>
            <a:r>
              <a:rPr lang="el-GR" sz="2000" dirty="0">
                <a:latin typeface="Garamond" panose="02020404030301010803" pitchFamily="18" charset="0"/>
              </a:rPr>
              <a:t>Οι συναρτήσεις μεταφοράς </a:t>
            </a:r>
          </a:p>
          <a:p>
            <a:pPr marL="742950" lvl="1" indent="-285750" algn="just">
              <a:buFont typeface="Wingdings" panose="05000000000000000000" pitchFamily="2" charset="2"/>
              <a:buChar char="§"/>
            </a:pPr>
            <a:r>
              <a:rPr lang="el-GR" sz="2000" dirty="0">
                <a:latin typeface="Garamond" panose="02020404030301010803" pitchFamily="18" charset="0"/>
              </a:rPr>
              <a:t>Η γενική κατηγορία (στατική ή δυναμική) στην οποία ανήκει.</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37183"/>
            <a:ext cx="957706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ΑΡΧΙΤΕΚΤΟΝΙΚΗ ΤΕΧΝΗΤΩΝ ΝΕΥΡΩΝΙΚΩΝ ΔΙΚΤΥΩΝ</a:t>
            </a:r>
          </a:p>
        </p:txBody>
      </p:sp>
    </p:spTree>
    <p:extLst>
      <p:ext uri="{BB962C8B-B14F-4D97-AF65-F5344CB8AC3E}">
        <p14:creationId xmlns:p14="http://schemas.microsoft.com/office/powerpoint/2010/main" val="802269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375629"/>
            <a:ext cx="9577064" cy="646331"/>
          </a:xfrm>
          <a:prstGeom prst="rect">
            <a:avLst/>
          </a:prstGeom>
          <a:noFill/>
        </p:spPr>
        <p:txBody>
          <a:bodyPr wrap="square" rtlCol="0" anchor="ctr">
            <a:spAutoFit/>
          </a:bodyPr>
          <a:lstStyle/>
          <a:p>
            <a:r>
              <a:rPr lang="el-GR" sz="3600" dirty="0">
                <a:effectLst>
                  <a:outerShdw blurRad="38100" dist="38100" dir="2700000" algn="tl">
                    <a:srgbClr val="000000">
                      <a:alpha val="43137"/>
                    </a:srgbClr>
                  </a:outerShdw>
                </a:effectLst>
                <a:latin typeface="Garamond" panose="02020404030301010803" pitchFamily="18" charset="0"/>
              </a:rPr>
              <a:t>Κανόνες από δένδρα αποφάσεων</a:t>
            </a:r>
          </a:p>
        </p:txBody>
      </p:sp>
      <p:pic>
        <p:nvPicPr>
          <p:cNvPr id="9" name="Εικόνα 7"/>
          <p:cNvPicPr>
            <a:picLocks noChangeAspect="1"/>
          </p:cNvPicPr>
          <p:nvPr/>
        </p:nvPicPr>
        <p:blipFill rotWithShape="1">
          <a:blip r:embed="rId2"/>
          <a:srcRect t="53638"/>
          <a:stretch/>
        </p:blipFill>
        <p:spPr>
          <a:xfrm>
            <a:off x="3142084" y="1257437"/>
            <a:ext cx="4969191" cy="3168352"/>
          </a:xfrm>
          <a:prstGeom prst="rect">
            <a:avLst/>
          </a:prstGeom>
        </p:spPr>
      </p:pic>
      <p:sp>
        <p:nvSpPr>
          <p:cNvPr id="2" name="TextBox 1"/>
          <p:cNvSpPr txBox="1"/>
          <p:nvPr/>
        </p:nvSpPr>
        <p:spPr>
          <a:xfrm>
            <a:off x="1160796" y="4653136"/>
            <a:ext cx="9577064" cy="2062103"/>
          </a:xfrm>
          <a:prstGeom prst="rect">
            <a:avLst/>
          </a:prstGeom>
          <a:noFill/>
        </p:spPr>
        <p:txBody>
          <a:bodyPr wrap="square" rtlCol="0">
            <a:spAutoFit/>
          </a:bodyPr>
          <a:lstStyle/>
          <a:p>
            <a:pPr marL="285750" indent="-285750">
              <a:buFont typeface="Wingdings" panose="05000000000000000000" pitchFamily="2" charset="2"/>
              <a:buChar char="ü"/>
            </a:pPr>
            <a:r>
              <a:rPr lang="el-GR" sz="1600" dirty="0">
                <a:latin typeface="Garamond" panose="02020404030301010803" pitchFamily="18" charset="0"/>
              </a:rPr>
              <a:t>Ένα δένδρο είναι ένα σύνολο κανόνων αποφάσεων· κάθε κανόνας περιλαμβάνει τις αποφάσεις κατά μήκος της διαδρομής προς ένα φύλλο:</a:t>
            </a:r>
          </a:p>
          <a:p>
            <a:pPr indent="896938"/>
            <a:r>
              <a:rPr lang="en-US" sz="1600" dirty="0">
                <a:latin typeface="Garamond" panose="02020404030301010803" pitchFamily="18" charset="0"/>
              </a:rPr>
              <a:t>R3 </a:t>
            </a:r>
            <a:r>
              <a:rPr lang="el-GR" sz="1600" dirty="0">
                <a:latin typeface="Garamond" panose="02020404030301010803" pitchFamily="18" charset="0"/>
              </a:rPr>
              <a:t>: Αν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5.45 και </a:t>
            </a:r>
            <a:r>
              <a:rPr lang="en-US" sz="1600" i="1" dirty="0">
                <a:latin typeface="Garamond" panose="02020404030301010803" pitchFamily="18" charset="0"/>
              </a:rPr>
              <a:t>X</a:t>
            </a:r>
            <a:r>
              <a:rPr lang="el-GR" sz="1600" baseline="-25000" dirty="0">
                <a:latin typeface="Garamond" panose="02020404030301010803" pitchFamily="18" charset="0"/>
              </a:rPr>
              <a:t>2</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2.8 και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4.7, τότε η κατηγορία είναι η </a:t>
            </a:r>
            <a:r>
              <a:rPr lang="en-US" sz="1600" i="1" dirty="0">
                <a:latin typeface="Garamond" panose="02020404030301010803" pitchFamily="18" charset="0"/>
              </a:rPr>
              <a:t>c</a:t>
            </a:r>
            <a:r>
              <a:rPr lang="el-GR" sz="1600" baseline="-25000" dirty="0">
                <a:latin typeface="Garamond" panose="02020404030301010803" pitchFamily="18" charset="0"/>
              </a:rPr>
              <a:t>1</a:t>
            </a:r>
            <a:r>
              <a:rPr lang="el-GR" sz="1600" dirty="0">
                <a:latin typeface="Garamond" panose="02020404030301010803" pitchFamily="18" charset="0"/>
              </a:rPr>
              <a:t>, ή</a:t>
            </a:r>
          </a:p>
          <a:p>
            <a:pPr indent="896938"/>
            <a:r>
              <a:rPr lang="en-US" sz="1600" dirty="0">
                <a:latin typeface="Garamond" panose="02020404030301010803" pitchFamily="18" charset="0"/>
              </a:rPr>
              <a:t>R4</a:t>
            </a:r>
            <a:r>
              <a:rPr lang="el-GR" sz="1600" dirty="0">
                <a:latin typeface="Garamond" panose="02020404030301010803" pitchFamily="18" charset="0"/>
              </a:rPr>
              <a:t>: Αν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5.45 και </a:t>
            </a:r>
            <a:r>
              <a:rPr lang="en-US" sz="1600" i="1" dirty="0">
                <a:latin typeface="Garamond" panose="02020404030301010803" pitchFamily="18" charset="0"/>
              </a:rPr>
              <a:t>X</a:t>
            </a:r>
            <a:r>
              <a:rPr lang="el-GR" sz="1600" baseline="-25000" dirty="0">
                <a:latin typeface="Garamond" panose="02020404030301010803" pitchFamily="18" charset="0"/>
              </a:rPr>
              <a:t>2</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2.8 και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&gt; 4.7, τότε η κατηγορία είναι η </a:t>
            </a:r>
            <a:r>
              <a:rPr lang="en-US" sz="1600" i="1" dirty="0">
                <a:latin typeface="Garamond" panose="02020404030301010803" pitchFamily="18" charset="0"/>
              </a:rPr>
              <a:t>c</a:t>
            </a:r>
            <a:r>
              <a:rPr lang="el-GR" sz="1600" baseline="-25000" dirty="0">
                <a:latin typeface="Garamond" panose="02020404030301010803" pitchFamily="18" charset="0"/>
              </a:rPr>
              <a:t>2</a:t>
            </a:r>
            <a:r>
              <a:rPr lang="el-GR" sz="1600" dirty="0">
                <a:latin typeface="Garamond" panose="02020404030301010803" pitchFamily="18" charset="0"/>
              </a:rPr>
              <a:t>, ή</a:t>
            </a:r>
          </a:p>
          <a:p>
            <a:pPr indent="896938"/>
            <a:r>
              <a:rPr lang="en-US" sz="1600" dirty="0">
                <a:latin typeface="Garamond" panose="02020404030301010803" pitchFamily="18" charset="0"/>
              </a:rPr>
              <a:t>R1</a:t>
            </a:r>
            <a:r>
              <a:rPr lang="el-GR" sz="1600" dirty="0">
                <a:latin typeface="Garamond" panose="02020404030301010803" pitchFamily="18" charset="0"/>
              </a:rPr>
              <a:t>: Αν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5.45 και </a:t>
            </a:r>
            <a:r>
              <a:rPr lang="en-US" sz="1600" i="1" dirty="0">
                <a:latin typeface="Garamond" panose="02020404030301010803" pitchFamily="18" charset="0"/>
              </a:rPr>
              <a:t>X</a:t>
            </a:r>
            <a:r>
              <a:rPr lang="el-GR" sz="1600" baseline="-25000" dirty="0">
                <a:latin typeface="Garamond" panose="02020404030301010803" pitchFamily="18" charset="0"/>
              </a:rPr>
              <a:t>2</a:t>
            </a:r>
            <a:r>
              <a:rPr lang="el-GR" sz="1600" dirty="0">
                <a:latin typeface="Garamond" panose="02020404030301010803" pitchFamily="18" charset="0"/>
              </a:rPr>
              <a:t> &gt; 2.8, τότε η κατηγορία είναι η </a:t>
            </a:r>
            <a:r>
              <a:rPr lang="en-US" sz="1600" i="1" dirty="0">
                <a:latin typeface="Garamond" panose="02020404030301010803" pitchFamily="18" charset="0"/>
              </a:rPr>
              <a:t>c</a:t>
            </a:r>
            <a:r>
              <a:rPr lang="el-GR" sz="1600" baseline="-25000" dirty="0">
                <a:latin typeface="Garamond" panose="02020404030301010803" pitchFamily="18" charset="0"/>
              </a:rPr>
              <a:t>1</a:t>
            </a:r>
            <a:r>
              <a:rPr lang="el-GR" sz="1600" dirty="0">
                <a:latin typeface="Garamond" panose="02020404030301010803" pitchFamily="18" charset="0"/>
              </a:rPr>
              <a:t>, ή</a:t>
            </a:r>
          </a:p>
          <a:p>
            <a:pPr indent="896938"/>
            <a:r>
              <a:rPr lang="en-US" sz="1600" dirty="0">
                <a:latin typeface="Garamond" panose="02020404030301010803" pitchFamily="18" charset="0"/>
              </a:rPr>
              <a:t>R2</a:t>
            </a:r>
            <a:r>
              <a:rPr lang="el-GR" sz="1600" dirty="0">
                <a:latin typeface="Garamond" panose="02020404030301010803" pitchFamily="18" charset="0"/>
              </a:rPr>
              <a:t>: Αν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&gt; 5.45 και </a:t>
            </a:r>
            <a:r>
              <a:rPr lang="en-US" sz="1600" i="1" dirty="0">
                <a:latin typeface="Garamond" panose="02020404030301010803" pitchFamily="18" charset="0"/>
              </a:rPr>
              <a:t>X</a:t>
            </a:r>
            <a:r>
              <a:rPr lang="el-GR" sz="1600" baseline="-25000" dirty="0">
                <a:latin typeface="Garamond" panose="02020404030301010803" pitchFamily="18" charset="0"/>
              </a:rPr>
              <a:t>2</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3.45, τότε η κατηγορία είναι η </a:t>
            </a:r>
            <a:r>
              <a:rPr lang="en-US" sz="1600" i="1" dirty="0">
                <a:latin typeface="Garamond" panose="02020404030301010803" pitchFamily="18" charset="0"/>
              </a:rPr>
              <a:t>c</a:t>
            </a:r>
            <a:r>
              <a:rPr lang="el-GR" sz="1600" baseline="-25000" dirty="0">
                <a:latin typeface="Garamond" panose="02020404030301010803" pitchFamily="18" charset="0"/>
              </a:rPr>
              <a:t>2</a:t>
            </a:r>
            <a:r>
              <a:rPr lang="el-GR" sz="1600" dirty="0">
                <a:latin typeface="Garamond" panose="02020404030301010803" pitchFamily="18" charset="0"/>
              </a:rPr>
              <a:t>, ή</a:t>
            </a:r>
          </a:p>
          <a:p>
            <a:pPr indent="896938"/>
            <a:r>
              <a:rPr lang="en-US" sz="1600" dirty="0">
                <a:latin typeface="Garamond" panose="02020404030301010803" pitchFamily="18" charset="0"/>
              </a:rPr>
              <a:t>R5</a:t>
            </a:r>
            <a:r>
              <a:rPr lang="el-GR" sz="1600" dirty="0">
                <a:latin typeface="Garamond" panose="02020404030301010803" pitchFamily="18" charset="0"/>
              </a:rPr>
              <a:t>: Αν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&gt; 5.45 και </a:t>
            </a:r>
            <a:r>
              <a:rPr lang="en-US" sz="1600" i="1" dirty="0">
                <a:latin typeface="Garamond" panose="02020404030301010803" pitchFamily="18" charset="0"/>
              </a:rPr>
              <a:t>X</a:t>
            </a:r>
            <a:r>
              <a:rPr lang="el-GR" sz="1600" baseline="-25000" dirty="0">
                <a:latin typeface="Garamond" panose="02020404030301010803" pitchFamily="18" charset="0"/>
              </a:rPr>
              <a:t>2</a:t>
            </a:r>
            <a:r>
              <a:rPr lang="el-GR" sz="1600" dirty="0">
                <a:latin typeface="Garamond" panose="02020404030301010803" pitchFamily="18" charset="0"/>
              </a:rPr>
              <a:t> &gt; 3.45 και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a:t>
            </a:r>
            <a:r>
              <a:rPr lang="en-US" sz="1600" dirty="0">
                <a:latin typeface="Garamond" panose="02020404030301010803" pitchFamily="18" charset="0"/>
                <a:sym typeface="Symbol"/>
              </a:rPr>
              <a:t></a:t>
            </a:r>
            <a:r>
              <a:rPr lang="el-GR" sz="1600" dirty="0">
                <a:latin typeface="Garamond" panose="02020404030301010803" pitchFamily="18" charset="0"/>
              </a:rPr>
              <a:t> 6.5, τότε η κατηγορία είναι η </a:t>
            </a:r>
            <a:r>
              <a:rPr lang="en-US" sz="1600" i="1" dirty="0">
                <a:latin typeface="Garamond" panose="02020404030301010803" pitchFamily="18" charset="0"/>
              </a:rPr>
              <a:t>c</a:t>
            </a:r>
            <a:r>
              <a:rPr lang="el-GR" sz="1600" baseline="-25000" dirty="0">
                <a:latin typeface="Garamond" panose="02020404030301010803" pitchFamily="18" charset="0"/>
              </a:rPr>
              <a:t>1</a:t>
            </a:r>
            <a:r>
              <a:rPr lang="el-GR" sz="1600" dirty="0">
                <a:latin typeface="Garamond" panose="02020404030301010803" pitchFamily="18" charset="0"/>
              </a:rPr>
              <a:t>, ή</a:t>
            </a:r>
          </a:p>
          <a:p>
            <a:pPr indent="896938"/>
            <a:r>
              <a:rPr lang="en-US" sz="1600" dirty="0">
                <a:latin typeface="Garamond" panose="02020404030301010803" pitchFamily="18" charset="0"/>
              </a:rPr>
              <a:t>R6</a:t>
            </a:r>
            <a:r>
              <a:rPr lang="el-GR" sz="1600" dirty="0">
                <a:latin typeface="Garamond" panose="02020404030301010803" pitchFamily="18" charset="0"/>
              </a:rPr>
              <a:t>: Αν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&gt; 5.45 και </a:t>
            </a:r>
            <a:r>
              <a:rPr lang="en-US" sz="1600" i="1" dirty="0">
                <a:latin typeface="Garamond" panose="02020404030301010803" pitchFamily="18" charset="0"/>
              </a:rPr>
              <a:t>X</a:t>
            </a:r>
            <a:r>
              <a:rPr lang="el-GR" sz="1600" baseline="-25000" dirty="0">
                <a:latin typeface="Garamond" panose="02020404030301010803" pitchFamily="18" charset="0"/>
              </a:rPr>
              <a:t>2</a:t>
            </a:r>
            <a:r>
              <a:rPr lang="el-GR" sz="1600" dirty="0">
                <a:latin typeface="Garamond" panose="02020404030301010803" pitchFamily="18" charset="0"/>
              </a:rPr>
              <a:t> &gt; 3.45 και </a:t>
            </a:r>
            <a:r>
              <a:rPr lang="en-US" sz="1600" i="1" dirty="0">
                <a:latin typeface="Garamond" panose="02020404030301010803" pitchFamily="18" charset="0"/>
              </a:rPr>
              <a:t>X</a:t>
            </a:r>
            <a:r>
              <a:rPr lang="el-GR" sz="1600" baseline="-25000" dirty="0">
                <a:latin typeface="Garamond" panose="02020404030301010803" pitchFamily="18" charset="0"/>
              </a:rPr>
              <a:t>1</a:t>
            </a:r>
            <a:r>
              <a:rPr lang="el-GR" sz="1600" dirty="0">
                <a:latin typeface="Garamond" panose="02020404030301010803" pitchFamily="18" charset="0"/>
              </a:rPr>
              <a:t> &gt; 6.5, τότε η κατηγορία είναι η </a:t>
            </a:r>
            <a:r>
              <a:rPr lang="en-US" sz="1600" i="1" dirty="0">
                <a:latin typeface="Garamond" panose="02020404030301010803" pitchFamily="18" charset="0"/>
              </a:rPr>
              <a:t>c</a:t>
            </a:r>
            <a:r>
              <a:rPr lang="el-GR" sz="1600" baseline="-25000" dirty="0">
                <a:latin typeface="Garamond" panose="02020404030301010803" pitchFamily="18" charset="0"/>
              </a:rPr>
              <a:t>2</a:t>
            </a:r>
            <a:r>
              <a:rPr lang="el-GR" sz="1600" dirty="0">
                <a:latin typeface="Garamond" panose="02020404030301010803" pitchFamily="18" charset="0"/>
              </a:rPr>
              <a:t>.</a:t>
            </a:r>
          </a:p>
        </p:txBody>
      </p:sp>
    </p:spTree>
    <p:extLst>
      <p:ext uri="{BB962C8B-B14F-4D97-AF65-F5344CB8AC3E}">
        <p14:creationId xmlns:p14="http://schemas.microsoft.com/office/powerpoint/2010/main" val="248328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708E3A-6E66-4410-92B1-FA16A2C1ED56}"/>
                  </a:ext>
                </a:extLst>
              </p:cNvPr>
              <p:cNvSpPr txBox="1"/>
              <p:nvPr/>
            </p:nvSpPr>
            <p:spPr>
              <a:xfrm>
                <a:off x="1059497" y="1124744"/>
                <a:ext cx="9251960" cy="3745577"/>
              </a:xfrm>
              <a:prstGeom prst="rect">
                <a:avLst/>
              </a:prstGeom>
              <a:noFill/>
            </p:spPr>
            <p:txBody>
              <a:bodyPr wrap="square" rtlCol="0">
                <a:spAutoFit/>
              </a:bodyPr>
              <a:lstStyle/>
              <a:p>
                <a:pPr algn="just">
                  <a:lnSpc>
                    <a:spcPct val="150000"/>
                  </a:lnSpc>
                  <a:spcBef>
                    <a:spcPts val="600"/>
                  </a:spcBef>
                  <a:spcAft>
                    <a:spcPts val="600"/>
                  </a:spcAft>
                </a:pPr>
                <a:r>
                  <a:rPr lang="el-GR" dirty="0">
                    <a:latin typeface="Garamond" panose="02020404030301010803" pitchFamily="18" charset="0"/>
                  </a:rPr>
                  <a:t>Δίνονται δύο τιμές για 4 ασθενείς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m>
                          <m:mPr>
                            <m:mcs>
                              <m:mc>
                                <m:mcPr>
                                  <m:count m:val="1"/>
                                  <m:mcJc m:val="center"/>
                                </m:mcPr>
                              </m:mc>
                            </m:mcs>
                            <m:ctrlPr>
                              <a:rPr lang="el-GR"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−1</m:t>
                              </m:r>
                            </m:e>
                          </m:mr>
                        </m:m>
                      </m:e>
                    </m:d>
                  </m:oMath>
                </a14:m>
                <a:r>
                  <a:rPr lang="en-US" dirty="0">
                    <a:latin typeface="Garamond" panose="02020404030301010803" pitchFamily="18" charset="0"/>
                  </a:rPr>
                  <a:t>,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2</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.5</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3</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r>
                  <a:rPr lang="el-GR" dirty="0">
                    <a:latin typeface="Garamond" panose="02020404030301010803" pitchFamily="18" charset="0"/>
                  </a:rPr>
                  <a:t>Οι {x1,x4} έχουν </a:t>
                </a:r>
                <a:r>
                  <a:rPr lang="en-US" dirty="0">
                    <a:latin typeface="Garamond" panose="02020404030301010803" pitchFamily="18" charset="0"/>
                  </a:rPr>
                  <a:t>covid-19</a:t>
                </a:r>
                <a:r>
                  <a:rPr lang="el-GR" dirty="0">
                    <a:latin typeface="Garamond" panose="02020404030301010803" pitchFamily="18" charset="0"/>
                  </a:rPr>
                  <a:t> (κλάση </a:t>
                </a:r>
                <a:r>
                  <a:rPr lang="en-US" dirty="0">
                    <a:latin typeface="Garamond" panose="02020404030301010803" pitchFamily="18" charset="0"/>
                  </a:rPr>
                  <a:t>+1</a:t>
                </a:r>
                <a:r>
                  <a:rPr lang="el-GR" dirty="0">
                    <a:latin typeface="Garamond" panose="02020404030301010803" pitchFamily="18" charset="0"/>
                  </a:rPr>
                  <a:t>)</a:t>
                </a:r>
                <a:r>
                  <a:rPr lang="en-US" dirty="0">
                    <a:latin typeface="Garamond" panose="02020404030301010803" pitchFamily="18" charset="0"/>
                  </a:rPr>
                  <a:t> </a:t>
                </a:r>
                <a:r>
                  <a:rPr lang="el-GR" dirty="0">
                    <a:latin typeface="Garamond" panose="02020404030301010803" pitchFamily="18" charset="0"/>
                  </a:rPr>
                  <a:t>ενώ οι {x2,x3} είναι υγιείς (κλάση </a:t>
                </a:r>
                <a:r>
                  <a:rPr lang="en-US" dirty="0">
                    <a:latin typeface="Garamond" panose="02020404030301010803" pitchFamily="18" charset="0"/>
                  </a:rPr>
                  <a:t>-1</a:t>
                </a:r>
                <a:r>
                  <a:rPr lang="el-GR" dirty="0">
                    <a:latin typeface="Garamond" panose="02020404030301010803" pitchFamily="18" charset="0"/>
                  </a:rPr>
                  <a:t>).</a:t>
                </a:r>
                <a:endParaRPr lang="en-US" dirty="0">
                  <a:latin typeface="Garamond" panose="02020404030301010803" pitchFamily="18" charset="0"/>
                </a:endParaRPr>
              </a:p>
              <a:p>
                <a:pPr marL="342900" indent="-342900">
                  <a:buFont typeface="+mj-lt"/>
                  <a:buAutoNum type="arabicPeriod"/>
                </a:pPr>
                <a:r>
                  <a:rPr lang="el-GR" dirty="0">
                    <a:latin typeface="Garamond" panose="02020404030301010803" pitchFamily="18" charset="0"/>
                  </a:rPr>
                  <a:t>Σχεδιάστε</a:t>
                </a:r>
                <a:r>
                  <a:rPr lang="en-US" dirty="0">
                    <a:latin typeface="Garamond" panose="02020404030301010803" pitchFamily="18" charset="0"/>
                  </a:rPr>
                  <a:t> </a:t>
                </a:r>
                <a:r>
                  <a:rPr lang="el-GR" dirty="0">
                    <a:latin typeface="Garamond" panose="02020404030301010803" pitchFamily="18" charset="0"/>
                  </a:rPr>
                  <a:t>νευρωνικό δίκτυο-ταξινομητή (perceptron) που να μπορεί να εκτελεί την ταξινόμηση των</a:t>
                </a:r>
                <a:r>
                  <a:rPr lang="en-US" dirty="0">
                    <a:latin typeface="Garamond" panose="02020404030301010803" pitchFamily="18" charset="0"/>
                  </a:rPr>
                  <a:t> </a:t>
                </a:r>
                <a:r>
                  <a:rPr lang="el-GR" dirty="0">
                    <a:latin typeface="Garamond" panose="02020404030301010803" pitchFamily="18" charset="0"/>
                  </a:rPr>
                  <a:t>κλάσεων αυτών, με αρχικές συνθήκες: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 0 0]</m:t>
                        </m:r>
                      </m:e>
                      <m:sup>
                        <m:r>
                          <a:rPr lang="en-US" b="0" i="1" smtClean="0">
                            <a:latin typeface="Cambria Math" panose="02040503050406030204" pitchFamily="18" charset="0"/>
                          </a:rPr>
                          <m:t>𝑇</m:t>
                        </m:r>
                      </m:sup>
                    </m:sSup>
                  </m:oMath>
                </a14:m>
                <a:r>
                  <a:rPr lang="el-GR" dirty="0">
                    <a:latin typeface="Garamond" panose="02020404030301010803" pitchFamily="18" charset="0"/>
                  </a:rPr>
                  <a:t> και συντελεστή μάθησης ρ=0.5.</a:t>
                </a:r>
              </a:p>
              <a:p>
                <a:pPr marL="342900" indent="-342900">
                  <a:buFont typeface="+mj-lt"/>
                  <a:buAutoNum type="arabicPeriod"/>
                </a:pPr>
                <a:endParaRPr lang="el-GR" dirty="0">
                  <a:latin typeface="Garamond" panose="02020404030301010803" pitchFamily="18" charset="0"/>
                </a:endParaRPr>
              </a:p>
              <a:p>
                <a:pPr marL="342900" indent="-342900">
                  <a:buFont typeface="+mj-lt"/>
                  <a:buAutoNum type="arabicPeriod"/>
                </a:pPr>
                <a:r>
                  <a:rPr lang="el-GR" dirty="0">
                    <a:latin typeface="Garamond" panose="02020404030301010803" pitchFamily="18" charset="0"/>
                  </a:rPr>
                  <a:t>Παρουσιάζεται άγνωστος ασθενής με πρότυπο</a:t>
                </a:r>
                <a:r>
                  <a:rPr lang="en-US" dirty="0">
                    <a:latin typeface="Garamond" panose="02020404030301010803" pitchFamily="18" charset="0"/>
                  </a:rPr>
                  <a:t> </a:t>
                </a:r>
                <a14:m>
                  <m:oMath xmlns:m="http://schemas.openxmlformats.org/officeDocument/2006/math">
                    <m:sSub>
                      <m:sSubPr>
                        <m:ctrlPr>
                          <a:rPr lang="el-GR" i="1">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 </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 </m:t>
                        </m:r>
                        <m:r>
                          <a:rPr lang="en-US" b="0" i="1" smtClean="0">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1</m:t>
                        </m:r>
                        <m:r>
                          <a:rPr lang="en-US" i="1">
                            <a:latin typeface="Cambria Math" panose="02040503050406030204" pitchFamily="18" charset="0"/>
                          </a:rPr>
                          <m:t>]</m:t>
                        </m:r>
                      </m:e>
                      <m:sup>
                        <m:r>
                          <a:rPr lang="en-US" i="1">
                            <a:latin typeface="Cambria Math" panose="02040503050406030204" pitchFamily="18" charset="0"/>
                          </a:rPr>
                          <m:t>𝑇</m:t>
                        </m:r>
                      </m:sup>
                    </m:sSup>
                    <m:r>
                      <a:rPr lang="en-US" b="0" i="1" smtClean="0">
                        <a:latin typeface="Cambria Math" panose="02040503050406030204" pitchFamily="18" charset="0"/>
                      </a:rPr>
                      <m:t>. </m:t>
                    </m:r>
                  </m:oMath>
                </a14:m>
                <a:r>
                  <a:rPr lang="el-GR" dirty="0">
                    <a:latin typeface="Garamond" panose="02020404030301010803" pitchFamily="18" charset="0"/>
                  </a:rPr>
                  <a:t>Ποια είναι η έξοδος του ταξινομητή και που ταξινομείται το εν λόγω πρότυπο ?</a:t>
                </a:r>
              </a:p>
              <a:p>
                <a:pPr marL="285750" indent="-285750">
                  <a:buFont typeface="Wingdings" panose="05000000000000000000" pitchFamily="2" charset="2"/>
                  <a:buChar char="§"/>
                </a:pPr>
                <a:endParaRPr lang="el-GR" sz="1600" dirty="0">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a:p>
                <a:pPr marL="342900" indent="-342900" algn="just">
                  <a:buFont typeface="Garamond" panose="02020404030301010803" pitchFamily="18" charset="0"/>
                  <a:buChar char="–"/>
                </a:pPr>
                <a:endParaRPr lang="el-GR" dirty="0">
                  <a:solidFill>
                    <a:schemeClr val="tx2"/>
                  </a:solidFill>
                  <a:latin typeface="Garamond" panose="02020404030301010803" pitchFamily="18" charset="0"/>
                </a:endParaRPr>
              </a:p>
            </p:txBody>
          </p:sp>
        </mc:Choice>
        <mc:Fallback xmlns="">
          <p:sp>
            <p:nvSpPr>
              <p:cNvPr id="3" name="TextBox 2">
                <a:extLst>
                  <a:ext uri="{FF2B5EF4-FFF2-40B4-BE49-F238E27FC236}">
                    <a16:creationId xmlns:a16="http://schemas.microsoft.com/office/drawing/2014/main" id="{E4708E3A-6E66-4410-92B1-FA16A2C1ED56}"/>
                  </a:ext>
                </a:extLst>
              </p:cNvPr>
              <p:cNvSpPr txBox="1">
                <a:spLocks noRot="1" noChangeAspect="1" noMove="1" noResize="1" noEditPoints="1" noAdjustHandles="1" noChangeArrowheads="1" noChangeShapeType="1" noTextEdit="1"/>
              </p:cNvSpPr>
              <p:nvPr/>
            </p:nvSpPr>
            <p:spPr>
              <a:xfrm>
                <a:off x="1059497" y="1124744"/>
                <a:ext cx="9251960" cy="3745577"/>
              </a:xfrm>
              <a:prstGeom prst="rect">
                <a:avLst/>
              </a:prstGeom>
              <a:blipFill>
                <a:blip r:embed="rId2"/>
                <a:stretch>
                  <a:fillRect l="-593" r="-527"/>
                </a:stretch>
              </a:blipFill>
            </p:spPr>
            <p:txBody>
              <a:bodyPr/>
              <a:lstStyle/>
              <a:p>
                <a:r>
                  <a:rPr lang="el-GR">
                    <a:noFill/>
                  </a:rPr>
                  <a:t> </a:t>
                </a:r>
              </a:p>
            </p:txBody>
          </p:sp>
        </mc:Fallback>
      </mc:AlternateContent>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37183"/>
            <a:ext cx="957706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ΑΣΚΗΣΗ</a:t>
            </a:r>
          </a:p>
        </p:txBody>
      </p:sp>
    </p:spTree>
    <p:extLst>
      <p:ext uri="{BB962C8B-B14F-4D97-AF65-F5344CB8AC3E}">
        <p14:creationId xmlns:p14="http://schemas.microsoft.com/office/powerpoint/2010/main" val="2470511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37183"/>
            <a:ext cx="957706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ΑΣΚΗΣΗ</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B39E8C-C9AD-4912-907A-11E01B849313}"/>
                  </a:ext>
                </a:extLst>
              </p:cNvPr>
              <p:cNvSpPr txBox="1"/>
              <p:nvPr/>
            </p:nvSpPr>
            <p:spPr>
              <a:xfrm>
                <a:off x="655347" y="3103202"/>
                <a:ext cx="23762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 0 0]</m:t>
                          </m:r>
                        </m:e>
                        <m:sup>
                          <m:r>
                            <a:rPr lang="en-US" b="0" i="1" smtClean="0">
                              <a:latin typeface="Cambria Math" panose="02040503050406030204" pitchFamily="18" charset="0"/>
                            </a:rPr>
                            <m:t>𝑇</m:t>
                          </m:r>
                        </m:sup>
                      </m:sSup>
                    </m:oMath>
                  </m:oMathPara>
                </a14:m>
                <a:endParaRPr lang="el-GR" dirty="0"/>
              </a:p>
            </p:txBody>
          </p:sp>
        </mc:Choice>
        <mc:Fallback xmlns="">
          <p:sp>
            <p:nvSpPr>
              <p:cNvPr id="21" name="TextBox 20">
                <a:extLst>
                  <a:ext uri="{FF2B5EF4-FFF2-40B4-BE49-F238E27FC236}">
                    <a16:creationId xmlns:a16="http://schemas.microsoft.com/office/drawing/2014/main" id="{A5B39E8C-C9AD-4912-907A-11E01B849313}"/>
                  </a:ext>
                </a:extLst>
              </p:cNvPr>
              <p:cNvSpPr txBox="1">
                <a:spLocks noRot="1" noChangeAspect="1" noMove="1" noResize="1" noEditPoints="1" noAdjustHandles="1" noChangeArrowheads="1" noChangeShapeType="1" noTextEdit="1"/>
              </p:cNvSpPr>
              <p:nvPr/>
            </p:nvSpPr>
            <p:spPr>
              <a:xfrm>
                <a:off x="655347" y="3103202"/>
                <a:ext cx="2376264" cy="369332"/>
              </a:xfrm>
              <a:prstGeom prst="rect">
                <a:avLst/>
              </a:prstGeom>
              <a:blipFill>
                <a:blip r:embed="rId2"/>
                <a:stretch>
                  <a:fillRect b="-18033"/>
                </a:stretch>
              </a:blipFill>
            </p:spPr>
            <p:txBody>
              <a:bodyPr/>
              <a:lstStyle/>
              <a:p>
                <a:r>
                  <a:rPr lang="el-GR">
                    <a:noFill/>
                  </a:rPr>
                  <a:t> </a:t>
                </a:r>
              </a:p>
            </p:txBody>
          </p:sp>
        </mc:Fallback>
      </mc:AlternateContent>
      <p:sp>
        <p:nvSpPr>
          <p:cNvPr id="23" name="TextBox 22">
            <a:extLst>
              <a:ext uri="{FF2B5EF4-FFF2-40B4-BE49-F238E27FC236}">
                <a16:creationId xmlns:a16="http://schemas.microsoft.com/office/drawing/2014/main" id="{DD978961-BB89-4F36-A61F-83438FC45F3B}"/>
              </a:ext>
            </a:extLst>
          </p:cNvPr>
          <p:cNvSpPr txBox="1"/>
          <p:nvPr/>
        </p:nvSpPr>
        <p:spPr>
          <a:xfrm>
            <a:off x="1287048" y="3570732"/>
            <a:ext cx="1028011" cy="369332"/>
          </a:xfrm>
          <a:prstGeom prst="rect">
            <a:avLst/>
          </a:prstGeom>
          <a:noFill/>
        </p:spPr>
        <p:txBody>
          <a:bodyPr wrap="square">
            <a:spAutoFit/>
          </a:bodyPr>
          <a:lstStyle/>
          <a:p>
            <a:pPr algn="just"/>
            <a:r>
              <a:rPr lang="el-GR" dirty="0">
                <a:latin typeface="Garamond" panose="02020404030301010803" pitchFamily="18" charset="0"/>
              </a:rPr>
              <a:t>ρ=0.5</a:t>
            </a:r>
            <a:endParaRPr lang="el-GR" dirty="0">
              <a:solidFill>
                <a:schemeClr val="tx2"/>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AC5C7D7-BB3C-4DDB-9689-C6D7775D4D46}"/>
                  </a:ext>
                </a:extLst>
              </p:cNvPr>
              <p:cNvSpPr txBox="1"/>
              <p:nvPr/>
            </p:nvSpPr>
            <p:spPr>
              <a:xfrm>
                <a:off x="1090924" y="1093164"/>
                <a:ext cx="1876110" cy="1938416"/>
              </a:xfrm>
              <a:prstGeom prst="rect">
                <a:avLst/>
              </a:prstGeom>
              <a:noFill/>
            </p:spPr>
            <p:txBody>
              <a:bodyPr wrap="square">
                <a:spAutoFit/>
              </a:bodyPr>
              <a:lstStyle/>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m>
                          <m:mPr>
                            <m:mcs>
                              <m:mc>
                                <m:mcPr>
                                  <m:count m:val="1"/>
                                  <m:mcJc m:val="center"/>
                                </m:mcPr>
                              </m:mc>
                            </m:mcs>
                            <m:ctrlPr>
                              <a:rPr lang="el-GR"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−1</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2</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.5</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3</m:t>
                                </m:r>
                              </m:e>
                            </m:mr>
                            <m:mr>
                              <m:e>
                                <m:r>
                                  <a:rPr lang="en-US" b="0" i="1" smtClean="0">
                                    <a:latin typeface="Cambria Math" panose="02040503050406030204" pitchFamily="18" charset="0"/>
                                  </a:rPr>
                                  <m:t>−2</m:t>
                                </m:r>
                              </m:e>
                            </m:mr>
                          </m:m>
                        </m:e>
                      </m:d>
                    </m:oMath>
                  </m:oMathPara>
                </a14:m>
                <a:endParaRPr lang="el-GR" dirty="0"/>
              </a:p>
            </p:txBody>
          </p:sp>
        </mc:Choice>
        <mc:Fallback xmlns="">
          <p:sp>
            <p:nvSpPr>
              <p:cNvPr id="25" name="TextBox 24">
                <a:extLst>
                  <a:ext uri="{FF2B5EF4-FFF2-40B4-BE49-F238E27FC236}">
                    <a16:creationId xmlns:a16="http://schemas.microsoft.com/office/drawing/2014/main" id="{4AC5C7D7-BB3C-4DDB-9689-C6D7775D4D46}"/>
                  </a:ext>
                </a:extLst>
              </p:cNvPr>
              <p:cNvSpPr txBox="1">
                <a:spLocks noRot="1" noChangeAspect="1" noMove="1" noResize="1" noEditPoints="1" noAdjustHandles="1" noChangeArrowheads="1" noChangeShapeType="1" noTextEdit="1"/>
              </p:cNvSpPr>
              <p:nvPr/>
            </p:nvSpPr>
            <p:spPr>
              <a:xfrm>
                <a:off x="1090924" y="1093164"/>
                <a:ext cx="1876110" cy="1938416"/>
              </a:xfrm>
              <a:prstGeom prst="rect">
                <a:avLst/>
              </a:prstGeom>
              <a:blipFill>
                <a:blip r:embed="rId3"/>
                <a:stretch>
                  <a:fillRect/>
                </a:stretch>
              </a:blipFill>
            </p:spPr>
            <p:txBody>
              <a:bodyPr/>
              <a:lstStyle/>
              <a:p>
                <a:r>
                  <a:rPr lang="el-GR">
                    <a:noFill/>
                  </a:rPr>
                  <a:t> </a:t>
                </a:r>
              </a:p>
            </p:txBody>
          </p:sp>
        </mc:Fallback>
      </mc:AlternateContent>
      <p:sp>
        <p:nvSpPr>
          <p:cNvPr id="27" name="TextBox 26">
            <a:extLst>
              <a:ext uri="{FF2B5EF4-FFF2-40B4-BE49-F238E27FC236}">
                <a16:creationId xmlns:a16="http://schemas.microsoft.com/office/drawing/2014/main" id="{B8BC0A09-1549-49D1-8C29-D212D17AB9CE}"/>
              </a:ext>
            </a:extLst>
          </p:cNvPr>
          <p:cNvSpPr txBox="1"/>
          <p:nvPr/>
        </p:nvSpPr>
        <p:spPr>
          <a:xfrm>
            <a:off x="2371071" y="119090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8" name="TextBox 27">
            <a:extLst>
              <a:ext uri="{FF2B5EF4-FFF2-40B4-BE49-F238E27FC236}">
                <a16:creationId xmlns:a16="http://schemas.microsoft.com/office/drawing/2014/main" id="{229A8C8D-D921-421C-833A-29C4A951FF75}"/>
              </a:ext>
            </a:extLst>
          </p:cNvPr>
          <p:cNvSpPr txBox="1"/>
          <p:nvPr/>
        </p:nvSpPr>
        <p:spPr>
          <a:xfrm>
            <a:off x="2315060" y="2563790"/>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9" name="TextBox 28">
            <a:extLst>
              <a:ext uri="{FF2B5EF4-FFF2-40B4-BE49-F238E27FC236}">
                <a16:creationId xmlns:a16="http://schemas.microsoft.com/office/drawing/2014/main" id="{0106141A-AB4F-4684-9920-D680FDB149C2}"/>
              </a:ext>
            </a:extLst>
          </p:cNvPr>
          <p:cNvSpPr txBox="1"/>
          <p:nvPr/>
        </p:nvSpPr>
        <p:spPr>
          <a:xfrm>
            <a:off x="2371071" y="1623308"/>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30" name="TextBox 29">
            <a:extLst>
              <a:ext uri="{FF2B5EF4-FFF2-40B4-BE49-F238E27FC236}">
                <a16:creationId xmlns:a16="http://schemas.microsoft.com/office/drawing/2014/main" id="{3975D216-D0DF-4FE3-8F25-A79595A43AF0}"/>
              </a:ext>
            </a:extLst>
          </p:cNvPr>
          <p:cNvSpPr txBox="1"/>
          <p:nvPr/>
        </p:nvSpPr>
        <p:spPr>
          <a:xfrm>
            <a:off x="2315059" y="206237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cxnSp>
        <p:nvCxnSpPr>
          <p:cNvPr id="24" name="Straight Connector 23">
            <a:extLst>
              <a:ext uri="{FF2B5EF4-FFF2-40B4-BE49-F238E27FC236}">
                <a16:creationId xmlns:a16="http://schemas.microsoft.com/office/drawing/2014/main" id="{6AFFBBFD-7804-4478-B368-7A7285F613E7}"/>
              </a:ext>
            </a:extLst>
          </p:cNvPr>
          <p:cNvCxnSpPr/>
          <p:nvPr/>
        </p:nvCxnSpPr>
        <p:spPr>
          <a:xfrm>
            <a:off x="2782044" y="1093164"/>
            <a:ext cx="0" cy="315106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E7E532F-C6FE-43D0-94E9-956E740B97FB}"/>
              </a:ext>
            </a:extLst>
          </p:cNvPr>
          <p:cNvSpPr txBox="1"/>
          <p:nvPr/>
        </p:nvSpPr>
        <p:spPr>
          <a:xfrm>
            <a:off x="3072936" y="1104905"/>
            <a:ext cx="7082625" cy="259238"/>
          </a:xfrm>
          <a:prstGeom prst="rect">
            <a:avLst/>
          </a:prstGeom>
          <a:noFill/>
        </p:spPr>
        <p:txBody>
          <a:bodyPr wrap="square">
            <a:spAutoFit/>
          </a:bodyPr>
          <a:lstStyle/>
          <a:p>
            <a:pPr>
              <a:lnSpc>
                <a:spcPts val="1200"/>
              </a:lnSpc>
              <a:spcAft>
                <a:spcPts val="600"/>
              </a:spcAft>
            </a:pPr>
            <a:r>
              <a:rPr lang="el-GR" sz="1800" dirty="0">
                <a:effectLst/>
                <a:latin typeface="ArialMT"/>
                <a:ea typeface="Calibri" panose="020F0502020204030204" pitchFamily="34" charset="0"/>
                <a:cs typeface="ArialMT"/>
              </a:rPr>
              <a:t>Εργαζόμαστε στο χώρο των επαυξημένων</a:t>
            </a:r>
            <a:r>
              <a:rPr lang="en-US" sz="1800" dirty="0">
                <a:effectLst/>
                <a:latin typeface="ArialMT"/>
                <a:ea typeface="Calibri" panose="020F0502020204030204" pitchFamily="34" charset="0"/>
                <a:cs typeface="ArialMT"/>
              </a:rPr>
              <a:t> </a:t>
            </a:r>
            <a:r>
              <a:rPr lang="el-GR" sz="1800" dirty="0">
                <a:effectLst/>
                <a:latin typeface="ArialMT"/>
                <a:ea typeface="Calibri" panose="020F0502020204030204" pitchFamily="34" charset="0"/>
                <a:cs typeface="ArialMT"/>
              </a:rPr>
              <a:t>διανυσμάτων</a:t>
            </a:r>
            <a:endParaRPr lang="el-GR"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ACCFFC-04A2-42D4-B708-EE96CC67A6E6}"/>
                  </a:ext>
                </a:extLst>
              </p:cNvPr>
              <p:cNvSpPr txBox="1"/>
              <p:nvPr/>
            </p:nvSpPr>
            <p:spPr>
              <a:xfrm>
                <a:off x="2682658" y="1328176"/>
                <a:ext cx="6100354" cy="665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1400" i="1" smtClean="0">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1</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m:t>
                                </m:r>
                              </m:e>
                            </m:mr>
                            <m:mr>
                              <m:e>
                                <m:r>
                                  <a:rPr lang="el-GR" sz="1400" i="0">
                                    <a:latin typeface="Cambria Math" panose="02040503050406030204" pitchFamily="18" charset="0"/>
                                  </a:rPr>
                                  <m:t>−1</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2</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−2</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3</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1.5</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4</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−3</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oMath>
                  </m:oMathPara>
                </a14:m>
                <a:endParaRPr lang="el-GR" sz="1400" dirty="0"/>
              </a:p>
            </p:txBody>
          </p:sp>
        </mc:Choice>
        <mc:Fallback xmlns="">
          <p:sp>
            <p:nvSpPr>
              <p:cNvPr id="38" name="TextBox 37">
                <a:extLst>
                  <a:ext uri="{FF2B5EF4-FFF2-40B4-BE49-F238E27FC236}">
                    <a16:creationId xmlns:a16="http://schemas.microsoft.com/office/drawing/2014/main" id="{43ACCFFC-04A2-42D4-B708-EE96CC67A6E6}"/>
                  </a:ext>
                </a:extLst>
              </p:cNvPr>
              <p:cNvSpPr txBox="1">
                <a:spLocks noRot="1" noChangeAspect="1" noMove="1" noResize="1" noEditPoints="1" noAdjustHandles="1" noChangeArrowheads="1" noChangeShapeType="1" noTextEdit="1"/>
              </p:cNvSpPr>
              <p:nvPr/>
            </p:nvSpPr>
            <p:spPr>
              <a:xfrm>
                <a:off x="2682658" y="1328176"/>
                <a:ext cx="6100354" cy="665054"/>
              </a:xfrm>
              <a:prstGeom prst="rect">
                <a:avLst/>
              </a:prstGeom>
              <a:blipFill>
                <a:blip r:embed="rId4"/>
                <a:stretch>
                  <a:fillRect/>
                </a:stretch>
              </a:blipFill>
            </p:spPr>
            <p:txBody>
              <a:bodyPr/>
              <a:lstStyle/>
              <a:p>
                <a:r>
                  <a:rPr lang="el-GR">
                    <a:noFill/>
                  </a:rPr>
                  <a:t> </a:t>
                </a:r>
              </a:p>
            </p:txBody>
          </p:sp>
        </mc:Fallback>
      </mc:AlternateContent>
      <p:sp>
        <p:nvSpPr>
          <p:cNvPr id="33" name="TextBox 32">
            <a:extLst>
              <a:ext uri="{FF2B5EF4-FFF2-40B4-BE49-F238E27FC236}">
                <a16:creationId xmlns:a16="http://schemas.microsoft.com/office/drawing/2014/main" id="{2663281B-D195-4979-9FAF-10DBC51E7E28}"/>
              </a:ext>
            </a:extLst>
          </p:cNvPr>
          <p:cNvSpPr txBox="1"/>
          <p:nvPr/>
        </p:nvSpPr>
        <p:spPr>
          <a:xfrm>
            <a:off x="2868892" y="1889293"/>
            <a:ext cx="1018227"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l-GR" dirty="0"/>
              <a:t>Εποχή 1</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79CBD2C-3E88-4C95-BE7B-558A3BFB6E80}"/>
                  </a:ext>
                </a:extLst>
              </p:cNvPr>
              <p:cNvSpPr txBox="1"/>
              <p:nvPr/>
            </p:nvSpPr>
            <p:spPr>
              <a:xfrm>
                <a:off x="2826425" y="2261886"/>
                <a:ext cx="5924939" cy="6606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A</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1</m:t>
                          </m:r>
                        </m:sub>
                      </m:sSub>
                      <m:r>
                        <a:rPr lang="el-GR" sz="1400" b="0" i="1" smtClean="0">
                          <a:latin typeface="Cambria Math" panose="02040503050406030204" pitchFamily="18" charset="0"/>
                        </a:rPr>
                        <m:t>=</m:t>
                      </m:r>
                      <m:d>
                        <m:dPr>
                          <m:begChr m:val="["/>
                          <m:endChr m:val="]"/>
                          <m:ctrlPr>
                            <a:rPr lang="el-GR" sz="1400" i="1">
                              <a:latin typeface="Cambria Math" panose="02040503050406030204" pitchFamily="18" charset="0"/>
                            </a:rPr>
                          </m:ctrlPr>
                        </m:dPr>
                        <m:e>
                          <m:m>
                            <m:mPr>
                              <m:plcHide m:val="on"/>
                              <m:mcs>
                                <m:mc>
                                  <m:mcPr>
                                    <m:count m:val="3"/>
                                    <m:mcJc m:val="center"/>
                                  </m:mcPr>
                                </m:mc>
                              </m:mcs>
                              <m:ctrlPr>
                                <a:rPr lang="el-GR" sz="1400" i="1">
                                  <a:latin typeface="Cambria Math" panose="02040503050406030204" pitchFamily="18" charset="0"/>
                                </a:rPr>
                              </m:ctrlPr>
                            </m:mPr>
                            <m:mr>
                              <m:e>
                                <m:r>
                                  <a:rPr lang="en-US" sz="1400">
                                    <a:latin typeface="Cambria Math" panose="02040503050406030204" pitchFamily="18" charset="0"/>
                                  </a:rPr>
                                  <m:t>0</m:t>
                                </m:r>
                              </m:e>
                              <m:e>
                                <m:r>
                                  <a:rPr lang="en-US" sz="1400">
                                    <a:latin typeface="Cambria Math" panose="02040503050406030204" pitchFamily="18" charset="0"/>
                                  </a:rPr>
                                  <m:t>0</m:t>
                                </m:r>
                              </m:e>
                              <m:e>
                                <m:r>
                                  <a:rPr lang="en-US" sz="1400">
                                    <a:latin typeface="Cambria Math" panose="02040503050406030204" pitchFamily="18" charset="0"/>
                                  </a:rPr>
                                  <m:t>0</m:t>
                                </m:r>
                              </m:e>
                            </m:mr>
                          </m:m>
                        </m:e>
                      </m:d>
                      <m:d>
                        <m:dPr>
                          <m:begChr m:val="["/>
                          <m:endChr m:val="]"/>
                          <m:ctrlPr>
                            <a:rPr lang="el-GR" sz="1400" i="1">
                              <a:latin typeface="Cambria Math" panose="02040503050406030204" pitchFamily="18" charset="0"/>
                            </a:rPr>
                          </m:ctrlPr>
                        </m:dPr>
                        <m:e>
                          <m:m>
                            <m:mPr>
                              <m:plcHide m:val="on"/>
                              <m:mcs>
                                <m:mc>
                                  <m:mcPr>
                                    <m:count m:val="1"/>
                                    <m:mcJc m:val="center"/>
                                  </m:mcPr>
                                </m:mc>
                              </m:mcs>
                              <m:ctrlPr>
                                <a:rPr lang="el-GR" sz="1400" i="1">
                                  <a:latin typeface="Cambria Math" panose="02040503050406030204" pitchFamily="18" charset="0"/>
                                </a:rPr>
                              </m:ctrlPr>
                            </m:mPr>
                            <m:mr>
                              <m:e>
                                <m:r>
                                  <a:rPr lang="en-US" sz="1400" i="1">
                                    <a:latin typeface="Cambria Math" panose="02040503050406030204" pitchFamily="18" charset="0"/>
                                  </a:rPr>
                                  <m:t>−</m:t>
                                </m:r>
                                <m:r>
                                  <a:rPr lang="en-US" sz="1400">
                                    <a:latin typeface="Cambria Math" panose="02040503050406030204" pitchFamily="18" charset="0"/>
                                  </a:rPr>
                                  <m:t>1</m:t>
                                </m:r>
                              </m:e>
                            </m:mr>
                            <m:mr>
                              <m:e>
                                <m:r>
                                  <a:rPr lang="en-US" sz="1400" i="1">
                                    <a:latin typeface="Cambria Math" panose="02040503050406030204" pitchFamily="18" charset="0"/>
                                  </a:rPr>
                                  <m:t>−</m:t>
                                </m:r>
                                <m:r>
                                  <a:rPr lang="en-US" sz="1400">
                                    <a:latin typeface="Cambria Math" panose="02040503050406030204" pitchFamily="18" charset="0"/>
                                  </a:rPr>
                                  <m:t>1</m:t>
                                </m:r>
                              </m:e>
                            </m:mr>
                            <m:mr>
                              <m:e>
                                <m:r>
                                  <a:rPr lang="en-US" sz="1400">
                                    <a:latin typeface="Cambria Math" panose="02040503050406030204" pitchFamily="18" charset="0"/>
                                  </a:rPr>
                                  <m:t>1</m:t>
                                </m:r>
                              </m:e>
                            </m:mr>
                          </m:m>
                        </m:e>
                      </m:d>
                      <m:r>
                        <a:rPr lang="en-US" sz="1400" b="0" i="1" smtClean="0">
                          <a:latin typeface="Cambria Math" panose="02040503050406030204" pitchFamily="18" charset="0"/>
                        </a:rPr>
                        <m:t>=0+0+0=0⇒</m:t>
                      </m:r>
                      <m:r>
                        <m:rPr>
                          <m:sty m:val="p"/>
                        </m:rPr>
                        <a:rPr lang="el-GR" sz="1400" b="0" i="0" smtClean="0">
                          <a:latin typeface="Cambria Math" panose="02040503050406030204" pitchFamily="18" charset="0"/>
                        </a:rPr>
                        <m:t>Φ</m:t>
                      </m:r>
                      <m:d>
                        <m:dPr>
                          <m:ctrlPr>
                            <a:rPr lang="el-GR" sz="1400" b="0" i="1" smtClean="0">
                              <a:latin typeface="Cambria Math" panose="02040503050406030204" pitchFamily="18" charset="0"/>
                            </a:rPr>
                          </m:ctrlPr>
                        </m:dPr>
                        <m:e>
                          <m:r>
                            <a:rPr lang="el-GR" sz="1400" b="0" i="0" smtClean="0">
                              <a:latin typeface="Cambria Math" panose="02040503050406030204" pitchFamily="18" charset="0"/>
                            </a:rPr>
                            <m:t>0</m:t>
                          </m:r>
                        </m:e>
                      </m:d>
                      <m:r>
                        <a:rPr lang="el-GR" sz="1400" b="0" i="1" smtClean="0">
                          <a:latin typeface="Cambria Math" panose="02040503050406030204" pitchFamily="18" charset="0"/>
                        </a:rPr>
                        <m:t>=</m:t>
                      </m:r>
                      <m:r>
                        <a:rPr lang="el-GR" sz="1400" b="0" i="1" smtClean="0">
                          <a:solidFill>
                            <a:srgbClr val="FF0000"/>
                          </a:solidFill>
                          <a:latin typeface="Cambria Math" panose="02040503050406030204" pitchFamily="18" charset="0"/>
                        </a:rPr>
                        <m:t>−1</m:t>
                      </m:r>
                    </m:oMath>
                  </m:oMathPara>
                </a14:m>
                <a:endParaRPr lang="el-GR" sz="1400" dirty="0">
                  <a:latin typeface="Garamond" panose="02020404030301010803" pitchFamily="18" charset="0"/>
                </a:endParaRPr>
              </a:p>
            </p:txBody>
          </p:sp>
        </mc:Choice>
        <mc:Fallback xmlns="">
          <p:sp>
            <p:nvSpPr>
              <p:cNvPr id="40" name="TextBox 39">
                <a:extLst>
                  <a:ext uri="{FF2B5EF4-FFF2-40B4-BE49-F238E27FC236}">
                    <a16:creationId xmlns:a16="http://schemas.microsoft.com/office/drawing/2014/main" id="{879CBD2C-3E88-4C95-BE7B-558A3BFB6E80}"/>
                  </a:ext>
                </a:extLst>
              </p:cNvPr>
              <p:cNvSpPr txBox="1">
                <a:spLocks noRot="1" noChangeAspect="1" noMove="1" noResize="1" noEditPoints="1" noAdjustHandles="1" noChangeArrowheads="1" noChangeShapeType="1" noTextEdit="1"/>
              </p:cNvSpPr>
              <p:nvPr/>
            </p:nvSpPr>
            <p:spPr>
              <a:xfrm>
                <a:off x="2826425" y="2261886"/>
                <a:ext cx="5924939" cy="660694"/>
              </a:xfrm>
              <a:prstGeom prst="rect">
                <a:avLst/>
              </a:prstGeom>
              <a:blipFill>
                <a:blip r:embed="rId5"/>
                <a:stretch>
                  <a:fillRect/>
                </a:stretch>
              </a:blipFill>
            </p:spPr>
            <p:txBody>
              <a:bodyPr/>
              <a:lstStyle/>
              <a:p>
                <a:r>
                  <a:rPr lang="el-GR">
                    <a:noFill/>
                  </a:rPr>
                  <a:t> </a:t>
                </a:r>
              </a:p>
            </p:txBody>
          </p:sp>
        </mc:Fallback>
      </mc:AlternateContent>
      <p:pic>
        <p:nvPicPr>
          <p:cNvPr id="41" name="Picture 40">
            <a:extLst>
              <a:ext uri="{FF2B5EF4-FFF2-40B4-BE49-F238E27FC236}">
                <a16:creationId xmlns:a16="http://schemas.microsoft.com/office/drawing/2014/main" id="{01D3446D-82C5-44E6-95AD-D81683DB0529}"/>
              </a:ext>
            </a:extLst>
          </p:cNvPr>
          <p:cNvPicPr>
            <a:picLocks noChangeAspect="1"/>
          </p:cNvPicPr>
          <p:nvPr/>
        </p:nvPicPr>
        <p:blipFill>
          <a:blip r:embed="rId6"/>
          <a:stretch>
            <a:fillRect/>
          </a:stretch>
        </p:blipFill>
        <p:spPr>
          <a:xfrm>
            <a:off x="8835963" y="1814552"/>
            <a:ext cx="1884558" cy="617149"/>
          </a:xfrm>
          <a:prstGeom prst="rect">
            <a:avLst/>
          </a:prstGeom>
          <a:ln w="127000" cap="sq">
            <a:solidFill>
              <a:srgbClr val="000000"/>
            </a:solidFill>
            <a:miter lim="800000"/>
          </a:ln>
          <a:effectLst>
            <a:outerShdw blurRad="57150" dist="50800" dir="2700000" algn="tl" rotWithShape="0">
              <a:srgbClr val="000000">
                <a:alpha val="40000"/>
              </a:srgbClr>
            </a:outerShdw>
          </a:effectLst>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A5D58C2-E7DF-4558-B9E7-C3BA673ADC23}"/>
                  </a:ext>
                </a:extLst>
              </p:cNvPr>
              <p:cNvSpPr txBox="1"/>
              <p:nvPr/>
            </p:nvSpPr>
            <p:spPr>
              <a:xfrm>
                <a:off x="2788674" y="2996952"/>
                <a:ext cx="4240135" cy="666464"/>
              </a:xfrm>
              <a:prstGeom prst="rect">
                <a:avLst/>
              </a:prstGeom>
              <a:noFill/>
            </p:spPr>
            <p:txBody>
              <a:bodyPr wrap="none" rtlCol="0">
                <a:spAutoFit/>
              </a:bodyPr>
              <a:lstStyle/>
              <a:p>
                <a:r>
                  <a:rPr lang="el-GR" sz="1400" dirty="0">
                    <a:latin typeface="Garamond" panose="02020404030301010803" pitchFamily="18" charset="0"/>
                  </a:rPr>
                  <a:t>Ανανεώνουμε το βάρος</a:t>
                </a:r>
                <a:r>
                  <a:rPr lang="en-US" sz="1400" dirty="0">
                    <a:latin typeface="Garamond" panose="02020404030301010803" pitchFamily="18" charset="0"/>
                  </a:rPr>
                  <a:t>: </a:t>
                </a:r>
                <a14:m>
                  <m:oMath xmlns:m="http://schemas.openxmlformats.org/officeDocument/2006/math">
                    <m:sSub>
                      <m:sSubPr>
                        <m:ctrlPr>
                          <a:rPr lang="el-GR" sz="1400" i="1" smtClean="0">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𝑤</m:t>
                        </m:r>
                      </m:e>
                      <m:sub>
                        <m:r>
                          <m:rPr>
                            <m:sty m:val="p"/>
                          </m:rPr>
                          <a:rPr lang="en-US" sz="1400" b="0" i="0" smtClean="0">
                            <a:effectLst/>
                            <a:latin typeface="Cambria Math" panose="02040503050406030204" pitchFamily="18" charset="0"/>
                            <a:ea typeface="Calibri" panose="020F0502020204030204" pitchFamily="34" charset="0"/>
                            <a:cs typeface="Times New Roman" panose="02020603050405020304" pitchFamily="18" charset="0"/>
                          </a:rPr>
                          <m:t>B</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𝑤</m:t>
                        </m:r>
                      </m:e>
                      <m:sub>
                        <m:r>
                          <m:rPr>
                            <m:sty m:val="p"/>
                          </m:rPr>
                          <a:rPr lang="en-US" sz="1400" b="0" i="0" smtClean="0">
                            <a:effectLst/>
                            <a:latin typeface="Cambria Math" panose="02040503050406030204" pitchFamily="18" charset="0"/>
                            <a:ea typeface="Calibri" panose="020F0502020204030204" pitchFamily="34" charset="0"/>
                            <a:cs typeface="Times New Roman" panose="02020603050405020304" pitchFamily="18" charset="0"/>
                          </a:rPr>
                          <m:t>A</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𝜌</m:t>
                    </m:r>
                    <m:sSub>
                      <m:sSubPr>
                        <m:ctrlPr>
                          <a:rPr lang="el-GR"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m:rPr>
                            <m:sty m:val="p"/>
                          </m:rPr>
                          <a:rPr lang="en-US" sz="1400" b="0" i="0" smtClean="0">
                            <a:latin typeface="Cambria Math" panose="02040503050406030204" pitchFamily="18" charset="0"/>
                          </a:rPr>
                          <m:t>B</m:t>
                        </m:r>
                      </m:sub>
                    </m:sSub>
                    <m:r>
                      <a:rPr lang="en-US" sz="1400">
                        <a:latin typeface="Cambria Math" panose="02040503050406030204" pitchFamily="18" charset="0"/>
                      </a:rPr>
                      <m:t>=</m:t>
                    </m:r>
                    <m:d>
                      <m:dPr>
                        <m:begChr m:val="["/>
                        <m:endChr m:val="]"/>
                        <m:ctrlPr>
                          <a:rPr lang="el-GR" sz="1400" i="1">
                            <a:latin typeface="Cambria Math" panose="02040503050406030204" pitchFamily="18" charset="0"/>
                          </a:rPr>
                        </m:ctrlPr>
                      </m:dPr>
                      <m:e>
                        <m:m>
                          <m:mPr>
                            <m:plcHide m:val="on"/>
                            <m:mcs>
                              <m:mc>
                                <m:mcPr>
                                  <m:count m:val="1"/>
                                  <m:mcJc m:val="center"/>
                                </m:mcPr>
                              </m:mc>
                            </m:mcs>
                            <m:ctrlPr>
                              <a:rPr lang="el-GR" sz="1400" i="1">
                                <a:latin typeface="Cambria Math" panose="02040503050406030204" pitchFamily="18" charset="0"/>
                              </a:rPr>
                            </m:ctrlPr>
                          </m:mPr>
                          <m:mr>
                            <m:e>
                              <m:r>
                                <a:rPr lang="en-US" sz="1400" i="1">
                                  <a:latin typeface="Cambria Math" panose="02040503050406030204" pitchFamily="18" charset="0"/>
                                </a:rPr>
                                <m:t>−</m:t>
                              </m:r>
                              <m:r>
                                <a:rPr lang="en-US" sz="1400">
                                  <a:latin typeface="Cambria Math" panose="02040503050406030204" pitchFamily="18" charset="0"/>
                                </a:rPr>
                                <m:t>0.5</m:t>
                              </m:r>
                            </m:e>
                          </m:mr>
                          <m:mr>
                            <m:e>
                              <m:r>
                                <a:rPr lang="en-US" sz="1400" i="1">
                                  <a:latin typeface="Cambria Math" panose="02040503050406030204" pitchFamily="18" charset="0"/>
                                </a:rPr>
                                <m:t>−</m:t>
                              </m:r>
                              <m:r>
                                <a:rPr lang="en-US" sz="1400">
                                  <a:latin typeface="Cambria Math" panose="02040503050406030204" pitchFamily="18" charset="0"/>
                                </a:rPr>
                                <m:t>0.5</m:t>
                              </m:r>
                            </m:e>
                          </m:mr>
                          <m:mr>
                            <m:e>
                              <m:r>
                                <a:rPr lang="en-US" sz="1400">
                                  <a:latin typeface="Cambria Math" panose="02040503050406030204" pitchFamily="18" charset="0"/>
                                </a:rPr>
                                <m:t>0.5</m:t>
                              </m:r>
                            </m:e>
                          </m:mr>
                        </m:m>
                      </m:e>
                    </m:d>
                  </m:oMath>
                </a14:m>
                <a:endParaRPr lang="el-GR" sz="1400" dirty="0">
                  <a:latin typeface="Garamond" panose="02020404030301010803" pitchFamily="18" charset="0"/>
                </a:endParaRPr>
              </a:p>
            </p:txBody>
          </p:sp>
        </mc:Choice>
        <mc:Fallback xmlns="">
          <p:sp>
            <p:nvSpPr>
              <p:cNvPr id="51" name="TextBox 50">
                <a:extLst>
                  <a:ext uri="{FF2B5EF4-FFF2-40B4-BE49-F238E27FC236}">
                    <a16:creationId xmlns:a16="http://schemas.microsoft.com/office/drawing/2014/main" id="{1A5D58C2-E7DF-4558-B9E7-C3BA673ADC23}"/>
                  </a:ext>
                </a:extLst>
              </p:cNvPr>
              <p:cNvSpPr txBox="1">
                <a:spLocks noRot="1" noChangeAspect="1" noMove="1" noResize="1" noEditPoints="1" noAdjustHandles="1" noChangeArrowheads="1" noChangeShapeType="1" noTextEdit="1"/>
              </p:cNvSpPr>
              <p:nvPr/>
            </p:nvSpPr>
            <p:spPr>
              <a:xfrm>
                <a:off x="2788674" y="2996952"/>
                <a:ext cx="4240135" cy="666464"/>
              </a:xfrm>
              <a:prstGeom prst="rect">
                <a:avLst/>
              </a:prstGeom>
              <a:blipFill>
                <a:blip r:embed="rId7"/>
                <a:stretch>
                  <a:fillRect l="-4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DE90F45-37E8-4CF2-B2F9-08CFE9472BD9}"/>
                  </a:ext>
                </a:extLst>
              </p:cNvPr>
              <p:cNvSpPr txBox="1"/>
              <p:nvPr/>
            </p:nvSpPr>
            <p:spPr>
              <a:xfrm>
                <a:off x="1862689" y="3719477"/>
                <a:ext cx="6100354" cy="660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B</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2</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3"/>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−0.5</m:t>
                                </m:r>
                              </m:e>
                              <m:e>
                                <m:r>
                                  <a:rPr lang="el-GR" sz="1400" i="0">
                                    <a:latin typeface="Cambria Math" panose="02040503050406030204" pitchFamily="18" charset="0"/>
                                  </a:rPr>
                                  <m:t>−0.5</m:t>
                                </m:r>
                              </m:e>
                              <m:e>
                                <m:r>
                                  <a:rPr lang="el-GR" sz="1400" i="0">
                                    <a:latin typeface="Cambria Math" panose="02040503050406030204" pitchFamily="18" charset="0"/>
                                  </a:rPr>
                                  <m:t>0.5</m:t>
                                </m:r>
                              </m:e>
                            </m:mr>
                          </m:m>
                        </m:e>
                      </m:d>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−2</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n-US" sz="1400" b="0" i="0" smtClean="0">
                          <a:latin typeface="Cambria Math" panose="02040503050406030204" pitchFamily="18" charset="0"/>
                        </a:rPr>
                        <m:t>=0.5⇒</m:t>
                      </m:r>
                      <m:r>
                        <m:rPr>
                          <m:sty m:val="p"/>
                        </m:rPr>
                        <a:rPr lang="el-GR" sz="1400" b="0" i="0" smtClean="0">
                          <a:latin typeface="Cambria Math" panose="02040503050406030204" pitchFamily="18" charset="0"/>
                        </a:rPr>
                        <m:t>Φ</m:t>
                      </m:r>
                      <m:d>
                        <m:dPr>
                          <m:ctrlPr>
                            <a:rPr lang="el-GR" sz="1400" b="0" i="1" smtClean="0">
                              <a:latin typeface="Cambria Math" panose="02040503050406030204" pitchFamily="18" charset="0"/>
                            </a:rPr>
                          </m:ctrlPr>
                        </m:dPr>
                        <m:e>
                          <m:r>
                            <a:rPr lang="el-GR" sz="1400" b="0" i="0" smtClean="0">
                              <a:latin typeface="Cambria Math" panose="02040503050406030204" pitchFamily="18" charset="0"/>
                            </a:rPr>
                            <m:t>0.5</m:t>
                          </m:r>
                        </m:e>
                      </m:d>
                      <m:r>
                        <a:rPr lang="el-GR" sz="1400" b="0" i="0" smtClean="0">
                          <a:latin typeface="Cambria Math" panose="02040503050406030204" pitchFamily="18" charset="0"/>
                        </a:rPr>
                        <m:t>=+</m:t>
                      </m:r>
                      <m:r>
                        <a:rPr lang="el-GR" sz="1400" b="0" i="0" smtClean="0">
                          <a:solidFill>
                            <a:srgbClr val="FF0000"/>
                          </a:solidFill>
                          <a:latin typeface="Cambria Math" panose="02040503050406030204" pitchFamily="18" charset="0"/>
                        </a:rPr>
                        <m:t>1</m:t>
                      </m:r>
                    </m:oMath>
                  </m:oMathPara>
                </a14:m>
                <a:endParaRPr lang="el-GR" sz="1400" dirty="0"/>
              </a:p>
            </p:txBody>
          </p:sp>
        </mc:Choice>
        <mc:Fallback xmlns="">
          <p:sp>
            <p:nvSpPr>
              <p:cNvPr id="53" name="TextBox 52">
                <a:extLst>
                  <a:ext uri="{FF2B5EF4-FFF2-40B4-BE49-F238E27FC236}">
                    <a16:creationId xmlns:a16="http://schemas.microsoft.com/office/drawing/2014/main" id="{2DE90F45-37E8-4CF2-B2F9-08CFE9472BD9}"/>
                  </a:ext>
                </a:extLst>
              </p:cNvPr>
              <p:cNvSpPr txBox="1">
                <a:spLocks noRot="1" noChangeAspect="1" noMove="1" noResize="1" noEditPoints="1" noAdjustHandles="1" noChangeArrowheads="1" noChangeShapeType="1" noTextEdit="1"/>
              </p:cNvSpPr>
              <p:nvPr/>
            </p:nvSpPr>
            <p:spPr>
              <a:xfrm>
                <a:off x="1862689" y="3719477"/>
                <a:ext cx="6100354" cy="660694"/>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30ED6CC-7710-4001-BF35-B760AE6B5409}"/>
                  </a:ext>
                </a:extLst>
              </p:cNvPr>
              <p:cNvSpPr txBox="1"/>
              <p:nvPr/>
            </p:nvSpPr>
            <p:spPr>
              <a:xfrm>
                <a:off x="2795537" y="4164043"/>
                <a:ext cx="6100354" cy="666464"/>
              </a:xfrm>
              <a:prstGeom prst="rect">
                <a:avLst/>
              </a:prstGeom>
              <a:noFill/>
            </p:spPr>
            <p:txBody>
              <a:bodyPr wrap="square">
                <a:spAutoFit/>
              </a:bodyPr>
              <a:lstStyle/>
              <a:p>
                <a:r>
                  <a:rPr lang="el-GR" sz="1400" dirty="0">
                    <a:latin typeface="Garamond" panose="02020404030301010803" pitchFamily="18" charset="0"/>
                  </a:rPr>
                  <a:t>Ανανεώνουμε το βάρος</a:t>
                </a:r>
                <a:r>
                  <a:rPr lang="en-US" sz="1400" dirty="0">
                    <a:latin typeface="Garamond" panose="02020404030301010803" pitchFamily="18" charset="0"/>
                  </a:rPr>
                  <a:t>: </a:t>
                </a:r>
                <a14:m>
                  <m:oMath xmlns:m="http://schemas.openxmlformats.org/officeDocument/2006/math">
                    <m:sSub>
                      <m:sSubPr>
                        <m:ctrlPr>
                          <a:rPr lang="el-GR" sz="1400" i="1" smtClean="0">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𝑤</m:t>
                        </m:r>
                      </m:e>
                      <m:sub>
                        <m:r>
                          <m:rPr>
                            <m:sty m:val="p"/>
                          </m:rPr>
                          <a:rPr lang="en-US" sz="1400" b="0" i="0" smtClean="0">
                            <a:effectLst/>
                            <a:latin typeface="Cambria Math" panose="02040503050406030204" pitchFamily="18" charset="0"/>
                            <a:ea typeface="Calibri" panose="020F0502020204030204" pitchFamily="34" charset="0"/>
                            <a:cs typeface="Times New Roman" panose="02020603050405020304" pitchFamily="18" charset="0"/>
                          </a:rPr>
                          <m:t>C</m:t>
                        </m:r>
                      </m:sub>
                    </m:sSub>
                    <m:r>
                      <a:rPr lang="en-US" sz="14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𝑤</m:t>
                        </m:r>
                      </m:e>
                      <m:sub>
                        <m:r>
                          <m:rPr>
                            <m:sty m:val="p"/>
                          </m:rPr>
                          <a:rPr lang="en-US" sz="1400" b="0" i="0" smtClean="0">
                            <a:effectLst/>
                            <a:latin typeface="Cambria Math" panose="02040503050406030204" pitchFamily="18" charset="0"/>
                            <a:ea typeface="Calibri" panose="020F0502020204030204" pitchFamily="34" charset="0"/>
                            <a:cs typeface="Times New Roman" panose="02020603050405020304" pitchFamily="18" charset="0"/>
                          </a:rPr>
                          <m:t>B</m:t>
                        </m:r>
                      </m:sub>
                    </m:sSub>
                    <m:r>
                      <a:rPr lang="en-US" sz="1400" i="1">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𝜌</m:t>
                    </m:r>
                    <m:sSub>
                      <m:sSubPr>
                        <m:ctrlPr>
                          <a:rPr lang="el-GR" sz="1400" i="1">
                            <a:effectLst/>
                            <a:latin typeface="Cambria Math" panose="020405030504060302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14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m:rPr>
                            <m:sty m:val="p"/>
                          </m:rPr>
                          <a:rPr lang="en-US" sz="1400" b="0" i="0" smtClean="0">
                            <a:latin typeface="Cambria Math" panose="02040503050406030204" pitchFamily="18" charset="0"/>
                          </a:rPr>
                          <m:t>C</m:t>
                        </m:r>
                      </m:sub>
                    </m:sSub>
                    <m:r>
                      <a:rPr lang="en-US" sz="1400">
                        <a:latin typeface="Cambria Math" panose="02040503050406030204" pitchFamily="18" charset="0"/>
                      </a:rPr>
                      <m:t>=</m:t>
                    </m:r>
                    <m:d>
                      <m:dPr>
                        <m:begChr m:val="["/>
                        <m:endChr m:val="]"/>
                        <m:ctrlPr>
                          <a:rPr lang="el-GR" sz="1400" i="1">
                            <a:latin typeface="Cambria Math" panose="02040503050406030204" pitchFamily="18" charset="0"/>
                          </a:rPr>
                        </m:ctrlPr>
                      </m:dPr>
                      <m:e>
                        <m:m>
                          <m:mPr>
                            <m:plcHide m:val="on"/>
                            <m:mcs>
                              <m:mc>
                                <m:mcPr>
                                  <m:count m:val="1"/>
                                  <m:mcJc m:val="center"/>
                                </m:mcPr>
                              </m:mc>
                            </m:mcs>
                            <m:ctrlPr>
                              <a:rPr lang="el-GR" sz="1400" i="1">
                                <a:latin typeface="Cambria Math" panose="02040503050406030204" pitchFamily="18" charset="0"/>
                              </a:rPr>
                            </m:ctrlPr>
                          </m:mPr>
                          <m:mr>
                            <m:e>
                              <m:r>
                                <a:rPr lang="en-US" sz="1400">
                                  <a:latin typeface="Cambria Math" panose="02040503050406030204" pitchFamily="18" charset="0"/>
                                </a:rPr>
                                <m:t>0.5</m:t>
                              </m:r>
                            </m:e>
                          </m:mr>
                          <m:mr>
                            <m:e>
                              <m:r>
                                <a:rPr lang="en-US" sz="1400" i="1">
                                  <a:latin typeface="Cambria Math" panose="02040503050406030204" pitchFamily="18" charset="0"/>
                                </a:rPr>
                                <m:t>−</m:t>
                              </m:r>
                              <m:r>
                                <a:rPr lang="en-US" sz="1400">
                                  <a:latin typeface="Cambria Math" panose="02040503050406030204" pitchFamily="18" charset="0"/>
                                </a:rPr>
                                <m:t>1.5</m:t>
                              </m:r>
                            </m:e>
                          </m:mr>
                          <m:mr>
                            <m:e>
                              <m:r>
                                <a:rPr lang="en-US" sz="1400">
                                  <a:latin typeface="Cambria Math" panose="02040503050406030204" pitchFamily="18" charset="0"/>
                                </a:rPr>
                                <m:t>0</m:t>
                              </m:r>
                            </m:e>
                          </m:mr>
                        </m:m>
                      </m:e>
                    </m:d>
                  </m:oMath>
                </a14:m>
                <a:endParaRPr lang="el-GR" sz="1400" dirty="0">
                  <a:latin typeface="Garamond" panose="02020404030301010803" pitchFamily="18" charset="0"/>
                </a:endParaRPr>
              </a:p>
            </p:txBody>
          </p:sp>
        </mc:Choice>
        <mc:Fallback xmlns="">
          <p:sp>
            <p:nvSpPr>
              <p:cNvPr id="57" name="TextBox 56">
                <a:extLst>
                  <a:ext uri="{FF2B5EF4-FFF2-40B4-BE49-F238E27FC236}">
                    <a16:creationId xmlns:a16="http://schemas.microsoft.com/office/drawing/2014/main" id="{730ED6CC-7710-4001-BF35-B760AE6B5409}"/>
                  </a:ext>
                </a:extLst>
              </p:cNvPr>
              <p:cNvSpPr txBox="1">
                <a:spLocks noRot="1" noChangeAspect="1" noMove="1" noResize="1" noEditPoints="1" noAdjustHandles="1" noChangeArrowheads="1" noChangeShapeType="1" noTextEdit="1"/>
              </p:cNvSpPr>
              <p:nvPr/>
            </p:nvSpPr>
            <p:spPr>
              <a:xfrm>
                <a:off x="2795537" y="4164043"/>
                <a:ext cx="6100354" cy="666464"/>
              </a:xfrm>
              <a:prstGeom prst="rect">
                <a:avLst/>
              </a:prstGeom>
              <a:blipFill>
                <a:blip r:embed="rId9"/>
                <a:stretch>
                  <a:fillRect l="-300"/>
                </a:stretch>
              </a:blipFill>
            </p:spPr>
            <p:txBody>
              <a:bodyPr/>
              <a:lstStyle/>
              <a:p>
                <a:r>
                  <a:rPr lang="el-GR">
                    <a:noFill/>
                  </a:rPr>
                  <a:t> </a:t>
                </a:r>
              </a:p>
            </p:txBody>
          </p:sp>
        </mc:Fallback>
      </mc:AlternateContent>
      <p:cxnSp>
        <p:nvCxnSpPr>
          <p:cNvPr id="59" name="Straight Connector 58">
            <a:extLst>
              <a:ext uri="{FF2B5EF4-FFF2-40B4-BE49-F238E27FC236}">
                <a16:creationId xmlns:a16="http://schemas.microsoft.com/office/drawing/2014/main" id="{91A719E8-43A1-4915-9AF2-CD3EBEA3EB01}"/>
              </a:ext>
            </a:extLst>
          </p:cNvPr>
          <p:cNvCxnSpPr/>
          <p:nvPr/>
        </p:nvCxnSpPr>
        <p:spPr>
          <a:xfrm>
            <a:off x="2842822" y="3717032"/>
            <a:ext cx="57800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a:extLst>
              <a:ext uri="{FF2B5EF4-FFF2-40B4-BE49-F238E27FC236}">
                <a16:creationId xmlns:a16="http://schemas.microsoft.com/office/drawing/2014/main" id="{A8A370A4-E56B-4DF7-87EB-DC216BBCFE07}"/>
              </a:ext>
            </a:extLst>
          </p:cNvPr>
          <p:cNvCxnSpPr/>
          <p:nvPr/>
        </p:nvCxnSpPr>
        <p:spPr>
          <a:xfrm>
            <a:off x="2875400" y="4830507"/>
            <a:ext cx="5780025" cy="0"/>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F7A8343-3D58-4266-8503-0656F253B455}"/>
                  </a:ext>
                </a:extLst>
              </p:cNvPr>
              <p:cNvSpPr txBox="1"/>
              <p:nvPr/>
            </p:nvSpPr>
            <p:spPr>
              <a:xfrm>
                <a:off x="2690036" y="4899074"/>
                <a:ext cx="8496944" cy="665054"/>
              </a:xfrm>
              <a:prstGeom prst="rect">
                <a:avLst/>
              </a:prstGeom>
              <a:noFill/>
            </p:spPr>
            <p:txBody>
              <a:bodyPr wrap="square">
                <a:spAutoFit/>
              </a:bodyPr>
              <a:lstStyle/>
              <a:p>
                <a14:m>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C</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3</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3"/>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0.5</m:t>
                              </m:r>
                            </m:e>
                            <m:e>
                              <m:r>
                                <a:rPr lang="el-GR" sz="1400" i="0">
                                  <a:latin typeface="Cambria Math" panose="02040503050406030204" pitchFamily="18" charset="0"/>
                                </a:rPr>
                                <m:t>−1.5</m:t>
                              </m:r>
                            </m:e>
                            <m:e>
                              <m:r>
                                <a:rPr lang="el-GR" sz="1400" i="0">
                                  <a:latin typeface="Cambria Math" panose="02040503050406030204" pitchFamily="18" charset="0"/>
                                </a:rPr>
                                <m:t>0</m:t>
                              </m:r>
                            </m:e>
                          </m:mr>
                        </m:m>
                      </m:e>
                    </m:d>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1.5</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n-US" sz="1400" b="0" i="1" smtClean="0">
                        <a:latin typeface="Cambria Math" panose="02040503050406030204" pitchFamily="18" charset="0"/>
                      </a:rPr>
                      <m:t>=</m:t>
                    </m:r>
                    <m:d>
                      <m:dPr>
                        <m:ctrlPr>
                          <a:rPr lang="el-GR" sz="1400" b="0" i="1" smtClean="0">
                            <a:latin typeface="Cambria Math" panose="02040503050406030204" pitchFamily="18" charset="0"/>
                          </a:rPr>
                        </m:ctrlPr>
                      </m:dPr>
                      <m:e>
                        <m:r>
                          <a:rPr lang="el-GR" sz="1400" b="0" i="1" smtClean="0">
                            <a:latin typeface="Cambria Math" panose="02040503050406030204" pitchFamily="18" charset="0"/>
                          </a:rPr>
                          <m:t>0.5∗1.5</m:t>
                        </m:r>
                      </m:e>
                    </m:d>
                    <m:r>
                      <a:rPr lang="el-GR" sz="1400" b="0" i="1" smtClean="0">
                        <a:latin typeface="Cambria Math" panose="02040503050406030204" pitchFamily="18" charset="0"/>
                      </a:rPr>
                      <m:t>+</m:t>
                    </m:r>
                    <m:d>
                      <m:dPr>
                        <m:ctrlPr>
                          <a:rPr lang="el-GR" sz="1400" b="0" i="1" smtClean="0">
                            <a:latin typeface="Cambria Math" panose="02040503050406030204" pitchFamily="18" charset="0"/>
                          </a:rPr>
                        </m:ctrlPr>
                      </m:dPr>
                      <m:e>
                        <m:r>
                          <a:rPr lang="el-GR" sz="1400" b="0" i="1" smtClean="0">
                            <a:latin typeface="Cambria Math" panose="02040503050406030204" pitchFamily="18" charset="0"/>
                          </a:rPr>
                          <m:t>−1.5∗2</m:t>
                        </m:r>
                      </m:e>
                    </m:d>
                    <m:r>
                      <a:rPr lang="el-GR" sz="1400" b="0" i="1" smtClean="0">
                        <a:latin typeface="Cambria Math" panose="02040503050406030204" pitchFamily="18" charset="0"/>
                      </a:rPr>
                      <m:t>+</m:t>
                    </m:r>
                    <m:d>
                      <m:dPr>
                        <m:ctrlPr>
                          <a:rPr lang="el-GR" sz="1400" b="0" i="1" smtClean="0">
                            <a:latin typeface="Cambria Math" panose="02040503050406030204" pitchFamily="18" charset="0"/>
                          </a:rPr>
                        </m:ctrlPr>
                      </m:dPr>
                      <m:e>
                        <m:r>
                          <a:rPr lang="el-GR" sz="1400" b="0" i="1" smtClean="0">
                            <a:latin typeface="Cambria Math" panose="02040503050406030204" pitchFamily="18" charset="0"/>
                          </a:rPr>
                          <m:t>0∗1</m:t>
                        </m:r>
                      </m:e>
                    </m:d>
                    <m:r>
                      <a:rPr lang="el-GR" sz="1400" b="0" i="1" smtClean="0">
                        <a:latin typeface="Cambria Math" panose="02040503050406030204" pitchFamily="18" charset="0"/>
                      </a:rPr>
                      <m:t>=−2.25⇒</m:t>
                    </m:r>
                    <m:r>
                      <m:rPr>
                        <m:sty m:val="p"/>
                      </m:rPr>
                      <a:rPr lang="el-GR" sz="1400" b="0" i="0" smtClean="0">
                        <a:latin typeface="Cambria Math" panose="02040503050406030204" pitchFamily="18" charset="0"/>
                      </a:rPr>
                      <m:t>Φ</m:t>
                    </m:r>
                    <m:d>
                      <m:dPr>
                        <m:ctrlPr>
                          <a:rPr lang="el-GR" sz="1400" b="0" i="1" smtClean="0">
                            <a:latin typeface="Cambria Math" panose="02040503050406030204" pitchFamily="18" charset="0"/>
                          </a:rPr>
                        </m:ctrlPr>
                      </m:dPr>
                      <m:e>
                        <m:r>
                          <a:rPr lang="en-US" sz="1400" b="0" i="0" smtClean="0">
                            <a:latin typeface="Cambria Math" panose="02040503050406030204" pitchFamily="18" charset="0"/>
                          </a:rPr>
                          <m:t>−2.25</m:t>
                        </m:r>
                      </m:e>
                    </m:d>
                    <m:r>
                      <a:rPr lang="en-US" sz="1400" b="0" i="0" smtClean="0">
                        <a:latin typeface="Cambria Math" panose="02040503050406030204" pitchFamily="18" charset="0"/>
                      </a:rPr>
                      <m:t>=</m:t>
                    </m:r>
                    <m:r>
                      <a:rPr lang="en-US" sz="1400" b="0" i="0" smtClean="0">
                        <a:solidFill>
                          <a:srgbClr val="00B050"/>
                        </a:solidFill>
                        <a:latin typeface="Cambria Math" panose="02040503050406030204" pitchFamily="18" charset="0"/>
                      </a:rPr>
                      <m:t>−1</m:t>
                    </m:r>
                    <m:r>
                      <a:rPr lang="en-US" sz="1400" b="0" i="0" smtClean="0">
                        <a:solidFill>
                          <a:schemeClr val="tx2"/>
                        </a:solidFill>
                        <a:latin typeface="Cambria Math" panose="02040503050406030204" pitchFamily="18" charset="0"/>
                      </a:rPr>
                      <m:t>⇒</m:t>
                    </m:r>
                  </m:oMath>
                </a14:m>
                <a:r>
                  <a:rPr lang="el-GR" sz="1400" dirty="0"/>
                  <a:t> </a:t>
                </a:r>
                <a14:m>
                  <m:oMath xmlns:m="http://schemas.openxmlformats.org/officeDocument/2006/math">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m:rPr>
                            <m:sty m:val="p"/>
                          </m:rPr>
                          <a:rPr lang="en-US" sz="1400" b="0" i="0" smtClean="0">
                            <a:latin typeface="Cambria Math" panose="02040503050406030204" pitchFamily="18" charset="0"/>
                          </a:rPr>
                          <m:t>D</m:t>
                        </m:r>
                      </m:sub>
                    </m:sSub>
                    <m:r>
                      <a:rPr lang="en-US" sz="1400" b="0" i="1" smtClean="0">
                        <a:latin typeface="Cambria Math" panose="02040503050406030204" pitchFamily="18" charset="0"/>
                      </a:rPr>
                      <m:t>=</m:t>
                    </m:r>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m:rPr>
                            <m:sty m:val="p"/>
                          </m:rPr>
                          <a:rPr lang="en-US" sz="1400">
                            <a:latin typeface="Cambria Math" panose="02040503050406030204" pitchFamily="18" charset="0"/>
                          </a:rPr>
                          <m:t>C</m:t>
                        </m:r>
                      </m:sub>
                    </m:sSub>
                  </m:oMath>
                </a14:m>
                <a:endParaRPr lang="el-GR" sz="1400" dirty="0"/>
              </a:p>
            </p:txBody>
          </p:sp>
        </mc:Choice>
        <mc:Fallback xmlns="">
          <p:sp>
            <p:nvSpPr>
              <p:cNvPr id="62" name="TextBox 61">
                <a:extLst>
                  <a:ext uri="{FF2B5EF4-FFF2-40B4-BE49-F238E27FC236}">
                    <a16:creationId xmlns:a16="http://schemas.microsoft.com/office/drawing/2014/main" id="{1F7A8343-3D58-4266-8503-0656F253B455}"/>
                  </a:ext>
                </a:extLst>
              </p:cNvPr>
              <p:cNvSpPr txBox="1">
                <a:spLocks noRot="1" noChangeAspect="1" noMove="1" noResize="1" noEditPoints="1" noAdjustHandles="1" noChangeArrowheads="1" noChangeShapeType="1" noTextEdit="1"/>
              </p:cNvSpPr>
              <p:nvPr/>
            </p:nvSpPr>
            <p:spPr>
              <a:xfrm>
                <a:off x="2690036" y="4899074"/>
                <a:ext cx="8496944" cy="665054"/>
              </a:xfrm>
              <a:prstGeom prst="rect">
                <a:avLst/>
              </a:prstGeom>
              <a:blipFill>
                <a:blip r:embed="rId10"/>
                <a:stretch>
                  <a:fillRect/>
                </a:stretch>
              </a:blipFill>
            </p:spPr>
            <p:txBody>
              <a:bodyPr/>
              <a:lstStyle/>
              <a:p>
                <a:r>
                  <a:rPr lang="el-GR">
                    <a:noFill/>
                  </a:rPr>
                  <a:t> </a:t>
                </a:r>
              </a:p>
            </p:txBody>
          </p:sp>
        </mc:Fallback>
      </mc:AlternateContent>
      <p:cxnSp>
        <p:nvCxnSpPr>
          <p:cNvPr id="63" name="Straight Connector 62">
            <a:extLst>
              <a:ext uri="{FF2B5EF4-FFF2-40B4-BE49-F238E27FC236}">
                <a16:creationId xmlns:a16="http://schemas.microsoft.com/office/drawing/2014/main" id="{2B2E1B55-4A9D-4C53-8999-7A915733E3FF}"/>
              </a:ext>
            </a:extLst>
          </p:cNvPr>
          <p:cNvCxnSpPr/>
          <p:nvPr/>
        </p:nvCxnSpPr>
        <p:spPr>
          <a:xfrm>
            <a:off x="2875400" y="5661248"/>
            <a:ext cx="5780025" cy="0"/>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C14E1F2-5955-4E66-ADC2-34FE28ACDC36}"/>
                  </a:ext>
                </a:extLst>
              </p:cNvPr>
              <p:cNvSpPr txBox="1"/>
              <p:nvPr/>
            </p:nvSpPr>
            <p:spPr>
              <a:xfrm>
                <a:off x="2205980" y="5674925"/>
                <a:ext cx="6100354" cy="660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D</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4</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3"/>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0.5</m:t>
                                </m:r>
                              </m:e>
                              <m:e>
                                <m:r>
                                  <a:rPr lang="el-GR" sz="1400" i="0">
                                    <a:latin typeface="Cambria Math" panose="02040503050406030204" pitchFamily="18" charset="0"/>
                                  </a:rPr>
                                  <m:t>−1.5</m:t>
                                </m:r>
                              </m:e>
                              <m:e>
                                <m:r>
                                  <a:rPr lang="el-GR" sz="1400" i="0">
                                    <a:latin typeface="Cambria Math" panose="02040503050406030204" pitchFamily="18" charset="0"/>
                                  </a:rPr>
                                  <m:t>0</m:t>
                                </m:r>
                              </m:e>
                            </m:mr>
                          </m:m>
                        </m:e>
                      </m:d>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−3</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n-US" sz="1400" b="0" i="1" smtClean="0">
                          <a:latin typeface="Cambria Math" panose="02040503050406030204" pitchFamily="18" charset="0"/>
                        </a:rPr>
                        <m:t>=1.5⇒</m:t>
                      </m:r>
                      <m:r>
                        <m:rPr>
                          <m:sty m:val="p"/>
                        </m:rPr>
                        <a:rPr lang="el-GR" sz="1400" b="0" i="0" smtClean="0">
                          <a:latin typeface="Cambria Math" panose="02040503050406030204" pitchFamily="18" charset="0"/>
                        </a:rPr>
                        <m:t>Φ</m:t>
                      </m:r>
                      <m:d>
                        <m:dPr>
                          <m:ctrlPr>
                            <a:rPr lang="el-GR" sz="1400" b="0" i="1" smtClean="0">
                              <a:latin typeface="Cambria Math" panose="02040503050406030204" pitchFamily="18" charset="0"/>
                            </a:rPr>
                          </m:ctrlPr>
                        </m:dPr>
                        <m:e>
                          <m:r>
                            <a:rPr lang="el-GR" sz="1400" b="0" i="0" smtClean="0">
                              <a:latin typeface="Cambria Math" panose="02040503050406030204" pitchFamily="18" charset="0"/>
                            </a:rPr>
                            <m:t>1.5</m:t>
                          </m:r>
                        </m:e>
                      </m:d>
                      <m:r>
                        <a:rPr lang="el-GR" sz="1400" b="0" i="0" smtClean="0">
                          <a:latin typeface="Cambria Math" panose="02040503050406030204" pitchFamily="18" charset="0"/>
                        </a:rPr>
                        <m:t>=</m:t>
                      </m:r>
                      <m:r>
                        <a:rPr lang="el-GR" sz="1400" b="0" i="0" smtClean="0">
                          <a:solidFill>
                            <a:srgbClr val="00B050"/>
                          </a:solidFill>
                          <a:latin typeface="Cambria Math" panose="02040503050406030204" pitchFamily="18" charset="0"/>
                        </a:rPr>
                        <m:t>+1⇒</m:t>
                      </m:r>
                      <m:sSub>
                        <m:sSubPr>
                          <m:ctrlPr>
                            <a:rPr lang="el-GR"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𝑤</m:t>
                          </m:r>
                        </m:e>
                        <m:sub>
                          <m:r>
                            <m:rPr>
                              <m:sty m:val="p"/>
                            </m:rPr>
                            <a:rPr lang="el-GR" sz="1400" b="0" i="0" smtClean="0">
                              <a:latin typeface="Cambria Math" panose="02040503050406030204" pitchFamily="18" charset="0"/>
                              <a:ea typeface="Calibri" panose="020F0502020204030204" pitchFamily="34" charset="0"/>
                              <a:cs typeface="Times New Roman" panose="02020603050405020304" pitchFamily="18" charset="0"/>
                            </a:rPr>
                            <m:t>Ε</m:t>
                          </m:r>
                        </m:sub>
                      </m:sSub>
                      <m:r>
                        <a:rPr lang="el-GR" sz="14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l-GR"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𝑤</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𝐷</m:t>
                          </m:r>
                        </m:sub>
                      </m:sSub>
                    </m:oMath>
                  </m:oMathPara>
                </a14:m>
                <a:endParaRPr lang="el-GR" sz="1400" dirty="0"/>
              </a:p>
            </p:txBody>
          </p:sp>
        </mc:Choice>
        <mc:Fallback xmlns="">
          <p:sp>
            <p:nvSpPr>
              <p:cNvPr id="65" name="TextBox 64">
                <a:extLst>
                  <a:ext uri="{FF2B5EF4-FFF2-40B4-BE49-F238E27FC236}">
                    <a16:creationId xmlns:a16="http://schemas.microsoft.com/office/drawing/2014/main" id="{DC14E1F2-5955-4E66-ADC2-34FE28ACDC36}"/>
                  </a:ext>
                </a:extLst>
              </p:cNvPr>
              <p:cNvSpPr txBox="1">
                <a:spLocks noRot="1" noChangeAspect="1" noMove="1" noResize="1" noEditPoints="1" noAdjustHandles="1" noChangeArrowheads="1" noChangeShapeType="1" noTextEdit="1"/>
              </p:cNvSpPr>
              <p:nvPr/>
            </p:nvSpPr>
            <p:spPr>
              <a:xfrm>
                <a:off x="2205980" y="5674925"/>
                <a:ext cx="6100354" cy="660694"/>
              </a:xfrm>
              <a:prstGeom prst="rect">
                <a:avLst/>
              </a:prstGeom>
              <a:blipFill>
                <a:blip r:embed="rId11"/>
                <a:stretch>
                  <a:fillRect/>
                </a:stretch>
              </a:blipFill>
            </p:spPr>
            <p:txBody>
              <a:bodyPr/>
              <a:lstStyle/>
              <a:p>
                <a:r>
                  <a:rPr lang="el-GR">
                    <a:noFill/>
                  </a:rPr>
                  <a:t> </a:t>
                </a:r>
              </a:p>
            </p:txBody>
          </p:sp>
        </mc:Fallback>
      </mc:AlternateContent>
      <p:sp>
        <p:nvSpPr>
          <p:cNvPr id="66" name="TextBox 65">
            <a:extLst>
              <a:ext uri="{FF2B5EF4-FFF2-40B4-BE49-F238E27FC236}">
                <a16:creationId xmlns:a16="http://schemas.microsoft.com/office/drawing/2014/main" id="{1C517E26-9239-4D47-853A-A582159D8D12}"/>
              </a:ext>
            </a:extLst>
          </p:cNvPr>
          <p:cNvSpPr txBox="1"/>
          <p:nvPr/>
        </p:nvSpPr>
        <p:spPr>
          <a:xfrm>
            <a:off x="3790156" y="6420817"/>
            <a:ext cx="3491661" cy="369332"/>
          </a:xfrm>
          <a:prstGeom prst="rect">
            <a:avLst/>
          </a:prstGeom>
          <a:noFill/>
        </p:spPr>
        <p:txBody>
          <a:bodyPr wrap="none" rtlCol="0">
            <a:spAutoFit/>
          </a:bodyPr>
          <a:lstStyle/>
          <a:p>
            <a:r>
              <a:rPr lang="el-GR" dirty="0"/>
              <a:t>Έχουμε ενημέρωση βαρών = ΝΑΙ</a:t>
            </a:r>
          </a:p>
        </p:txBody>
      </p:sp>
      <p:sp>
        <p:nvSpPr>
          <p:cNvPr id="31" name="TextBox 30">
            <a:extLst>
              <a:ext uri="{FF2B5EF4-FFF2-40B4-BE49-F238E27FC236}">
                <a16:creationId xmlns:a16="http://schemas.microsoft.com/office/drawing/2014/main" id="{D7423F03-574F-4064-956C-C4FB97D2E57B}"/>
              </a:ext>
            </a:extLst>
          </p:cNvPr>
          <p:cNvSpPr txBox="1"/>
          <p:nvPr/>
        </p:nvSpPr>
        <p:spPr>
          <a:xfrm>
            <a:off x="992710" y="4075744"/>
            <a:ext cx="1483098" cy="307777"/>
          </a:xfrm>
          <a:prstGeom prst="rect">
            <a:avLst/>
          </a:prstGeom>
          <a:noFill/>
        </p:spPr>
        <p:txBody>
          <a:bodyPr wrap="none" rtlCol="0">
            <a:spAutoFit/>
          </a:bodyPr>
          <a:lstStyle/>
          <a:p>
            <a:r>
              <a:rPr lang="el-GR" sz="1400" dirty="0">
                <a:latin typeface="Garamond" panose="02020404030301010803" pitchFamily="18" charset="0"/>
              </a:rPr>
              <a:t>Τάση πόλωσης = 1</a:t>
            </a:r>
          </a:p>
        </p:txBody>
      </p:sp>
    </p:spTree>
    <p:extLst>
      <p:ext uri="{BB962C8B-B14F-4D97-AF65-F5344CB8AC3E}">
        <p14:creationId xmlns:p14="http://schemas.microsoft.com/office/powerpoint/2010/main" val="1393305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37183"/>
            <a:ext cx="957706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ΑΣΚΗΣΗ</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B39E8C-C9AD-4912-907A-11E01B849313}"/>
                  </a:ext>
                </a:extLst>
              </p:cNvPr>
              <p:cNvSpPr txBox="1"/>
              <p:nvPr/>
            </p:nvSpPr>
            <p:spPr>
              <a:xfrm>
                <a:off x="655347" y="3103202"/>
                <a:ext cx="23762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 0 0]</m:t>
                          </m:r>
                        </m:e>
                        <m:sup>
                          <m:r>
                            <a:rPr lang="en-US" b="0" i="1" smtClean="0">
                              <a:latin typeface="Cambria Math" panose="02040503050406030204" pitchFamily="18" charset="0"/>
                            </a:rPr>
                            <m:t>𝑇</m:t>
                          </m:r>
                        </m:sup>
                      </m:sSup>
                    </m:oMath>
                  </m:oMathPara>
                </a14:m>
                <a:endParaRPr lang="el-GR" dirty="0"/>
              </a:p>
            </p:txBody>
          </p:sp>
        </mc:Choice>
        <mc:Fallback xmlns="">
          <p:sp>
            <p:nvSpPr>
              <p:cNvPr id="21" name="TextBox 20">
                <a:extLst>
                  <a:ext uri="{FF2B5EF4-FFF2-40B4-BE49-F238E27FC236}">
                    <a16:creationId xmlns:a16="http://schemas.microsoft.com/office/drawing/2014/main" id="{A5B39E8C-C9AD-4912-907A-11E01B849313}"/>
                  </a:ext>
                </a:extLst>
              </p:cNvPr>
              <p:cNvSpPr txBox="1">
                <a:spLocks noRot="1" noChangeAspect="1" noMove="1" noResize="1" noEditPoints="1" noAdjustHandles="1" noChangeArrowheads="1" noChangeShapeType="1" noTextEdit="1"/>
              </p:cNvSpPr>
              <p:nvPr/>
            </p:nvSpPr>
            <p:spPr>
              <a:xfrm>
                <a:off x="655347" y="3103202"/>
                <a:ext cx="2376264" cy="369332"/>
              </a:xfrm>
              <a:prstGeom prst="rect">
                <a:avLst/>
              </a:prstGeom>
              <a:blipFill>
                <a:blip r:embed="rId2"/>
                <a:stretch>
                  <a:fillRect b="-18033"/>
                </a:stretch>
              </a:blipFill>
            </p:spPr>
            <p:txBody>
              <a:bodyPr/>
              <a:lstStyle/>
              <a:p>
                <a:r>
                  <a:rPr lang="el-GR">
                    <a:noFill/>
                  </a:rPr>
                  <a:t> </a:t>
                </a:r>
              </a:p>
            </p:txBody>
          </p:sp>
        </mc:Fallback>
      </mc:AlternateContent>
      <p:sp>
        <p:nvSpPr>
          <p:cNvPr id="23" name="TextBox 22">
            <a:extLst>
              <a:ext uri="{FF2B5EF4-FFF2-40B4-BE49-F238E27FC236}">
                <a16:creationId xmlns:a16="http://schemas.microsoft.com/office/drawing/2014/main" id="{DD978961-BB89-4F36-A61F-83438FC45F3B}"/>
              </a:ext>
            </a:extLst>
          </p:cNvPr>
          <p:cNvSpPr txBox="1"/>
          <p:nvPr/>
        </p:nvSpPr>
        <p:spPr>
          <a:xfrm>
            <a:off x="1287048" y="3570732"/>
            <a:ext cx="1028011" cy="369332"/>
          </a:xfrm>
          <a:prstGeom prst="rect">
            <a:avLst/>
          </a:prstGeom>
          <a:noFill/>
        </p:spPr>
        <p:txBody>
          <a:bodyPr wrap="square">
            <a:spAutoFit/>
          </a:bodyPr>
          <a:lstStyle/>
          <a:p>
            <a:pPr algn="just"/>
            <a:r>
              <a:rPr lang="el-GR" dirty="0">
                <a:latin typeface="Garamond" panose="02020404030301010803" pitchFamily="18" charset="0"/>
              </a:rPr>
              <a:t>ρ=0.5</a:t>
            </a:r>
            <a:endParaRPr lang="el-GR" dirty="0">
              <a:solidFill>
                <a:schemeClr val="tx2"/>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AC5C7D7-BB3C-4DDB-9689-C6D7775D4D46}"/>
                  </a:ext>
                </a:extLst>
              </p:cNvPr>
              <p:cNvSpPr txBox="1"/>
              <p:nvPr/>
            </p:nvSpPr>
            <p:spPr>
              <a:xfrm>
                <a:off x="1090924" y="1093164"/>
                <a:ext cx="1876110" cy="1938416"/>
              </a:xfrm>
              <a:prstGeom prst="rect">
                <a:avLst/>
              </a:prstGeom>
              <a:noFill/>
            </p:spPr>
            <p:txBody>
              <a:bodyPr wrap="square">
                <a:spAutoFit/>
              </a:bodyPr>
              <a:lstStyle/>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m>
                          <m:mPr>
                            <m:mcs>
                              <m:mc>
                                <m:mcPr>
                                  <m:count m:val="1"/>
                                  <m:mcJc m:val="center"/>
                                </m:mcPr>
                              </m:mc>
                            </m:mcs>
                            <m:ctrlPr>
                              <a:rPr lang="el-GR"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−1</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2</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.5</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3</m:t>
                                </m:r>
                              </m:e>
                            </m:mr>
                            <m:mr>
                              <m:e>
                                <m:r>
                                  <a:rPr lang="en-US" b="0" i="1" smtClean="0">
                                    <a:latin typeface="Cambria Math" panose="02040503050406030204" pitchFamily="18" charset="0"/>
                                  </a:rPr>
                                  <m:t>−2</m:t>
                                </m:r>
                              </m:e>
                            </m:mr>
                          </m:m>
                        </m:e>
                      </m:d>
                    </m:oMath>
                  </m:oMathPara>
                </a14:m>
                <a:endParaRPr lang="el-GR" dirty="0"/>
              </a:p>
            </p:txBody>
          </p:sp>
        </mc:Choice>
        <mc:Fallback xmlns="">
          <p:sp>
            <p:nvSpPr>
              <p:cNvPr id="25" name="TextBox 24">
                <a:extLst>
                  <a:ext uri="{FF2B5EF4-FFF2-40B4-BE49-F238E27FC236}">
                    <a16:creationId xmlns:a16="http://schemas.microsoft.com/office/drawing/2014/main" id="{4AC5C7D7-BB3C-4DDB-9689-C6D7775D4D46}"/>
                  </a:ext>
                </a:extLst>
              </p:cNvPr>
              <p:cNvSpPr txBox="1">
                <a:spLocks noRot="1" noChangeAspect="1" noMove="1" noResize="1" noEditPoints="1" noAdjustHandles="1" noChangeArrowheads="1" noChangeShapeType="1" noTextEdit="1"/>
              </p:cNvSpPr>
              <p:nvPr/>
            </p:nvSpPr>
            <p:spPr>
              <a:xfrm>
                <a:off x="1090924" y="1093164"/>
                <a:ext cx="1876110" cy="1938416"/>
              </a:xfrm>
              <a:prstGeom prst="rect">
                <a:avLst/>
              </a:prstGeom>
              <a:blipFill>
                <a:blip r:embed="rId3"/>
                <a:stretch>
                  <a:fillRect/>
                </a:stretch>
              </a:blipFill>
            </p:spPr>
            <p:txBody>
              <a:bodyPr/>
              <a:lstStyle/>
              <a:p>
                <a:r>
                  <a:rPr lang="el-GR">
                    <a:noFill/>
                  </a:rPr>
                  <a:t> </a:t>
                </a:r>
              </a:p>
            </p:txBody>
          </p:sp>
        </mc:Fallback>
      </mc:AlternateContent>
      <p:sp>
        <p:nvSpPr>
          <p:cNvPr id="27" name="TextBox 26">
            <a:extLst>
              <a:ext uri="{FF2B5EF4-FFF2-40B4-BE49-F238E27FC236}">
                <a16:creationId xmlns:a16="http://schemas.microsoft.com/office/drawing/2014/main" id="{B8BC0A09-1549-49D1-8C29-D212D17AB9CE}"/>
              </a:ext>
            </a:extLst>
          </p:cNvPr>
          <p:cNvSpPr txBox="1"/>
          <p:nvPr/>
        </p:nvSpPr>
        <p:spPr>
          <a:xfrm>
            <a:off x="2371071" y="119090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8" name="TextBox 27">
            <a:extLst>
              <a:ext uri="{FF2B5EF4-FFF2-40B4-BE49-F238E27FC236}">
                <a16:creationId xmlns:a16="http://schemas.microsoft.com/office/drawing/2014/main" id="{229A8C8D-D921-421C-833A-29C4A951FF75}"/>
              </a:ext>
            </a:extLst>
          </p:cNvPr>
          <p:cNvSpPr txBox="1"/>
          <p:nvPr/>
        </p:nvSpPr>
        <p:spPr>
          <a:xfrm>
            <a:off x="2315060" y="2563790"/>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9" name="TextBox 28">
            <a:extLst>
              <a:ext uri="{FF2B5EF4-FFF2-40B4-BE49-F238E27FC236}">
                <a16:creationId xmlns:a16="http://schemas.microsoft.com/office/drawing/2014/main" id="{0106141A-AB4F-4684-9920-D680FDB149C2}"/>
              </a:ext>
            </a:extLst>
          </p:cNvPr>
          <p:cNvSpPr txBox="1"/>
          <p:nvPr/>
        </p:nvSpPr>
        <p:spPr>
          <a:xfrm>
            <a:off x="2371071" y="1623308"/>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30" name="TextBox 29">
            <a:extLst>
              <a:ext uri="{FF2B5EF4-FFF2-40B4-BE49-F238E27FC236}">
                <a16:creationId xmlns:a16="http://schemas.microsoft.com/office/drawing/2014/main" id="{3975D216-D0DF-4FE3-8F25-A79595A43AF0}"/>
              </a:ext>
            </a:extLst>
          </p:cNvPr>
          <p:cNvSpPr txBox="1"/>
          <p:nvPr/>
        </p:nvSpPr>
        <p:spPr>
          <a:xfrm>
            <a:off x="2315059" y="206237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cxnSp>
        <p:nvCxnSpPr>
          <p:cNvPr id="24" name="Straight Connector 23">
            <a:extLst>
              <a:ext uri="{FF2B5EF4-FFF2-40B4-BE49-F238E27FC236}">
                <a16:creationId xmlns:a16="http://schemas.microsoft.com/office/drawing/2014/main" id="{6AFFBBFD-7804-4478-B368-7A7285F613E7}"/>
              </a:ext>
            </a:extLst>
          </p:cNvPr>
          <p:cNvCxnSpPr/>
          <p:nvPr/>
        </p:nvCxnSpPr>
        <p:spPr>
          <a:xfrm>
            <a:off x="2782044" y="1093164"/>
            <a:ext cx="0" cy="315106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E7E532F-C6FE-43D0-94E9-956E740B97FB}"/>
              </a:ext>
            </a:extLst>
          </p:cNvPr>
          <p:cNvSpPr txBox="1"/>
          <p:nvPr/>
        </p:nvSpPr>
        <p:spPr>
          <a:xfrm>
            <a:off x="3072936" y="1104905"/>
            <a:ext cx="7082625" cy="259238"/>
          </a:xfrm>
          <a:prstGeom prst="rect">
            <a:avLst/>
          </a:prstGeom>
          <a:noFill/>
        </p:spPr>
        <p:txBody>
          <a:bodyPr wrap="square">
            <a:spAutoFit/>
          </a:bodyPr>
          <a:lstStyle/>
          <a:p>
            <a:pPr>
              <a:lnSpc>
                <a:spcPts val="1200"/>
              </a:lnSpc>
              <a:spcAft>
                <a:spcPts val="600"/>
              </a:spcAft>
            </a:pPr>
            <a:r>
              <a:rPr lang="el-GR" sz="1800" dirty="0">
                <a:effectLst/>
                <a:latin typeface="ArialMT"/>
                <a:ea typeface="Calibri" panose="020F0502020204030204" pitchFamily="34" charset="0"/>
                <a:cs typeface="ArialMT"/>
              </a:rPr>
              <a:t>Εργαζόμαστε στο χώρο των επαυξημένων</a:t>
            </a:r>
            <a:r>
              <a:rPr lang="en-US" sz="1800" dirty="0">
                <a:effectLst/>
                <a:latin typeface="ArialMT"/>
                <a:ea typeface="Calibri" panose="020F0502020204030204" pitchFamily="34" charset="0"/>
                <a:cs typeface="ArialMT"/>
              </a:rPr>
              <a:t> </a:t>
            </a:r>
            <a:r>
              <a:rPr lang="el-GR" sz="1800" dirty="0">
                <a:effectLst/>
                <a:latin typeface="ArialMT"/>
                <a:ea typeface="Calibri" panose="020F0502020204030204" pitchFamily="34" charset="0"/>
                <a:cs typeface="ArialMT"/>
              </a:rPr>
              <a:t>διανυσμάτων</a:t>
            </a:r>
            <a:endParaRPr lang="el-GR" dirty="0"/>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ACCFFC-04A2-42D4-B708-EE96CC67A6E6}"/>
                  </a:ext>
                </a:extLst>
              </p:cNvPr>
              <p:cNvSpPr txBox="1"/>
              <p:nvPr/>
            </p:nvSpPr>
            <p:spPr>
              <a:xfrm>
                <a:off x="2682658" y="1328176"/>
                <a:ext cx="6100354" cy="665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1400" i="1" smtClean="0">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1</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m:t>
                                </m:r>
                              </m:e>
                            </m:mr>
                            <m:mr>
                              <m:e>
                                <m:r>
                                  <a:rPr lang="el-GR" sz="1400" i="0">
                                    <a:latin typeface="Cambria Math" panose="02040503050406030204" pitchFamily="18" charset="0"/>
                                  </a:rPr>
                                  <m:t>−1</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2</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−2</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3</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1.5</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4</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−3</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oMath>
                  </m:oMathPara>
                </a14:m>
                <a:endParaRPr lang="el-GR" sz="1400" dirty="0"/>
              </a:p>
            </p:txBody>
          </p:sp>
        </mc:Choice>
        <mc:Fallback xmlns="">
          <p:sp>
            <p:nvSpPr>
              <p:cNvPr id="38" name="TextBox 37">
                <a:extLst>
                  <a:ext uri="{FF2B5EF4-FFF2-40B4-BE49-F238E27FC236}">
                    <a16:creationId xmlns:a16="http://schemas.microsoft.com/office/drawing/2014/main" id="{43ACCFFC-04A2-42D4-B708-EE96CC67A6E6}"/>
                  </a:ext>
                </a:extLst>
              </p:cNvPr>
              <p:cNvSpPr txBox="1">
                <a:spLocks noRot="1" noChangeAspect="1" noMove="1" noResize="1" noEditPoints="1" noAdjustHandles="1" noChangeArrowheads="1" noChangeShapeType="1" noTextEdit="1"/>
              </p:cNvSpPr>
              <p:nvPr/>
            </p:nvSpPr>
            <p:spPr>
              <a:xfrm>
                <a:off x="2682658" y="1328176"/>
                <a:ext cx="6100354" cy="665054"/>
              </a:xfrm>
              <a:prstGeom prst="rect">
                <a:avLst/>
              </a:prstGeom>
              <a:blipFill>
                <a:blip r:embed="rId4"/>
                <a:stretch>
                  <a:fillRect/>
                </a:stretch>
              </a:blipFill>
            </p:spPr>
            <p:txBody>
              <a:bodyPr/>
              <a:lstStyle/>
              <a:p>
                <a:r>
                  <a:rPr lang="el-GR">
                    <a:noFill/>
                  </a:rPr>
                  <a:t> </a:t>
                </a:r>
              </a:p>
            </p:txBody>
          </p:sp>
        </mc:Fallback>
      </mc:AlternateContent>
      <p:sp>
        <p:nvSpPr>
          <p:cNvPr id="33" name="TextBox 32">
            <a:extLst>
              <a:ext uri="{FF2B5EF4-FFF2-40B4-BE49-F238E27FC236}">
                <a16:creationId xmlns:a16="http://schemas.microsoft.com/office/drawing/2014/main" id="{2663281B-D195-4979-9FAF-10DBC51E7E28}"/>
              </a:ext>
            </a:extLst>
          </p:cNvPr>
          <p:cNvSpPr txBox="1"/>
          <p:nvPr/>
        </p:nvSpPr>
        <p:spPr>
          <a:xfrm>
            <a:off x="2881431" y="2093468"/>
            <a:ext cx="1018227"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l-GR" dirty="0"/>
              <a:t>Εποχή </a:t>
            </a:r>
            <a:r>
              <a:rPr lang="en-US" dirty="0"/>
              <a:t>2</a:t>
            </a:r>
            <a:endParaRPr lang="el-GR" dirty="0"/>
          </a:p>
        </p:txBody>
      </p:sp>
      <p:pic>
        <p:nvPicPr>
          <p:cNvPr id="41" name="Picture 40">
            <a:extLst>
              <a:ext uri="{FF2B5EF4-FFF2-40B4-BE49-F238E27FC236}">
                <a16:creationId xmlns:a16="http://schemas.microsoft.com/office/drawing/2014/main" id="{01D3446D-82C5-44E6-95AD-D81683DB0529}"/>
              </a:ext>
            </a:extLst>
          </p:cNvPr>
          <p:cNvPicPr>
            <a:picLocks noChangeAspect="1"/>
          </p:cNvPicPr>
          <p:nvPr/>
        </p:nvPicPr>
        <p:blipFill>
          <a:blip r:embed="rId5"/>
          <a:stretch>
            <a:fillRect/>
          </a:stretch>
        </p:blipFill>
        <p:spPr>
          <a:xfrm>
            <a:off x="8835963" y="1814552"/>
            <a:ext cx="1884558" cy="6171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59" name="Straight Connector 58">
            <a:extLst>
              <a:ext uri="{FF2B5EF4-FFF2-40B4-BE49-F238E27FC236}">
                <a16:creationId xmlns:a16="http://schemas.microsoft.com/office/drawing/2014/main" id="{91A719E8-43A1-4915-9AF2-CD3EBEA3EB01}"/>
              </a:ext>
            </a:extLst>
          </p:cNvPr>
          <p:cNvCxnSpPr/>
          <p:nvPr/>
        </p:nvCxnSpPr>
        <p:spPr>
          <a:xfrm>
            <a:off x="2842822" y="3717032"/>
            <a:ext cx="57800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a:extLst>
              <a:ext uri="{FF2B5EF4-FFF2-40B4-BE49-F238E27FC236}">
                <a16:creationId xmlns:a16="http://schemas.microsoft.com/office/drawing/2014/main" id="{A8A370A4-E56B-4DF7-87EB-DC216BBCFE07}"/>
              </a:ext>
            </a:extLst>
          </p:cNvPr>
          <p:cNvCxnSpPr/>
          <p:nvPr/>
        </p:nvCxnSpPr>
        <p:spPr>
          <a:xfrm>
            <a:off x="2842822" y="4520120"/>
            <a:ext cx="57800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3" name="Straight Connector 62">
            <a:extLst>
              <a:ext uri="{FF2B5EF4-FFF2-40B4-BE49-F238E27FC236}">
                <a16:creationId xmlns:a16="http://schemas.microsoft.com/office/drawing/2014/main" id="{2B2E1B55-4A9D-4C53-8999-7A915733E3FF}"/>
              </a:ext>
            </a:extLst>
          </p:cNvPr>
          <p:cNvCxnSpPr/>
          <p:nvPr/>
        </p:nvCxnSpPr>
        <p:spPr>
          <a:xfrm>
            <a:off x="2782044" y="5239754"/>
            <a:ext cx="5780025" cy="0"/>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FD34DE4-0CE8-4A97-A05D-2A14817FCAED}"/>
                  </a:ext>
                </a:extLst>
              </p:cNvPr>
              <p:cNvSpPr txBox="1"/>
              <p:nvPr/>
            </p:nvSpPr>
            <p:spPr>
              <a:xfrm>
                <a:off x="3952609" y="2194458"/>
                <a:ext cx="225214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l-GR" sz="1800" i="1" smtClean="0">
                              <a:solidFill>
                                <a:srgbClr val="836967"/>
                              </a:solidFill>
                              <a:latin typeface="Cambria Math" panose="02040503050406030204" pitchFamily="18" charset="0"/>
                            </a:rPr>
                          </m:ctrlPr>
                        </m:dPr>
                        <m:e>
                          <m:m>
                            <m:mPr>
                              <m:plcHide m:val="on"/>
                              <m:mcs>
                                <m:mc>
                                  <m:mcPr>
                                    <m:count m:val="3"/>
                                    <m:mcJc m:val="center"/>
                                  </m:mcPr>
                                </m:mc>
                              </m:mcs>
                              <m:ctrlPr>
                                <a:rPr lang="el-GR" sz="1800" i="1">
                                  <a:solidFill>
                                    <a:srgbClr val="836967"/>
                                  </a:solidFill>
                                  <a:latin typeface="Cambria Math" panose="02040503050406030204" pitchFamily="18" charset="0"/>
                                </a:rPr>
                              </m:ctrlPr>
                            </m:mPr>
                            <m:mr>
                              <m:e>
                                <m:r>
                                  <a:rPr lang="el-GR" sz="1800" i="0">
                                    <a:latin typeface="Cambria Math" panose="02040503050406030204" pitchFamily="18" charset="0"/>
                                  </a:rPr>
                                  <m:t>0.5</m:t>
                                </m:r>
                              </m:e>
                              <m:e>
                                <m:r>
                                  <a:rPr lang="el-GR" sz="1800" i="0">
                                    <a:latin typeface="Cambria Math" panose="02040503050406030204" pitchFamily="18" charset="0"/>
                                  </a:rPr>
                                  <m:t>−1.5</m:t>
                                </m:r>
                              </m:e>
                              <m:e>
                                <m:r>
                                  <a:rPr lang="el-GR" sz="1800" i="0">
                                    <a:latin typeface="Cambria Math" panose="02040503050406030204" pitchFamily="18" charset="0"/>
                                  </a:rPr>
                                  <m:t>0</m:t>
                                </m:r>
                              </m:e>
                            </m:mr>
                          </m:m>
                        </m:e>
                      </m:d>
                    </m:oMath>
                  </m:oMathPara>
                </a14:m>
                <a:endParaRPr lang="el-GR" dirty="0"/>
              </a:p>
            </p:txBody>
          </p:sp>
        </mc:Choice>
        <mc:Fallback xmlns="">
          <p:sp>
            <p:nvSpPr>
              <p:cNvPr id="31" name="TextBox 30">
                <a:extLst>
                  <a:ext uri="{FF2B5EF4-FFF2-40B4-BE49-F238E27FC236}">
                    <a16:creationId xmlns:a16="http://schemas.microsoft.com/office/drawing/2014/main" id="{0FD34DE4-0CE8-4A97-A05D-2A14817FCAED}"/>
                  </a:ext>
                </a:extLst>
              </p:cNvPr>
              <p:cNvSpPr txBox="1">
                <a:spLocks noRot="1" noChangeAspect="1" noMove="1" noResize="1" noEditPoints="1" noAdjustHandles="1" noChangeArrowheads="1" noChangeShapeType="1" noTextEdit="1"/>
              </p:cNvSpPr>
              <p:nvPr/>
            </p:nvSpPr>
            <p:spPr>
              <a:xfrm>
                <a:off x="3952609" y="2194458"/>
                <a:ext cx="2252144" cy="369332"/>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7BA6E6D-D643-4B84-A6B7-E3E739E30B11}"/>
                  </a:ext>
                </a:extLst>
              </p:cNvPr>
              <p:cNvSpPr txBox="1"/>
              <p:nvPr/>
            </p:nvSpPr>
            <p:spPr>
              <a:xfrm>
                <a:off x="2842822" y="2950313"/>
                <a:ext cx="8034609" cy="6606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E</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1</m:t>
                          </m:r>
                        </m:sub>
                      </m:sSub>
                      <m:r>
                        <a:rPr lang="en-US" sz="1400" b="0" i="1" smtClean="0">
                          <a:latin typeface="Cambria Math" panose="02040503050406030204" pitchFamily="18" charset="0"/>
                        </a:rPr>
                        <m:t>=</m:t>
                      </m:r>
                      <m:d>
                        <m:dPr>
                          <m:begChr m:val="["/>
                          <m:endChr m:val="]"/>
                          <m:ctrlPr>
                            <a:rPr lang="el-GR" sz="1400" i="1">
                              <a:latin typeface="Cambria Math" panose="02040503050406030204" pitchFamily="18" charset="0"/>
                            </a:rPr>
                          </m:ctrlPr>
                        </m:dPr>
                        <m:e>
                          <m:m>
                            <m:mPr>
                              <m:plcHide m:val="on"/>
                              <m:mcs>
                                <m:mc>
                                  <m:mcPr>
                                    <m:count m:val="3"/>
                                    <m:mcJc m:val="center"/>
                                  </m:mcPr>
                                </m:mc>
                              </m:mcs>
                              <m:ctrlPr>
                                <a:rPr lang="el-GR" sz="1400" i="1">
                                  <a:latin typeface="Cambria Math" panose="02040503050406030204" pitchFamily="18" charset="0"/>
                                </a:rPr>
                              </m:ctrlPr>
                            </m:mPr>
                            <m:mr>
                              <m:e>
                                <m:r>
                                  <a:rPr lang="en-US" sz="1400">
                                    <a:latin typeface="Cambria Math" panose="02040503050406030204" pitchFamily="18" charset="0"/>
                                  </a:rPr>
                                  <m:t>0.5</m:t>
                                </m:r>
                              </m:e>
                              <m:e>
                                <m:r>
                                  <a:rPr lang="en-US" sz="1400" i="1">
                                    <a:latin typeface="Cambria Math" panose="02040503050406030204" pitchFamily="18" charset="0"/>
                                  </a:rPr>
                                  <m:t>−</m:t>
                                </m:r>
                                <m:r>
                                  <a:rPr lang="en-US" sz="1400">
                                    <a:latin typeface="Cambria Math" panose="02040503050406030204" pitchFamily="18" charset="0"/>
                                  </a:rPr>
                                  <m:t>1.5</m:t>
                                </m:r>
                              </m:e>
                              <m:e>
                                <m:r>
                                  <a:rPr lang="en-US" sz="1400">
                                    <a:latin typeface="Cambria Math" panose="02040503050406030204" pitchFamily="18" charset="0"/>
                                  </a:rPr>
                                  <m:t>0</m:t>
                                </m:r>
                              </m:e>
                            </m:mr>
                          </m:m>
                        </m:e>
                      </m:d>
                      <m:d>
                        <m:dPr>
                          <m:begChr m:val="["/>
                          <m:endChr m:val="]"/>
                          <m:ctrlPr>
                            <a:rPr lang="el-GR" sz="1400" i="1">
                              <a:latin typeface="Cambria Math" panose="02040503050406030204" pitchFamily="18" charset="0"/>
                            </a:rPr>
                          </m:ctrlPr>
                        </m:dPr>
                        <m:e>
                          <m:m>
                            <m:mPr>
                              <m:plcHide m:val="on"/>
                              <m:mcs>
                                <m:mc>
                                  <m:mcPr>
                                    <m:count m:val="1"/>
                                    <m:mcJc m:val="center"/>
                                  </m:mcPr>
                                </m:mc>
                              </m:mcs>
                              <m:ctrlPr>
                                <a:rPr lang="el-GR" sz="1400" i="1">
                                  <a:latin typeface="Cambria Math" panose="02040503050406030204" pitchFamily="18" charset="0"/>
                                </a:rPr>
                              </m:ctrlPr>
                            </m:mPr>
                            <m:mr>
                              <m:e>
                                <m:r>
                                  <a:rPr lang="en-US" sz="1400" i="1">
                                    <a:latin typeface="Cambria Math" panose="02040503050406030204" pitchFamily="18" charset="0"/>
                                  </a:rPr>
                                  <m:t>−</m:t>
                                </m:r>
                                <m:r>
                                  <a:rPr lang="en-US" sz="1400">
                                    <a:latin typeface="Cambria Math" panose="02040503050406030204" pitchFamily="18" charset="0"/>
                                  </a:rPr>
                                  <m:t>1</m:t>
                                </m:r>
                              </m:e>
                            </m:mr>
                            <m:mr>
                              <m:e>
                                <m:r>
                                  <a:rPr lang="en-US" sz="1400" i="1">
                                    <a:latin typeface="Cambria Math" panose="02040503050406030204" pitchFamily="18" charset="0"/>
                                  </a:rPr>
                                  <m:t>−</m:t>
                                </m:r>
                                <m:r>
                                  <a:rPr lang="en-US" sz="1400">
                                    <a:latin typeface="Cambria Math" panose="02040503050406030204" pitchFamily="18" charset="0"/>
                                  </a:rPr>
                                  <m:t>1</m:t>
                                </m:r>
                              </m:e>
                            </m:mr>
                            <m:mr>
                              <m:e>
                                <m:r>
                                  <a:rPr lang="en-US" sz="1400">
                                    <a:latin typeface="Cambria Math" panose="02040503050406030204" pitchFamily="18" charset="0"/>
                                  </a:rPr>
                                  <m:t>1</m:t>
                                </m:r>
                              </m:e>
                            </m:mr>
                          </m:m>
                        </m:e>
                      </m:d>
                      <m:r>
                        <a:rPr lang="en-US" sz="1400">
                          <a:latin typeface="Cambria Math" panose="02040503050406030204" pitchFamily="18" charset="0"/>
                        </a:rPr>
                        <m:t>=1</m:t>
                      </m:r>
                      <m:r>
                        <a:rPr lang="en-US" sz="1400" b="0" i="0" smtClean="0">
                          <a:latin typeface="Cambria Math" panose="02040503050406030204" pitchFamily="18" charset="0"/>
                        </a:rPr>
                        <m:t>⇒</m:t>
                      </m:r>
                      <m:r>
                        <m:rPr>
                          <m:sty m:val="p"/>
                        </m:rPr>
                        <a:rPr lang="el-GR" sz="1400" b="0" i="0" smtClean="0">
                          <a:latin typeface="Cambria Math" panose="02040503050406030204" pitchFamily="18" charset="0"/>
                        </a:rPr>
                        <m:t>Φ</m:t>
                      </m:r>
                      <m:d>
                        <m:dPr>
                          <m:ctrlPr>
                            <a:rPr lang="el-GR" sz="1400" b="0" i="1" smtClean="0">
                              <a:latin typeface="Cambria Math" panose="02040503050406030204" pitchFamily="18" charset="0"/>
                            </a:rPr>
                          </m:ctrlPr>
                        </m:dPr>
                        <m:e>
                          <m:r>
                            <a:rPr lang="el-GR" sz="1400" b="0" i="0" smtClean="0">
                              <a:latin typeface="Cambria Math" panose="02040503050406030204" pitchFamily="18" charset="0"/>
                            </a:rPr>
                            <m:t>1</m:t>
                          </m:r>
                        </m:e>
                      </m:d>
                      <m:r>
                        <a:rPr lang="el-GR" sz="1400" b="0" i="0" smtClean="0">
                          <a:latin typeface="Cambria Math" panose="02040503050406030204" pitchFamily="18" charset="0"/>
                        </a:rPr>
                        <m:t>=</m:t>
                      </m:r>
                      <m:r>
                        <a:rPr lang="el-GR" sz="1400" b="0" i="0" smtClean="0">
                          <a:solidFill>
                            <a:srgbClr val="00B050"/>
                          </a:solidFill>
                          <a:latin typeface="Cambria Math" panose="02040503050406030204" pitchFamily="18" charset="0"/>
                        </a:rPr>
                        <m:t>1⇒</m:t>
                      </m:r>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m:rPr>
                              <m:sty m:val="p"/>
                            </m:rPr>
                            <a:rPr lang="en-US" sz="1400" b="0" i="0" smtClean="0">
                              <a:latin typeface="Cambria Math" panose="02040503050406030204" pitchFamily="18" charset="0"/>
                            </a:rPr>
                            <m:t>F</m:t>
                          </m:r>
                        </m:sub>
                      </m:sSub>
                      <m:r>
                        <a:rPr lang="en-US" sz="1400" b="0" i="1" smtClean="0">
                          <a:latin typeface="Cambria Math" panose="02040503050406030204" pitchFamily="18" charset="0"/>
                        </a:rPr>
                        <m:t>=</m:t>
                      </m:r>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a:rPr lang="en-US" sz="1400" b="0" i="1" smtClean="0">
                              <a:latin typeface="Cambria Math" panose="02040503050406030204" pitchFamily="18" charset="0"/>
                            </a:rPr>
                            <m:t>𝐸</m:t>
                          </m:r>
                        </m:sub>
                      </m:sSub>
                    </m:oMath>
                  </m:oMathPara>
                </a14:m>
                <a:endParaRPr lang="el-GR" sz="1400" dirty="0"/>
              </a:p>
            </p:txBody>
          </p:sp>
        </mc:Choice>
        <mc:Fallback xmlns="">
          <p:sp>
            <p:nvSpPr>
              <p:cNvPr id="34" name="TextBox 33">
                <a:extLst>
                  <a:ext uri="{FF2B5EF4-FFF2-40B4-BE49-F238E27FC236}">
                    <a16:creationId xmlns:a16="http://schemas.microsoft.com/office/drawing/2014/main" id="{D7BA6E6D-D643-4B84-A6B7-E3E739E30B11}"/>
                  </a:ext>
                </a:extLst>
              </p:cNvPr>
              <p:cNvSpPr txBox="1">
                <a:spLocks noRot="1" noChangeAspect="1" noMove="1" noResize="1" noEditPoints="1" noAdjustHandles="1" noChangeArrowheads="1" noChangeShapeType="1" noTextEdit="1"/>
              </p:cNvSpPr>
              <p:nvPr/>
            </p:nvSpPr>
            <p:spPr>
              <a:xfrm>
                <a:off x="2842822" y="2950313"/>
                <a:ext cx="8034609" cy="660694"/>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362BC37-1ADD-40E6-9D17-B0138093700B}"/>
                  </a:ext>
                </a:extLst>
              </p:cNvPr>
              <p:cNvSpPr txBox="1"/>
              <p:nvPr/>
            </p:nvSpPr>
            <p:spPr>
              <a:xfrm>
                <a:off x="2866006" y="3859426"/>
                <a:ext cx="7436059" cy="660694"/>
              </a:xfrm>
              <a:prstGeom prst="rect">
                <a:avLst/>
              </a:prstGeom>
              <a:noFill/>
            </p:spPr>
            <p:txBody>
              <a:bodyPr wrap="square">
                <a:spAutoFit/>
              </a:bodyPr>
              <a:lstStyle/>
              <a:p>
                <a14:m>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F</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2</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3"/>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0.5</m:t>
                              </m:r>
                            </m:e>
                            <m:e>
                              <m:r>
                                <a:rPr lang="el-GR" sz="1400" i="0">
                                  <a:latin typeface="Cambria Math" panose="02040503050406030204" pitchFamily="18" charset="0"/>
                                </a:rPr>
                                <m:t>−1.5</m:t>
                              </m:r>
                            </m:e>
                            <m:e>
                              <m:r>
                                <a:rPr lang="el-GR" sz="1400" i="0">
                                  <a:latin typeface="Cambria Math" panose="02040503050406030204" pitchFamily="18" charset="0"/>
                                </a:rPr>
                                <m:t>0</m:t>
                              </m:r>
                            </m:e>
                          </m:mr>
                        </m:m>
                      </m:e>
                    </m:d>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−2</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=−4</m:t>
                    </m:r>
                    <m:r>
                      <a:rPr lang="en-US" sz="1400" b="0" i="0" smtClean="0">
                        <a:latin typeface="Cambria Math" panose="02040503050406030204" pitchFamily="18" charset="0"/>
                      </a:rPr>
                      <m:t>⇒</m:t>
                    </m:r>
                    <m:r>
                      <m:rPr>
                        <m:sty m:val="p"/>
                      </m:rPr>
                      <a:rPr lang="el-GR" sz="1400" b="0" i="0" smtClean="0">
                        <a:latin typeface="Cambria Math" panose="02040503050406030204" pitchFamily="18" charset="0"/>
                      </a:rPr>
                      <m:t>Φ</m:t>
                    </m:r>
                    <m:d>
                      <m:dPr>
                        <m:ctrlPr>
                          <a:rPr lang="el-GR" sz="1400" b="0" i="1" smtClean="0">
                            <a:latin typeface="Cambria Math" panose="02040503050406030204" pitchFamily="18" charset="0"/>
                          </a:rPr>
                        </m:ctrlPr>
                      </m:dPr>
                      <m:e>
                        <m:r>
                          <a:rPr lang="el-GR" sz="1400" b="0" i="0" smtClean="0">
                            <a:latin typeface="Cambria Math" panose="02040503050406030204" pitchFamily="18" charset="0"/>
                          </a:rPr>
                          <m:t>−4</m:t>
                        </m:r>
                      </m:e>
                    </m:d>
                    <m:r>
                      <a:rPr lang="el-GR" sz="1400" b="0" i="0" smtClean="0">
                        <a:latin typeface="Cambria Math" panose="02040503050406030204" pitchFamily="18" charset="0"/>
                      </a:rPr>
                      <m:t>=</m:t>
                    </m:r>
                    <m:r>
                      <a:rPr lang="el-GR" sz="1400" b="0" i="0" smtClean="0">
                        <a:solidFill>
                          <a:srgbClr val="00B050"/>
                        </a:solidFill>
                        <a:latin typeface="Cambria Math" panose="02040503050406030204" pitchFamily="18" charset="0"/>
                      </a:rPr>
                      <m:t>−1</m:t>
                    </m:r>
                    <m:r>
                      <a:rPr lang="en-US" sz="1400" b="0" i="0" smtClean="0">
                        <a:solidFill>
                          <a:srgbClr val="00B050"/>
                        </a:solidFill>
                        <a:latin typeface="Cambria Math" panose="02040503050406030204" pitchFamily="18" charset="0"/>
                      </a:rPr>
                      <m:t>⇒</m:t>
                    </m:r>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a:rPr lang="en-US" sz="1400" b="0" i="1" smtClean="0">
                            <a:latin typeface="Cambria Math" panose="02040503050406030204" pitchFamily="18" charset="0"/>
                          </a:rPr>
                          <m:t>𝐺</m:t>
                        </m:r>
                      </m:sub>
                    </m:sSub>
                  </m:oMath>
                </a14:m>
                <a:r>
                  <a:rPr lang="en-US" sz="1400" dirty="0"/>
                  <a:t>=</a:t>
                </a:r>
                <a:r>
                  <a:rPr lang="el-GR" sz="1400" dirty="0"/>
                  <a:t> </a:t>
                </a:r>
                <a14:m>
                  <m:oMath xmlns:m="http://schemas.openxmlformats.org/officeDocument/2006/math">
                    <m:sSub>
                      <m:sSubPr>
                        <m:ctrlPr>
                          <a:rPr lang="el-GR" sz="1400" i="1">
                            <a:latin typeface="Cambria Math" panose="02040503050406030204" pitchFamily="18" charset="0"/>
                          </a:rPr>
                        </m:ctrlPr>
                      </m:sSubPr>
                      <m:e>
                        <m:r>
                          <a:rPr lang="en-US" sz="1400" i="1">
                            <a:latin typeface="Cambria Math" panose="02040503050406030204" pitchFamily="18" charset="0"/>
                          </a:rPr>
                          <m:t>𝑤</m:t>
                        </m:r>
                      </m:e>
                      <m:sub>
                        <m:r>
                          <a:rPr lang="en-US" sz="1400" b="0" i="1" smtClean="0">
                            <a:latin typeface="Cambria Math" panose="02040503050406030204" pitchFamily="18" charset="0"/>
                          </a:rPr>
                          <m:t>𝐹</m:t>
                        </m:r>
                      </m:sub>
                    </m:sSub>
                  </m:oMath>
                </a14:m>
                <a:endParaRPr lang="el-GR" sz="1400" dirty="0"/>
              </a:p>
            </p:txBody>
          </p:sp>
        </mc:Choice>
        <mc:Fallback xmlns="">
          <p:sp>
            <p:nvSpPr>
              <p:cNvPr id="35" name="TextBox 34">
                <a:extLst>
                  <a:ext uri="{FF2B5EF4-FFF2-40B4-BE49-F238E27FC236}">
                    <a16:creationId xmlns:a16="http://schemas.microsoft.com/office/drawing/2014/main" id="{C362BC37-1ADD-40E6-9D17-B0138093700B}"/>
                  </a:ext>
                </a:extLst>
              </p:cNvPr>
              <p:cNvSpPr txBox="1">
                <a:spLocks noRot="1" noChangeAspect="1" noMove="1" noResize="1" noEditPoints="1" noAdjustHandles="1" noChangeArrowheads="1" noChangeShapeType="1" noTextEdit="1"/>
              </p:cNvSpPr>
              <p:nvPr/>
            </p:nvSpPr>
            <p:spPr>
              <a:xfrm>
                <a:off x="2866006" y="3859426"/>
                <a:ext cx="7436059" cy="660694"/>
              </a:xfrm>
              <a:prstGeom prst="rect">
                <a:avLst/>
              </a:prstGeom>
              <a:blipFill>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D4C83581-8385-456C-9FDA-FA37A27ADC5E}"/>
                  </a:ext>
                </a:extLst>
              </p:cNvPr>
              <p:cNvSpPr txBox="1"/>
              <p:nvPr/>
            </p:nvSpPr>
            <p:spPr>
              <a:xfrm>
                <a:off x="1828761" y="4557203"/>
                <a:ext cx="6100354" cy="665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G</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3</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3"/>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0.5</m:t>
                                </m:r>
                              </m:e>
                              <m:e>
                                <m:r>
                                  <a:rPr lang="el-GR" sz="1400" i="0">
                                    <a:latin typeface="Cambria Math" panose="02040503050406030204" pitchFamily="18" charset="0"/>
                                  </a:rPr>
                                  <m:t>−1.5</m:t>
                                </m:r>
                              </m:e>
                              <m:e>
                                <m:r>
                                  <a:rPr lang="el-GR" sz="1400" i="0">
                                    <a:latin typeface="Cambria Math" panose="02040503050406030204" pitchFamily="18" charset="0"/>
                                  </a:rPr>
                                  <m:t>0</m:t>
                                </m:r>
                              </m:e>
                            </m:mr>
                          </m:m>
                        </m:e>
                      </m:d>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1.5</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m:t>
                      </m:r>
                      <m:r>
                        <a:rPr lang="el-GR" sz="1400" i="0" smtClean="0">
                          <a:solidFill>
                            <a:srgbClr val="00B050"/>
                          </a:solidFill>
                          <a:latin typeface="Cambria Math" panose="02040503050406030204" pitchFamily="18" charset="0"/>
                        </a:rPr>
                        <m:t>−2.25</m:t>
                      </m:r>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H</m:t>
                          </m:r>
                        </m:sub>
                      </m:sSub>
                      <m:r>
                        <a:rPr lang="el-GR" sz="1400" i="0">
                          <a:latin typeface="Cambria Math" panose="02040503050406030204" pitchFamily="18" charset="0"/>
                        </a:rPr>
                        <m:t>=</m:t>
                      </m:r>
                      <m:r>
                        <a:rPr lang="en-US" sz="1400" b="0" i="1" smtClean="0">
                          <a:solidFill>
                            <a:srgbClr val="836967"/>
                          </a:solidFill>
                          <a:latin typeface="Cambria Math" panose="02040503050406030204" pitchFamily="18" charset="0"/>
                        </a:rPr>
                        <m:t>𝐺</m:t>
                      </m:r>
                    </m:oMath>
                  </m:oMathPara>
                </a14:m>
                <a:endParaRPr lang="el-GR" sz="1400" dirty="0"/>
              </a:p>
            </p:txBody>
          </p:sp>
        </mc:Choice>
        <mc:Fallback xmlns="">
          <p:sp>
            <p:nvSpPr>
              <p:cNvPr id="61" name="TextBox 60">
                <a:extLst>
                  <a:ext uri="{FF2B5EF4-FFF2-40B4-BE49-F238E27FC236}">
                    <a16:creationId xmlns:a16="http://schemas.microsoft.com/office/drawing/2014/main" id="{D4C83581-8385-456C-9FDA-FA37A27ADC5E}"/>
                  </a:ext>
                </a:extLst>
              </p:cNvPr>
              <p:cNvSpPr txBox="1">
                <a:spLocks noRot="1" noChangeAspect="1" noMove="1" noResize="1" noEditPoints="1" noAdjustHandles="1" noChangeArrowheads="1" noChangeShapeType="1" noTextEdit="1"/>
              </p:cNvSpPr>
              <p:nvPr/>
            </p:nvSpPr>
            <p:spPr>
              <a:xfrm>
                <a:off x="1828761" y="4557203"/>
                <a:ext cx="6100354" cy="665054"/>
              </a:xfrm>
              <a:prstGeom prst="rect">
                <a:avLst/>
              </a:prstGeom>
              <a:blipFill>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98058AA-66C2-4749-94D0-6804B65B554A}"/>
                  </a:ext>
                </a:extLst>
              </p:cNvPr>
              <p:cNvSpPr txBox="1"/>
              <p:nvPr/>
            </p:nvSpPr>
            <p:spPr>
              <a:xfrm>
                <a:off x="1801053" y="5360290"/>
                <a:ext cx="6100354" cy="4501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l-GR" sz="1400" i="1" smtClean="0">
                              <a:solidFill>
                                <a:srgbClr val="836967"/>
                              </a:solidFill>
                              <a:latin typeface="Cambria Math" panose="02040503050406030204" pitchFamily="18" charset="0"/>
                            </a:rPr>
                          </m:ctrlPr>
                        </m:sSubSup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M</m:t>
                          </m:r>
                        </m:sub>
                        <m:sup>
                          <m:r>
                            <a:rPr lang="el-GR" sz="1400" i="1">
                              <a:latin typeface="Cambria Math" panose="02040503050406030204" pitchFamily="18" charset="0"/>
                            </a:rPr>
                            <m:t>𝑇</m:t>
                          </m:r>
                        </m:sup>
                      </m:sSubSu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4</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3"/>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0.5</m:t>
                                </m:r>
                              </m:e>
                              <m:e>
                                <m:r>
                                  <a:rPr lang="el-GR" sz="1400" i="0">
                                    <a:latin typeface="Cambria Math" panose="02040503050406030204" pitchFamily="18" charset="0"/>
                                  </a:rPr>
                                  <m:t>−1.5</m:t>
                                </m:r>
                              </m:e>
                              <m:e>
                                <m:r>
                                  <a:rPr lang="el-GR" sz="1400" i="0">
                                    <a:latin typeface="Cambria Math" panose="02040503050406030204" pitchFamily="18" charset="0"/>
                                  </a:rPr>
                                  <m:t>0</m:t>
                                </m:r>
                              </m:e>
                            </m:mr>
                          </m:m>
                        </m:e>
                      </m:d>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−3</m:t>
                                </m:r>
                              </m:e>
                            </m:mr>
                            <m:mr>
                              <m:e>
                                <m:r>
                                  <a:rPr lang="el-GR" sz="1400" i="0">
                                    <a:latin typeface="Cambria Math" panose="02040503050406030204" pitchFamily="18" charset="0"/>
                                  </a:rPr>
                                  <m:t>−2</m:t>
                                </m:r>
                              </m:e>
                            </m:mr>
                          </m:m>
                        </m:e>
                      </m:d>
                      <m:r>
                        <a:rPr lang="el-GR" sz="1400" i="0">
                          <a:latin typeface="Cambria Math" panose="02040503050406030204" pitchFamily="18" charset="0"/>
                        </a:rPr>
                        <m:t>=</m:t>
                      </m:r>
                      <m:r>
                        <a:rPr lang="el-GR" sz="1400" i="0" smtClean="0">
                          <a:solidFill>
                            <a:srgbClr val="00B050"/>
                          </a:solidFill>
                          <a:latin typeface="Cambria Math" panose="02040503050406030204" pitchFamily="18" charset="0"/>
                        </a:rPr>
                        <m:t>1.5</m:t>
                      </m:r>
                      <m:limUpp>
                        <m:limUppPr>
                          <m:ctrlPr>
                            <a:rPr lang="el-GR" sz="1400" i="1">
                              <a:solidFill>
                                <a:srgbClr val="836967"/>
                              </a:solidFill>
                              <a:latin typeface="Cambria Math" panose="02040503050406030204" pitchFamily="18" charset="0"/>
                            </a:rPr>
                          </m:ctrlPr>
                        </m:limUppPr>
                        <m:e>
                          <m:r>
                            <a:rPr lang="el-GR" sz="1400" i="0">
                              <a:latin typeface="Cambria Math" panose="02040503050406030204" pitchFamily="18" charset="0"/>
                            </a:rPr>
                            <m:t>⇒</m:t>
                          </m:r>
                        </m:e>
                        <m:lim>
                          <m:r>
                            <a:rPr lang="en-US" sz="1400" b="0" i="0" smtClean="0">
                              <a:latin typeface="Cambria Math" panose="02040503050406030204" pitchFamily="18" charset="0"/>
                            </a:rPr>
                            <m:t> </m:t>
                          </m:r>
                        </m:lim>
                      </m:limUpp>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K</m:t>
                          </m:r>
                        </m:sub>
                      </m:sSub>
                      <m:r>
                        <a:rPr lang="el-GR" sz="1400" i="0">
                          <a:latin typeface="Cambria Math" panose="02040503050406030204" pitchFamily="18" charset="0"/>
                        </a:rPr>
                        <m:t>=</m:t>
                      </m:r>
                      <m:sSub>
                        <m:sSubPr>
                          <m:ctrlPr>
                            <a:rPr lang="el-GR" sz="1400" i="1" smtClean="0">
                              <a:solidFill>
                                <a:srgbClr val="836967"/>
                              </a:solidFill>
                              <a:latin typeface="Cambria Math" panose="02040503050406030204" pitchFamily="18" charset="0"/>
                            </a:rPr>
                          </m:ctrlPr>
                        </m:sSubPr>
                        <m:e>
                          <m:r>
                            <a:rPr lang="el-GR" sz="1400" i="1">
                              <a:latin typeface="Cambria Math" panose="02040503050406030204" pitchFamily="18" charset="0"/>
                            </a:rPr>
                            <m:t>𝑤</m:t>
                          </m:r>
                        </m:e>
                        <m:sub>
                          <m:r>
                            <m:rPr>
                              <m:sty m:val="p"/>
                            </m:rPr>
                            <a:rPr lang="en-US" sz="1400" b="0" i="0" smtClean="0">
                              <a:latin typeface="Cambria Math" panose="02040503050406030204" pitchFamily="18" charset="0"/>
                            </a:rPr>
                            <m:t>M</m:t>
                          </m:r>
                        </m:sub>
                      </m:sSub>
                    </m:oMath>
                  </m:oMathPara>
                </a14:m>
                <a:endParaRPr lang="el-GR" sz="1400" dirty="0"/>
              </a:p>
            </p:txBody>
          </p:sp>
        </mc:Choice>
        <mc:Fallback xmlns="">
          <p:sp>
            <p:nvSpPr>
              <p:cNvPr id="64" name="TextBox 63">
                <a:extLst>
                  <a:ext uri="{FF2B5EF4-FFF2-40B4-BE49-F238E27FC236}">
                    <a16:creationId xmlns:a16="http://schemas.microsoft.com/office/drawing/2014/main" id="{D98058AA-66C2-4749-94D0-6804B65B554A}"/>
                  </a:ext>
                </a:extLst>
              </p:cNvPr>
              <p:cNvSpPr txBox="1">
                <a:spLocks noRot="1" noChangeAspect="1" noMove="1" noResize="1" noEditPoints="1" noAdjustHandles="1" noChangeArrowheads="1" noChangeShapeType="1" noTextEdit="1"/>
              </p:cNvSpPr>
              <p:nvPr/>
            </p:nvSpPr>
            <p:spPr>
              <a:xfrm>
                <a:off x="1801053" y="5360290"/>
                <a:ext cx="6100354" cy="450188"/>
              </a:xfrm>
              <a:prstGeom prst="rect">
                <a:avLst/>
              </a:prstGeom>
              <a:blipFill>
                <a:blip r:embed="rId10"/>
                <a:stretch>
                  <a:fillRect b="-4054"/>
                </a:stretch>
              </a:blipFill>
            </p:spPr>
            <p:txBody>
              <a:bodyPr/>
              <a:lstStyle/>
              <a:p>
                <a:r>
                  <a:rPr lang="el-GR">
                    <a:noFill/>
                  </a:rPr>
                  <a:t> </a:t>
                </a:r>
              </a:p>
            </p:txBody>
          </p:sp>
        </mc:Fallback>
      </mc:AlternateContent>
      <p:sp>
        <p:nvSpPr>
          <p:cNvPr id="11" name="TextBox 10">
            <a:extLst>
              <a:ext uri="{FF2B5EF4-FFF2-40B4-BE49-F238E27FC236}">
                <a16:creationId xmlns:a16="http://schemas.microsoft.com/office/drawing/2014/main" id="{2F7C738F-861A-43FA-B7D8-4EC9D2ABBF0C}"/>
              </a:ext>
            </a:extLst>
          </p:cNvPr>
          <p:cNvSpPr txBox="1"/>
          <p:nvPr/>
        </p:nvSpPr>
        <p:spPr>
          <a:xfrm>
            <a:off x="3899658" y="6309320"/>
            <a:ext cx="3475182" cy="369332"/>
          </a:xfrm>
          <a:prstGeom prst="rect">
            <a:avLst/>
          </a:prstGeom>
          <a:noFill/>
        </p:spPr>
        <p:txBody>
          <a:bodyPr wrap="none" rtlCol="0">
            <a:spAutoFit/>
          </a:bodyPr>
          <a:lstStyle/>
          <a:p>
            <a:r>
              <a:rPr lang="el-GR" dirty="0"/>
              <a:t>Έχουμε ενημέρωση βαρών = ΟΧΙ</a:t>
            </a:r>
          </a:p>
        </p:txBody>
      </p:sp>
      <p:sp>
        <p:nvSpPr>
          <p:cNvPr id="36" name="TextBox 35">
            <a:extLst>
              <a:ext uri="{FF2B5EF4-FFF2-40B4-BE49-F238E27FC236}">
                <a16:creationId xmlns:a16="http://schemas.microsoft.com/office/drawing/2014/main" id="{D01A8DB0-5FC8-46D4-B8BF-C553A1C50F36}"/>
              </a:ext>
            </a:extLst>
          </p:cNvPr>
          <p:cNvSpPr txBox="1"/>
          <p:nvPr/>
        </p:nvSpPr>
        <p:spPr>
          <a:xfrm>
            <a:off x="992710" y="4075744"/>
            <a:ext cx="1483098" cy="307777"/>
          </a:xfrm>
          <a:prstGeom prst="rect">
            <a:avLst/>
          </a:prstGeom>
          <a:noFill/>
        </p:spPr>
        <p:txBody>
          <a:bodyPr wrap="none" rtlCol="0">
            <a:spAutoFit/>
          </a:bodyPr>
          <a:lstStyle/>
          <a:p>
            <a:r>
              <a:rPr lang="el-GR" sz="1400" dirty="0">
                <a:latin typeface="Garamond" panose="02020404030301010803" pitchFamily="18" charset="0"/>
              </a:rPr>
              <a:t>Τάση πόλωσης = 1</a:t>
            </a:r>
          </a:p>
        </p:txBody>
      </p:sp>
    </p:spTree>
    <p:extLst>
      <p:ext uri="{BB962C8B-B14F-4D97-AF65-F5344CB8AC3E}">
        <p14:creationId xmlns:p14="http://schemas.microsoft.com/office/powerpoint/2010/main" val="2029560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37183"/>
            <a:ext cx="957706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ΑΣΚΗΣΗ</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B39E8C-C9AD-4912-907A-11E01B849313}"/>
                  </a:ext>
                </a:extLst>
              </p:cNvPr>
              <p:cNvSpPr txBox="1"/>
              <p:nvPr/>
            </p:nvSpPr>
            <p:spPr>
              <a:xfrm>
                <a:off x="655347" y="3103202"/>
                <a:ext cx="23762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 0 0]</m:t>
                          </m:r>
                        </m:e>
                        <m:sup>
                          <m:r>
                            <a:rPr lang="en-US" b="0" i="1" smtClean="0">
                              <a:latin typeface="Cambria Math" panose="02040503050406030204" pitchFamily="18" charset="0"/>
                            </a:rPr>
                            <m:t>𝑇</m:t>
                          </m:r>
                        </m:sup>
                      </m:sSup>
                    </m:oMath>
                  </m:oMathPara>
                </a14:m>
                <a:endParaRPr lang="el-GR" dirty="0"/>
              </a:p>
            </p:txBody>
          </p:sp>
        </mc:Choice>
        <mc:Fallback xmlns="">
          <p:sp>
            <p:nvSpPr>
              <p:cNvPr id="21" name="TextBox 20">
                <a:extLst>
                  <a:ext uri="{FF2B5EF4-FFF2-40B4-BE49-F238E27FC236}">
                    <a16:creationId xmlns:a16="http://schemas.microsoft.com/office/drawing/2014/main" id="{A5B39E8C-C9AD-4912-907A-11E01B849313}"/>
                  </a:ext>
                </a:extLst>
              </p:cNvPr>
              <p:cNvSpPr txBox="1">
                <a:spLocks noRot="1" noChangeAspect="1" noMove="1" noResize="1" noEditPoints="1" noAdjustHandles="1" noChangeArrowheads="1" noChangeShapeType="1" noTextEdit="1"/>
              </p:cNvSpPr>
              <p:nvPr/>
            </p:nvSpPr>
            <p:spPr>
              <a:xfrm>
                <a:off x="655347" y="3103202"/>
                <a:ext cx="2376264" cy="369332"/>
              </a:xfrm>
              <a:prstGeom prst="rect">
                <a:avLst/>
              </a:prstGeom>
              <a:blipFill>
                <a:blip r:embed="rId2"/>
                <a:stretch>
                  <a:fillRect b="-18033"/>
                </a:stretch>
              </a:blipFill>
            </p:spPr>
            <p:txBody>
              <a:bodyPr/>
              <a:lstStyle/>
              <a:p>
                <a:r>
                  <a:rPr lang="el-GR">
                    <a:noFill/>
                  </a:rPr>
                  <a:t> </a:t>
                </a:r>
              </a:p>
            </p:txBody>
          </p:sp>
        </mc:Fallback>
      </mc:AlternateContent>
      <p:sp>
        <p:nvSpPr>
          <p:cNvPr id="23" name="TextBox 22">
            <a:extLst>
              <a:ext uri="{FF2B5EF4-FFF2-40B4-BE49-F238E27FC236}">
                <a16:creationId xmlns:a16="http://schemas.microsoft.com/office/drawing/2014/main" id="{DD978961-BB89-4F36-A61F-83438FC45F3B}"/>
              </a:ext>
            </a:extLst>
          </p:cNvPr>
          <p:cNvSpPr txBox="1"/>
          <p:nvPr/>
        </p:nvSpPr>
        <p:spPr>
          <a:xfrm>
            <a:off x="1287048" y="3570732"/>
            <a:ext cx="1028011" cy="369332"/>
          </a:xfrm>
          <a:prstGeom prst="rect">
            <a:avLst/>
          </a:prstGeom>
          <a:noFill/>
        </p:spPr>
        <p:txBody>
          <a:bodyPr wrap="square">
            <a:spAutoFit/>
          </a:bodyPr>
          <a:lstStyle/>
          <a:p>
            <a:pPr algn="just"/>
            <a:r>
              <a:rPr lang="el-GR" dirty="0">
                <a:latin typeface="Garamond" panose="02020404030301010803" pitchFamily="18" charset="0"/>
              </a:rPr>
              <a:t>ρ=0.5</a:t>
            </a:r>
            <a:endParaRPr lang="el-GR" dirty="0">
              <a:solidFill>
                <a:schemeClr val="tx2"/>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AC5C7D7-BB3C-4DDB-9689-C6D7775D4D46}"/>
                  </a:ext>
                </a:extLst>
              </p:cNvPr>
              <p:cNvSpPr txBox="1"/>
              <p:nvPr/>
            </p:nvSpPr>
            <p:spPr>
              <a:xfrm>
                <a:off x="1090924" y="1093164"/>
                <a:ext cx="1876110" cy="1938416"/>
              </a:xfrm>
              <a:prstGeom prst="rect">
                <a:avLst/>
              </a:prstGeom>
              <a:noFill/>
            </p:spPr>
            <p:txBody>
              <a:bodyPr wrap="square">
                <a:spAutoFit/>
              </a:bodyPr>
              <a:lstStyle/>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m>
                          <m:mPr>
                            <m:mcs>
                              <m:mc>
                                <m:mcPr>
                                  <m:count m:val="1"/>
                                  <m:mcJc m:val="center"/>
                                </m:mcPr>
                              </m:mc>
                            </m:mcs>
                            <m:ctrlPr>
                              <a:rPr lang="el-GR"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−1</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2</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.5</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3</m:t>
                                </m:r>
                              </m:e>
                            </m:mr>
                            <m:mr>
                              <m:e>
                                <m:r>
                                  <a:rPr lang="en-US" b="0" i="1" smtClean="0">
                                    <a:latin typeface="Cambria Math" panose="02040503050406030204" pitchFamily="18" charset="0"/>
                                  </a:rPr>
                                  <m:t>−2</m:t>
                                </m:r>
                              </m:e>
                            </m:mr>
                          </m:m>
                        </m:e>
                      </m:d>
                    </m:oMath>
                  </m:oMathPara>
                </a14:m>
                <a:endParaRPr lang="el-GR" dirty="0"/>
              </a:p>
            </p:txBody>
          </p:sp>
        </mc:Choice>
        <mc:Fallback xmlns="">
          <p:sp>
            <p:nvSpPr>
              <p:cNvPr id="25" name="TextBox 24">
                <a:extLst>
                  <a:ext uri="{FF2B5EF4-FFF2-40B4-BE49-F238E27FC236}">
                    <a16:creationId xmlns:a16="http://schemas.microsoft.com/office/drawing/2014/main" id="{4AC5C7D7-BB3C-4DDB-9689-C6D7775D4D46}"/>
                  </a:ext>
                </a:extLst>
              </p:cNvPr>
              <p:cNvSpPr txBox="1">
                <a:spLocks noRot="1" noChangeAspect="1" noMove="1" noResize="1" noEditPoints="1" noAdjustHandles="1" noChangeArrowheads="1" noChangeShapeType="1" noTextEdit="1"/>
              </p:cNvSpPr>
              <p:nvPr/>
            </p:nvSpPr>
            <p:spPr>
              <a:xfrm>
                <a:off x="1090924" y="1093164"/>
                <a:ext cx="1876110" cy="1938416"/>
              </a:xfrm>
              <a:prstGeom prst="rect">
                <a:avLst/>
              </a:prstGeom>
              <a:blipFill>
                <a:blip r:embed="rId3"/>
                <a:stretch>
                  <a:fillRect/>
                </a:stretch>
              </a:blipFill>
            </p:spPr>
            <p:txBody>
              <a:bodyPr/>
              <a:lstStyle/>
              <a:p>
                <a:r>
                  <a:rPr lang="el-GR">
                    <a:noFill/>
                  </a:rPr>
                  <a:t> </a:t>
                </a:r>
              </a:p>
            </p:txBody>
          </p:sp>
        </mc:Fallback>
      </mc:AlternateContent>
      <p:sp>
        <p:nvSpPr>
          <p:cNvPr id="27" name="TextBox 26">
            <a:extLst>
              <a:ext uri="{FF2B5EF4-FFF2-40B4-BE49-F238E27FC236}">
                <a16:creationId xmlns:a16="http://schemas.microsoft.com/office/drawing/2014/main" id="{B8BC0A09-1549-49D1-8C29-D212D17AB9CE}"/>
              </a:ext>
            </a:extLst>
          </p:cNvPr>
          <p:cNvSpPr txBox="1"/>
          <p:nvPr/>
        </p:nvSpPr>
        <p:spPr>
          <a:xfrm>
            <a:off x="2371071" y="119090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8" name="TextBox 27">
            <a:extLst>
              <a:ext uri="{FF2B5EF4-FFF2-40B4-BE49-F238E27FC236}">
                <a16:creationId xmlns:a16="http://schemas.microsoft.com/office/drawing/2014/main" id="{229A8C8D-D921-421C-833A-29C4A951FF75}"/>
              </a:ext>
            </a:extLst>
          </p:cNvPr>
          <p:cNvSpPr txBox="1"/>
          <p:nvPr/>
        </p:nvSpPr>
        <p:spPr>
          <a:xfrm>
            <a:off x="2315060" y="2563790"/>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9" name="TextBox 28">
            <a:extLst>
              <a:ext uri="{FF2B5EF4-FFF2-40B4-BE49-F238E27FC236}">
                <a16:creationId xmlns:a16="http://schemas.microsoft.com/office/drawing/2014/main" id="{0106141A-AB4F-4684-9920-D680FDB149C2}"/>
              </a:ext>
            </a:extLst>
          </p:cNvPr>
          <p:cNvSpPr txBox="1"/>
          <p:nvPr/>
        </p:nvSpPr>
        <p:spPr>
          <a:xfrm>
            <a:off x="2371071" y="1623308"/>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30" name="TextBox 29">
            <a:extLst>
              <a:ext uri="{FF2B5EF4-FFF2-40B4-BE49-F238E27FC236}">
                <a16:creationId xmlns:a16="http://schemas.microsoft.com/office/drawing/2014/main" id="{3975D216-D0DF-4FE3-8F25-A79595A43AF0}"/>
              </a:ext>
            </a:extLst>
          </p:cNvPr>
          <p:cNvSpPr txBox="1"/>
          <p:nvPr/>
        </p:nvSpPr>
        <p:spPr>
          <a:xfrm>
            <a:off x="2315059" y="206237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cxnSp>
        <p:nvCxnSpPr>
          <p:cNvPr id="24" name="Straight Connector 23">
            <a:extLst>
              <a:ext uri="{FF2B5EF4-FFF2-40B4-BE49-F238E27FC236}">
                <a16:creationId xmlns:a16="http://schemas.microsoft.com/office/drawing/2014/main" id="{6AFFBBFD-7804-4478-B368-7A7285F613E7}"/>
              </a:ext>
            </a:extLst>
          </p:cNvPr>
          <p:cNvCxnSpPr/>
          <p:nvPr/>
        </p:nvCxnSpPr>
        <p:spPr>
          <a:xfrm>
            <a:off x="2782044" y="1093164"/>
            <a:ext cx="0" cy="31510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ACCFFC-04A2-42D4-B708-EE96CC67A6E6}"/>
                  </a:ext>
                </a:extLst>
              </p:cNvPr>
              <p:cNvSpPr txBox="1"/>
              <p:nvPr/>
            </p:nvSpPr>
            <p:spPr>
              <a:xfrm>
                <a:off x="2682658" y="1328176"/>
                <a:ext cx="6100354" cy="665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1400" i="1" smtClean="0">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1</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m:t>
                                </m:r>
                              </m:e>
                            </m:mr>
                            <m:mr>
                              <m:e>
                                <m:r>
                                  <a:rPr lang="el-GR" sz="1400" i="0">
                                    <a:latin typeface="Cambria Math" panose="02040503050406030204" pitchFamily="18" charset="0"/>
                                  </a:rPr>
                                  <m:t>−1</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2</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−2</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3</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1.5</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r>
                        <a:rPr lang="el-GR" sz="1400" i="0">
                          <a:latin typeface="Cambria Math" panose="02040503050406030204" pitchFamily="18" charset="0"/>
                        </a:rPr>
                        <m:t>,</m:t>
                      </m:r>
                      <m:sSub>
                        <m:sSubPr>
                          <m:ctrlPr>
                            <a:rPr lang="el-GR" sz="1400" i="1">
                              <a:solidFill>
                                <a:srgbClr val="836967"/>
                              </a:solidFill>
                              <a:latin typeface="Cambria Math" panose="02040503050406030204" pitchFamily="18" charset="0"/>
                            </a:rPr>
                          </m:ctrlPr>
                        </m:sSubPr>
                        <m:e>
                          <m:r>
                            <a:rPr lang="el-GR" sz="1400" i="1">
                              <a:latin typeface="Cambria Math" panose="02040503050406030204" pitchFamily="18" charset="0"/>
                            </a:rPr>
                            <m:t>𝑥</m:t>
                          </m:r>
                        </m:e>
                        <m:sub>
                          <m:r>
                            <a:rPr lang="el-GR" sz="1400" i="0">
                              <a:latin typeface="Cambria Math" panose="02040503050406030204" pitchFamily="18" charset="0"/>
                            </a:rPr>
                            <m:t>4</m:t>
                          </m:r>
                        </m:sub>
                      </m:sSub>
                      <m:r>
                        <a:rPr lang="el-GR" sz="1400" i="0">
                          <a:latin typeface="Cambria Math" panose="02040503050406030204" pitchFamily="18" charset="0"/>
                        </a:rPr>
                        <m:t>=</m:t>
                      </m:r>
                      <m:d>
                        <m:dPr>
                          <m:begChr m:val="["/>
                          <m:endChr m:val="]"/>
                          <m:ctrlPr>
                            <a:rPr lang="el-GR" sz="1400" i="1">
                              <a:solidFill>
                                <a:srgbClr val="836967"/>
                              </a:solidFill>
                              <a:latin typeface="Cambria Math" panose="02040503050406030204" pitchFamily="18" charset="0"/>
                            </a:rPr>
                          </m:ctrlPr>
                        </m:dPr>
                        <m:e>
                          <m:m>
                            <m:mPr>
                              <m:plcHide m:val="on"/>
                              <m:mcs>
                                <m:mc>
                                  <m:mcPr>
                                    <m:count m:val="1"/>
                                    <m:mcJc m:val="center"/>
                                  </m:mcPr>
                                </m:mc>
                              </m:mcs>
                              <m:ctrlPr>
                                <a:rPr lang="el-GR" sz="1400" i="1">
                                  <a:solidFill>
                                    <a:srgbClr val="836967"/>
                                  </a:solidFill>
                                  <a:latin typeface="Cambria Math" panose="02040503050406030204" pitchFamily="18" charset="0"/>
                                </a:rPr>
                              </m:ctrlPr>
                            </m:mPr>
                            <m:mr>
                              <m:e>
                                <m:r>
                                  <a:rPr lang="el-GR" sz="1400" i="0">
                                    <a:latin typeface="Cambria Math" panose="02040503050406030204" pitchFamily="18" charset="0"/>
                                  </a:rPr>
                                  <m:t>−3</m:t>
                                </m:r>
                              </m:e>
                            </m:mr>
                            <m:mr>
                              <m:e>
                                <m:r>
                                  <a:rPr lang="el-GR" sz="1400" i="0">
                                    <a:latin typeface="Cambria Math" panose="02040503050406030204" pitchFamily="18" charset="0"/>
                                  </a:rPr>
                                  <m:t>−2</m:t>
                                </m:r>
                              </m:e>
                            </m:mr>
                            <m:mr>
                              <m:e>
                                <m:r>
                                  <a:rPr lang="el-GR" sz="1400" i="0">
                                    <a:latin typeface="Cambria Math" panose="02040503050406030204" pitchFamily="18" charset="0"/>
                                  </a:rPr>
                                  <m:t>1</m:t>
                                </m:r>
                              </m:e>
                            </m:mr>
                          </m:m>
                        </m:e>
                      </m:d>
                    </m:oMath>
                  </m:oMathPara>
                </a14:m>
                <a:endParaRPr lang="el-GR" sz="1400" dirty="0"/>
              </a:p>
            </p:txBody>
          </p:sp>
        </mc:Choice>
        <mc:Fallback xmlns="">
          <p:sp>
            <p:nvSpPr>
              <p:cNvPr id="38" name="TextBox 37">
                <a:extLst>
                  <a:ext uri="{FF2B5EF4-FFF2-40B4-BE49-F238E27FC236}">
                    <a16:creationId xmlns:a16="http://schemas.microsoft.com/office/drawing/2014/main" id="{43ACCFFC-04A2-42D4-B708-EE96CC67A6E6}"/>
                  </a:ext>
                </a:extLst>
              </p:cNvPr>
              <p:cNvSpPr txBox="1">
                <a:spLocks noRot="1" noChangeAspect="1" noMove="1" noResize="1" noEditPoints="1" noAdjustHandles="1" noChangeArrowheads="1" noChangeShapeType="1" noTextEdit="1"/>
              </p:cNvSpPr>
              <p:nvPr/>
            </p:nvSpPr>
            <p:spPr>
              <a:xfrm>
                <a:off x="2682658" y="1328176"/>
                <a:ext cx="6100354" cy="665054"/>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FD34DE4-0CE8-4A97-A05D-2A14817FCAED}"/>
                  </a:ext>
                </a:extLst>
              </p:cNvPr>
              <p:cNvSpPr txBox="1"/>
              <p:nvPr/>
            </p:nvSpPr>
            <p:spPr>
              <a:xfrm>
                <a:off x="3349387" y="2601516"/>
                <a:ext cx="3581961" cy="369332"/>
              </a:xfrm>
              <a:prstGeom prst="rect">
                <a:avLst/>
              </a:prstGeom>
              <a:noFill/>
            </p:spPr>
            <p:txBody>
              <a:bodyPr wrap="square">
                <a:spAutoFit/>
              </a:bodyPr>
              <a:lstStyle/>
              <a:p>
                <a:r>
                  <a:rPr lang="el-GR" sz="1800" dirty="0">
                    <a:solidFill>
                      <a:srgbClr val="836967"/>
                    </a:solidFill>
                  </a:rPr>
                  <a:t>Τελικό Βάρος</a:t>
                </a:r>
                <a:r>
                  <a:rPr lang="en-US" sz="1800" dirty="0">
                    <a:solidFill>
                      <a:srgbClr val="836967"/>
                    </a:solidFill>
                  </a:rPr>
                  <a:t>: </a:t>
                </a:r>
                <a14:m>
                  <m:oMath xmlns:m="http://schemas.openxmlformats.org/officeDocument/2006/math">
                    <m:d>
                      <m:dPr>
                        <m:begChr m:val="["/>
                        <m:endChr m:val="]"/>
                        <m:ctrlPr>
                          <a:rPr lang="el-GR" sz="1800" i="1" smtClean="0">
                            <a:solidFill>
                              <a:srgbClr val="836967"/>
                            </a:solidFill>
                            <a:latin typeface="Cambria Math" panose="02040503050406030204" pitchFamily="18" charset="0"/>
                          </a:rPr>
                        </m:ctrlPr>
                      </m:dPr>
                      <m:e>
                        <m:m>
                          <m:mPr>
                            <m:plcHide m:val="on"/>
                            <m:mcs>
                              <m:mc>
                                <m:mcPr>
                                  <m:count m:val="3"/>
                                  <m:mcJc m:val="center"/>
                                </m:mcPr>
                              </m:mc>
                            </m:mcs>
                            <m:ctrlPr>
                              <a:rPr lang="el-GR" sz="1800" i="1">
                                <a:solidFill>
                                  <a:srgbClr val="836967"/>
                                </a:solidFill>
                                <a:latin typeface="Cambria Math" panose="02040503050406030204" pitchFamily="18" charset="0"/>
                              </a:rPr>
                            </m:ctrlPr>
                          </m:mPr>
                          <m:mr>
                            <m:e>
                              <m:r>
                                <a:rPr lang="el-GR" sz="1800" i="0">
                                  <a:latin typeface="Cambria Math" panose="02040503050406030204" pitchFamily="18" charset="0"/>
                                </a:rPr>
                                <m:t>0.5</m:t>
                              </m:r>
                            </m:e>
                            <m:e>
                              <m:r>
                                <a:rPr lang="el-GR" sz="1800" i="0">
                                  <a:latin typeface="Cambria Math" panose="02040503050406030204" pitchFamily="18" charset="0"/>
                                </a:rPr>
                                <m:t>−1.5</m:t>
                              </m:r>
                            </m:e>
                            <m:e>
                              <m:r>
                                <a:rPr lang="el-GR" sz="1800" i="0">
                                  <a:latin typeface="Cambria Math" panose="02040503050406030204" pitchFamily="18" charset="0"/>
                                </a:rPr>
                                <m:t>0</m:t>
                              </m:r>
                            </m:e>
                          </m:mr>
                        </m:m>
                      </m:e>
                    </m:d>
                  </m:oMath>
                </a14:m>
                <a:endParaRPr lang="el-GR" dirty="0"/>
              </a:p>
            </p:txBody>
          </p:sp>
        </mc:Choice>
        <mc:Fallback xmlns="">
          <p:sp>
            <p:nvSpPr>
              <p:cNvPr id="31" name="TextBox 30">
                <a:extLst>
                  <a:ext uri="{FF2B5EF4-FFF2-40B4-BE49-F238E27FC236}">
                    <a16:creationId xmlns:a16="http://schemas.microsoft.com/office/drawing/2014/main" id="{0FD34DE4-0CE8-4A97-A05D-2A14817FCAED}"/>
                  </a:ext>
                </a:extLst>
              </p:cNvPr>
              <p:cNvSpPr txBox="1">
                <a:spLocks noRot="1" noChangeAspect="1" noMove="1" noResize="1" noEditPoints="1" noAdjustHandles="1" noChangeArrowheads="1" noChangeShapeType="1" noTextEdit="1"/>
              </p:cNvSpPr>
              <p:nvPr/>
            </p:nvSpPr>
            <p:spPr>
              <a:xfrm>
                <a:off x="3349387" y="2601516"/>
                <a:ext cx="3581961" cy="369332"/>
              </a:xfrm>
              <a:prstGeom prst="rect">
                <a:avLst/>
              </a:prstGeom>
              <a:blipFill>
                <a:blip r:embed="rId5"/>
                <a:stretch>
                  <a:fillRect l="-1361" t="-13333" b="-28333"/>
                </a:stretch>
              </a:blipFill>
            </p:spPr>
            <p:txBody>
              <a:bodyPr/>
              <a:lstStyle/>
              <a:p>
                <a:r>
                  <a:rPr lang="el-GR">
                    <a:noFill/>
                  </a:rPr>
                  <a:t> </a:t>
                </a:r>
              </a:p>
            </p:txBody>
          </p:sp>
        </mc:Fallback>
      </mc:AlternateContent>
      <p:sp>
        <p:nvSpPr>
          <p:cNvPr id="36" name="Oval 35">
            <a:extLst>
              <a:ext uri="{FF2B5EF4-FFF2-40B4-BE49-F238E27FC236}">
                <a16:creationId xmlns:a16="http://schemas.microsoft.com/office/drawing/2014/main" id="{2AB19DCA-5CBB-477F-9261-68EBBDC85F5E}"/>
              </a:ext>
            </a:extLst>
          </p:cNvPr>
          <p:cNvSpPr/>
          <p:nvPr/>
        </p:nvSpPr>
        <p:spPr>
          <a:xfrm>
            <a:off x="5195140" y="4126377"/>
            <a:ext cx="1584176" cy="9465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9" name="Straight Connector 38">
            <a:extLst>
              <a:ext uri="{FF2B5EF4-FFF2-40B4-BE49-F238E27FC236}">
                <a16:creationId xmlns:a16="http://schemas.microsoft.com/office/drawing/2014/main" id="{EA17ABAD-2899-491E-ACFB-CE93ED5E596E}"/>
              </a:ext>
            </a:extLst>
          </p:cNvPr>
          <p:cNvCxnSpPr>
            <a:endCxn id="36" idx="4"/>
          </p:cNvCxnSpPr>
          <p:nvPr/>
        </p:nvCxnSpPr>
        <p:spPr>
          <a:xfrm>
            <a:off x="5987228" y="4126377"/>
            <a:ext cx="0" cy="94655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3623B55-F933-4BC5-B4E6-0182A9BCC7FE}"/>
              </a:ext>
            </a:extLst>
          </p:cNvPr>
          <p:cNvSpPr txBox="1"/>
          <p:nvPr/>
        </p:nvSpPr>
        <p:spPr>
          <a:xfrm>
            <a:off x="5531374" y="4414989"/>
            <a:ext cx="320922" cy="369332"/>
          </a:xfrm>
          <a:prstGeom prst="rect">
            <a:avLst/>
          </a:prstGeom>
          <a:noFill/>
        </p:spPr>
        <p:txBody>
          <a:bodyPr wrap="none" rtlCol="0">
            <a:spAutoFit/>
          </a:bodyPr>
          <a:lstStyle/>
          <a:p>
            <a:r>
              <a:rPr lang="en-US" dirty="0"/>
              <a:t>S</a:t>
            </a:r>
            <a:endParaRPr lang="el-GR" dirty="0"/>
          </a:p>
        </p:txBody>
      </p:sp>
      <p:sp>
        <p:nvSpPr>
          <p:cNvPr id="42" name="TextBox 41">
            <a:extLst>
              <a:ext uri="{FF2B5EF4-FFF2-40B4-BE49-F238E27FC236}">
                <a16:creationId xmlns:a16="http://schemas.microsoft.com/office/drawing/2014/main" id="{110D1187-A815-4FB8-A6A8-D619DB0B94CD}"/>
              </a:ext>
            </a:extLst>
          </p:cNvPr>
          <p:cNvSpPr txBox="1"/>
          <p:nvPr/>
        </p:nvSpPr>
        <p:spPr>
          <a:xfrm>
            <a:off x="6087878" y="4405117"/>
            <a:ext cx="639919" cy="369332"/>
          </a:xfrm>
          <a:prstGeom prst="rect">
            <a:avLst/>
          </a:prstGeom>
          <a:noFill/>
        </p:spPr>
        <p:txBody>
          <a:bodyPr wrap="none" rtlCol="0">
            <a:spAutoFit/>
          </a:bodyPr>
          <a:lstStyle/>
          <a:p>
            <a:r>
              <a:rPr lang="el-GR" dirty="0"/>
              <a:t>Φ(</a:t>
            </a:r>
            <a:r>
              <a:rPr lang="en-US" dirty="0"/>
              <a:t>S</a:t>
            </a:r>
            <a:r>
              <a:rPr lang="el-GR" dirty="0"/>
              <a:t>)</a:t>
            </a:r>
          </a:p>
        </p:txBody>
      </p:sp>
      <p:cxnSp>
        <p:nvCxnSpPr>
          <p:cNvPr id="43" name="Straight Arrow Connector 42">
            <a:extLst>
              <a:ext uri="{FF2B5EF4-FFF2-40B4-BE49-F238E27FC236}">
                <a16:creationId xmlns:a16="http://schemas.microsoft.com/office/drawing/2014/main" id="{107F8177-2F24-4A66-9D31-2B964057E3B5}"/>
              </a:ext>
            </a:extLst>
          </p:cNvPr>
          <p:cNvCxnSpPr>
            <a:cxnSpLocks/>
            <a:stCxn id="47" idx="3"/>
          </p:cNvCxnSpPr>
          <p:nvPr/>
        </p:nvCxnSpPr>
        <p:spPr>
          <a:xfrm>
            <a:off x="3719365" y="4213317"/>
            <a:ext cx="1447819" cy="26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B69C990-2618-4F1E-AE94-418D07C3E456}"/>
              </a:ext>
            </a:extLst>
          </p:cNvPr>
          <p:cNvCxnSpPr>
            <a:cxnSpLocks/>
          </p:cNvCxnSpPr>
          <p:nvPr/>
        </p:nvCxnSpPr>
        <p:spPr>
          <a:xfrm flipV="1">
            <a:off x="3802939" y="4693146"/>
            <a:ext cx="1291552" cy="284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DED503-98BF-474F-BF79-0D5F2AED0CE5}"/>
              </a:ext>
            </a:extLst>
          </p:cNvPr>
          <p:cNvCxnSpPr>
            <a:cxnSpLocks/>
            <a:stCxn id="46" idx="2"/>
          </p:cNvCxnSpPr>
          <p:nvPr/>
        </p:nvCxnSpPr>
        <p:spPr>
          <a:xfrm>
            <a:off x="4652274" y="3670598"/>
            <a:ext cx="710601" cy="6098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C795FBF-A9F3-4717-A5D7-3549A5B58350}"/>
              </a:ext>
            </a:extLst>
          </p:cNvPr>
          <p:cNvSpPr txBox="1"/>
          <p:nvPr/>
        </p:nvSpPr>
        <p:spPr>
          <a:xfrm>
            <a:off x="4289033" y="3301266"/>
            <a:ext cx="726481" cy="369332"/>
          </a:xfrm>
          <a:prstGeom prst="rect">
            <a:avLst/>
          </a:prstGeom>
          <a:noFill/>
        </p:spPr>
        <p:txBody>
          <a:bodyPr wrap="none" rtlCol="0">
            <a:spAutoFit/>
          </a:bodyPr>
          <a:lstStyle/>
          <a:p>
            <a:r>
              <a:rPr lang="en-US" dirty="0"/>
              <a:t>a0=1</a:t>
            </a:r>
            <a:endParaRPr lang="el-GR" dirty="0"/>
          </a:p>
        </p:txBody>
      </p:sp>
      <p:sp>
        <p:nvSpPr>
          <p:cNvPr id="47" name="TextBox 46">
            <a:extLst>
              <a:ext uri="{FF2B5EF4-FFF2-40B4-BE49-F238E27FC236}">
                <a16:creationId xmlns:a16="http://schemas.microsoft.com/office/drawing/2014/main" id="{5E89DCD0-F475-4569-ADEC-0F31984F0777}"/>
              </a:ext>
            </a:extLst>
          </p:cNvPr>
          <p:cNvSpPr txBox="1"/>
          <p:nvPr/>
        </p:nvSpPr>
        <p:spPr>
          <a:xfrm>
            <a:off x="3428901" y="4028651"/>
            <a:ext cx="290464" cy="369332"/>
          </a:xfrm>
          <a:prstGeom prst="rect">
            <a:avLst/>
          </a:prstGeom>
          <a:noFill/>
        </p:spPr>
        <p:txBody>
          <a:bodyPr wrap="none" rtlCol="0">
            <a:spAutoFit/>
          </a:bodyPr>
          <a:lstStyle/>
          <a:p>
            <a:r>
              <a:rPr lang="en-US" dirty="0"/>
              <a:t>x</a:t>
            </a:r>
            <a:endParaRPr lang="el-GR" dirty="0"/>
          </a:p>
        </p:txBody>
      </p:sp>
      <p:sp>
        <p:nvSpPr>
          <p:cNvPr id="48" name="TextBox 47">
            <a:extLst>
              <a:ext uri="{FF2B5EF4-FFF2-40B4-BE49-F238E27FC236}">
                <a16:creationId xmlns:a16="http://schemas.microsoft.com/office/drawing/2014/main" id="{DFED3BF6-17B5-4369-9294-392CC153BF65}"/>
              </a:ext>
            </a:extLst>
          </p:cNvPr>
          <p:cNvSpPr txBox="1"/>
          <p:nvPr/>
        </p:nvSpPr>
        <p:spPr>
          <a:xfrm>
            <a:off x="3428901" y="4792645"/>
            <a:ext cx="301686" cy="369332"/>
          </a:xfrm>
          <a:prstGeom prst="rect">
            <a:avLst/>
          </a:prstGeom>
          <a:noFill/>
        </p:spPr>
        <p:txBody>
          <a:bodyPr wrap="none" rtlCol="0">
            <a:spAutoFit/>
          </a:bodyPr>
          <a:lstStyle/>
          <a:p>
            <a:r>
              <a:rPr lang="en-US" dirty="0"/>
              <a:t>y</a:t>
            </a:r>
            <a:endParaRPr lang="el-GR" dirty="0"/>
          </a:p>
        </p:txBody>
      </p:sp>
      <p:cxnSp>
        <p:nvCxnSpPr>
          <p:cNvPr id="49" name="Straight Arrow Connector 48">
            <a:extLst>
              <a:ext uri="{FF2B5EF4-FFF2-40B4-BE49-F238E27FC236}">
                <a16:creationId xmlns:a16="http://schemas.microsoft.com/office/drawing/2014/main" id="{70ECEA30-78AF-4328-A94E-467EC2E1EB5F}"/>
              </a:ext>
            </a:extLst>
          </p:cNvPr>
          <p:cNvCxnSpPr>
            <a:cxnSpLocks/>
          </p:cNvCxnSpPr>
          <p:nvPr/>
        </p:nvCxnSpPr>
        <p:spPr>
          <a:xfrm flipV="1">
            <a:off x="6804063" y="4589783"/>
            <a:ext cx="841965" cy="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5F0F96D-21AA-4A56-A157-7DCAF42F9355}"/>
              </a:ext>
            </a:extLst>
          </p:cNvPr>
          <p:cNvSpPr txBox="1"/>
          <p:nvPr/>
        </p:nvSpPr>
        <p:spPr>
          <a:xfrm>
            <a:off x="4998065" y="3674484"/>
            <a:ext cx="319318" cy="369332"/>
          </a:xfrm>
          <a:prstGeom prst="rect">
            <a:avLst/>
          </a:prstGeom>
          <a:noFill/>
        </p:spPr>
        <p:txBody>
          <a:bodyPr wrap="none" rtlCol="0">
            <a:spAutoFit/>
          </a:bodyPr>
          <a:lstStyle/>
          <a:p>
            <a:r>
              <a:rPr lang="en-US" dirty="0"/>
              <a:t>0</a:t>
            </a:r>
            <a:endParaRPr lang="el-GR" dirty="0"/>
          </a:p>
        </p:txBody>
      </p:sp>
      <p:sp>
        <p:nvSpPr>
          <p:cNvPr id="51" name="TextBox 50">
            <a:extLst>
              <a:ext uri="{FF2B5EF4-FFF2-40B4-BE49-F238E27FC236}">
                <a16:creationId xmlns:a16="http://schemas.microsoft.com/office/drawing/2014/main" id="{5B81C2C3-9CC3-4680-B711-7ECEBFA42BA8}"/>
              </a:ext>
            </a:extLst>
          </p:cNvPr>
          <p:cNvSpPr txBox="1"/>
          <p:nvPr/>
        </p:nvSpPr>
        <p:spPr>
          <a:xfrm>
            <a:off x="3982662" y="3935145"/>
            <a:ext cx="502061" cy="369332"/>
          </a:xfrm>
          <a:prstGeom prst="rect">
            <a:avLst/>
          </a:prstGeom>
          <a:noFill/>
        </p:spPr>
        <p:txBody>
          <a:bodyPr wrap="none" rtlCol="0">
            <a:spAutoFit/>
          </a:bodyPr>
          <a:lstStyle/>
          <a:p>
            <a:r>
              <a:rPr lang="en-US" dirty="0"/>
              <a:t>0.5</a:t>
            </a:r>
            <a:endParaRPr lang="el-GR" dirty="0"/>
          </a:p>
        </p:txBody>
      </p:sp>
      <p:sp>
        <p:nvSpPr>
          <p:cNvPr id="52" name="TextBox 51">
            <a:extLst>
              <a:ext uri="{FF2B5EF4-FFF2-40B4-BE49-F238E27FC236}">
                <a16:creationId xmlns:a16="http://schemas.microsoft.com/office/drawing/2014/main" id="{6AE45F5C-0138-4461-B9F3-13C03FF25634}"/>
              </a:ext>
            </a:extLst>
          </p:cNvPr>
          <p:cNvSpPr txBox="1"/>
          <p:nvPr/>
        </p:nvSpPr>
        <p:spPr>
          <a:xfrm>
            <a:off x="4128443" y="4888267"/>
            <a:ext cx="587020" cy="369332"/>
          </a:xfrm>
          <a:prstGeom prst="rect">
            <a:avLst/>
          </a:prstGeom>
          <a:noFill/>
        </p:spPr>
        <p:txBody>
          <a:bodyPr wrap="none" rtlCol="0">
            <a:spAutoFit/>
          </a:bodyPr>
          <a:lstStyle/>
          <a:p>
            <a:r>
              <a:rPr lang="en-US" dirty="0"/>
              <a:t>-1.5</a:t>
            </a:r>
            <a:endParaRPr lang="el-GR" dirty="0"/>
          </a:p>
        </p:txBody>
      </p:sp>
      <p:sp>
        <p:nvSpPr>
          <p:cNvPr id="33" name="TextBox 32">
            <a:extLst>
              <a:ext uri="{FF2B5EF4-FFF2-40B4-BE49-F238E27FC236}">
                <a16:creationId xmlns:a16="http://schemas.microsoft.com/office/drawing/2014/main" id="{FB92DB23-F449-4AD7-99D5-1517819975AF}"/>
              </a:ext>
            </a:extLst>
          </p:cNvPr>
          <p:cNvSpPr txBox="1"/>
          <p:nvPr/>
        </p:nvSpPr>
        <p:spPr>
          <a:xfrm>
            <a:off x="992710" y="4075744"/>
            <a:ext cx="1483098" cy="307777"/>
          </a:xfrm>
          <a:prstGeom prst="rect">
            <a:avLst/>
          </a:prstGeom>
          <a:noFill/>
        </p:spPr>
        <p:txBody>
          <a:bodyPr wrap="none" rtlCol="0">
            <a:spAutoFit/>
          </a:bodyPr>
          <a:lstStyle/>
          <a:p>
            <a:r>
              <a:rPr lang="el-GR" sz="1400" dirty="0">
                <a:latin typeface="Garamond" panose="02020404030301010803" pitchFamily="18" charset="0"/>
              </a:rPr>
              <a:t>Τάση πόλωσης = 1</a:t>
            </a:r>
          </a:p>
        </p:txBody>
      </p:sp>
    </p:spTree>
    <p:extLst>
      <p:ext uri="{BB962C8B-B14F-4D97-AF65-F5344CB8AC3E}">
        <p14:creationId xmlns:p14="http://schemas.microsoft.com/office/powerpoint/2010/main" val="796794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171FFF-AB04-4EC9-9D27-B036A86D3156}"/>
              </a:ext>
            </a:extLst>
          </p:cNvPr>
          <p:cNvCxnSpPr/>
          <p:nvPr/>
        </p:nvCxnSpPr>
        <p:spPr>
          <a:xfrm>
            <a:off x="1125860" y="1030089"/>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F4212FD-B564-44EA-93B8-1C5B57B346C3}"/>
              </a:ext>
            </a:extLst>
          </p:cNvPr>
          <p:cNvCxnSpPr/>
          <p:nvPr/>
        </p:nvCxnSpPr>
        <p:spPr>
          <a:xfrm>
            <a:off x="1090924" y="332656"/>
            <a:ext cx="9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CBAE21B-F77F-4846-BF1D-F353A20977D0}"/>
              </a:ext>
            </a:extLst>
          </p:cNvPr>
          <p:cNvSpPr txBox="1"/>
          <p:nvPr/>
        </p:nvSpPr>
        <p:spPr>
          <a:xfrm>
            <a:off x="1125860" y="437183"/>
            <a:ext cx="9577064" cy="523220"/>
          </a:xfrm>
          <a:prstGeom prst="rect">
            <a:avLst/>
          </a:prstGeom>
          <a:noFill/>
        </p:spPr>
        <p:txBody>
          <a:bodyPr wrap="square" rtlCol="0" anchor="ctr">
            <a:spAutoFit/>
          </a:bodyPr>
          <a:lstStyle/>
          <a:p>
            <a:r>
              <a:rPr lang="el-GR" sz="2800" dirty="0">
                <a:effectLst>
                  <a:outerShdw blurRad="38100" dist="38100" dir="2700000" algn="tl">
                    <a:srgbClr val="000000">
                      <a:alpha val="43137"/>
                    </a:srgbClr>
                  </a:outerShdw>
                </a:effectLst>
                <a:latin typeface="Garamond" panose="02020404030301010803" pitchFamily="18" charset="0"/>
              </a:rPr>
              <a:t>ΑΣΚΗΣΗ</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B39E8C-C9AD-4912-907A-11E01B849313}"/>
                  </a:ext>
                </a:extLst>
              </p:cNvPr>
              <p:cNvSpPr txBox="1"/>
              <p:nvPr/>
            </p:nvSpPr>
            <p:spPr>
              <a:xfrm>
                <a:off x="655347" y="3103202"/>
                <a:ext cx="237626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 0 0]</m:t>
                          </m:r>
                        </m:e>
                        <m:sup>
                          <m:r>
                            <a:rPr lang="en-US" b="0" i="1" smtClean="0">
                              <a:latin typeface="Cambria Math" panose="02040503050406030204" pitchFamily="18" charset="0"/>
                            </a:rPr>
                            <m:t>𝑇</m:t>
                          </m:r>
                        </m:sup>
                      </m:sSup>
                    </m:oMath>
                  </m:oMathPara>
                </a14:m>
                <a:endParaRPr lang="el-GR" dirty="0"/>
              </a:p>
            </p:txBody>
          </p:sp>
        </mc:Choice>
        <mc:Fallback xmlns="">
          <p:sp>
            <p:nvSpPr>
              <p:cNvPr id="21" name="TextBox 20">
                <a:extLst>
                  <a:ext uri="{FF2B5EF4-FFF2-40B4-BE49-F238E27FC236}">
                    <a16:creationId xmlns:a16="http://schemas.microsoft.com/office/drawing/2014/main" id="{A5B39E8C-C9AD-4912-907A-11E01B849313}"/>
                  </a:ext>
                </a:extLst>
              </p:cNvPr>
              <p:cNvSpPr txBox="1">
                <a:spLocks noRot="1" noChangeAspect="1" noMove="1" noResize="1" noEditPoints="1" noAdjustHandles="1" noChangeArrowheads="1" noChangeShapeType="1" noTextEdit="1"/>
              </p:cNvSpPr>
              <p:nvPr/>
            </p:nvSpPr>
            <p:spPr>
              <a:xfrm>
                <a:off x="655347" y="3103202"/>
                <a:ext cx="2376264" cy="369332"/>
              </a:xfrm>
              <a:prstGeom prst="rect">
                <a:avLst/>
              </a:prstGeom>
              <a:blipFill>
                <a:blip r:embed="rId2"/>
                <a:stretch>
                  <a:fillRect b="-18033"/>
                </a:stretch>
              </a:blipFill>
            </p:spPr>
            <p:txBody>
              <a:bodyPr/>
              <a:lstStyle/>
              <a:p>
                <a:r>
                  <a:rPr lang="el-GR">
                    <a:noFill/>
                  </a:rPr>
                  <a:t> </a:t>
                </a:r>
              </a:p>
            </p:txBody>
          </p:sp>
        </mc:Fallback>
      </mc:AlternateContent>
      <p:sp>
        <p:nvSpPr>
          <p:cNvPr id="23" name="TextBox 22">
            <a:extLst>
              <a:ext uri="{FF2B5EF4-FFF2-40B4-BE49-F238E27FC236}">
                <a16:creationId xmlns:a16="http://schemas.microsoft.com/office/drawing/2014/main" id="{DD978961-BB89-4F36-A61F-83438FC45F3B}"/>
              </a:ext>
            </a:extLst>
          </p:cNvPr>
          <p:cNvSpPr txBox="1"/>
          <p:nvPr/>
        </p:nvSpPr>
        <p:spPr>
          <a:xfrm>
            <a:off x="1287048" y="3570732"/>
            <a:ext cx="1028011" cy="369332"/>
          </a:xfrm>
          <a:prstGeom prst="rect">
            <a:avLst/>
          </a:prstGeom>
          <a:noFill/>
        </p:spPr>
        <p:txBody>
          <a:bodyPr wrap="square">
            <a:spAutoFit/>
          </a:bodyPr>
          <a:lstStyle/>
          <a:p>
            <a:pPr algn="just"/>
            <a:r>
              <a:rPr lang="el-GR" dirty="0">
                <a:latin typeface="Garamond" panose="02020404030301010803" pitchFamily="18" charset="0"/>
              </a:rPr>
              <a:t>ρ=0.5</a:t>
            </a:r>
            <a:endParaRPr lang="el-GR" dirty="0">
              <a:solidFill>
                <a:schemeClr val="tx2"/>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AC5C7D7-BB3C-4DDB-9689-C6D7775D4D46}"/>
                  </a:ext>
                </a:extLst>
              </p:cNvPr>
              <p:cNvSpPr txBox="1"/>
              <p:nvPr/>
            </p:nvSpPr>
            <p:spPr>
              <a:xfrm>
                <a:off x="1090924" y="1093164"/>
                <a:ext cx="1876110" cy="1938416"/>
              </a:xfrm>
              <a:prstGeom prst="rect">
                <a:avLst/>
              </a:prstGeom>
              <a:noFill/>
            </p:spPr>
            <p:txBody>
              <a:bodyPr wrap="square">
                <a:spAutoFit/>
              </a:bodyPr>
              <a:lstStyle/>
              <a:p>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l-GR" b="0" i="1" smtClean="0">
                        <a:latin typeface="Cambria Math" panose="02040503050406030204" pitchFamily="18" charset="0"/>
                      </a:rPr>
                      <m:t>=</m:t>
                    </m:r>
                    <m:d>
                      <m:dPr>
                        <m:begChr m:val="["/>
                        <m:endChr m:val="]"/>
                        <m:ctrlPr>
                          <a:rPr lang="el-GR" b="0" i="1" smtClean="0">
                            <a:latin typeface="Cambria Math" panose="02040503050406030204" pitchFamily="18" charset="0"/>
                          </a:rPr>
                        </m:ctrlPr>
                      </m:dPr>
                      <m:e>
                        <m:m>
                          <m:mPr>
                            <m:mcs>
                              <m:mc>
                                <m:mcPr>
                                  <m:count m:val="1"/>
                                  <m:mcJc m:val="center"/>
                                </m:mcPr>
                              </m:mc>
                            </m:mcs>
                            <m:ctrlPr>
                              <a:rPr lang="el-GR"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−1</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2</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p>
              <a:p>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.5</m:t>
                              </m:r>
                            </m:e>
                          </m:mr>
                          <m:mr>
                            <m:e>
                              <m:r>
                                <a:rPr lang="en-US" b="0" i="1" smtClean="0">
                                  <a:latin typeface="Cambria Math" panose="02040503050406030204" pitchFamily="18" charset="0"/>
                                </a:rPr>
                                <m:t>2</m:t>
                              </m:r>
                            </m:e>
                          </m:mr>
                        </m:m>
                      </m:e>
                    </m:d>
                  </m:oMath>
                </a14:m>
                <a:r>
                  <a:rPr lang="en-US" dirty="0">
                    <a:latin typeface="Garamond" panose="02020404030301010803" pitchFamily="18" charset="0"/>
                  </a:rPr>
                  <a:t>, </a:t>
                </a:r>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r>
                        <a:rPr lang="el-GR" i="1">
                          <a:latin typeface="Cambria Math" panose="02040503050406030204" pitchFamily="18" charset="0"/>
                        </a:rPr>
                        <m:t>=</m:t>
                      </m:r>
                      <m:d>
                        <m:dPr>
                          <m:begChr m:val="["/>
                          <m:endChr m:val="]"/>
                          <m:ctrlPr>
                            <a:rPr lang="el-GR" i="1">
                              <a:latin typeface="Cambria Math" panose="02040503050406030204" pitchFamily="18" charset="0"/>
                            </a:rPr>
                          </m:ctrlPr>
                        </m:dPr>
                        <m:e>
                          <m:m>
                            <m:mPr>
                              <m:mcs>
                                <m:mc>
                                  <m:mcPr>
                                    <m:count m:val="1"/>
                                    <m:mcJc m:val="center"/>
                                  </m:mcPr>
                                </m:mc>
                              </m:mcs>
                              <m:ctrlPr>
                                <a:rPr lang="el-GR"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3</m:t>
                                </m:r>
                              </m:e>
                            </m:mr>
                            <m:mr>
                              <m:e>
                                <m:r>
                                  <a:rPr lang="en-US" b="0" i="1" smtClean="0">
                                    <a:latin typeface="Cambria Math" panose="02040503050406030204" pitchFamily="18" charset="0"/>
                                  </a:rPr>
                                  <m:t>−2</m:t>
                                </m:r>
                              </m:e>
                            </m:mr>
                          </m:m>
                        </m:e>
                      </m:d>
                    </m:oMath>
                  </m:oMathPara>
                </a14:m>
                <a:endParaRPr lang="el-GR" dirty="0"/>
              </a:p>
            </p:txBody>
          </p:sp>
        </mc:Choice>
        <mc:Fallback xmlns="">
          <p:sp>
            <p:nvSpPr>
              <p:cNvPr id="25" name="TextBox 24">
                <a:extLst>
                  <a:ext uri="{FF2B5EF4-FFF2-40B4-BE49-F238E27FC236}">
                    <a16:creationId xmlns:a16="http://schemas.microsoft.com/office/drawing/2014/main" id="{4AC5C7D7-BB3C-4DDB-9689-C6D7775D4D46}"/>
                  </a:ext>
                </a:extLst>
              </p:cNvPr>
              <p:cNvSpPr txBox="1">
                <a:spLocks noRot="1" noChangeAspect="1" noMove="1" noResize="1" noEditPoints="1" noAdjustHandles="1" noChangeArrowheads="1" noChangeShapeType="1" noTextEdit="1"/>
              </p:cNvSpPr>
              <p:nvPr/>
            </p:nvSpPr>
            <p:spPr>
              <a:xfrm>
                <a:off x="1090924" y="1093164"/>
                <a:ext cx="1876110" cy="1938416"/>
              </a:xfrm>
              <a:prstGeom prst="rect">
                <a:avLst/>
              </a:prstGeom>
              <a:blipFill>
                <a:blip r:embed="rId3"/>
                <a:stretch>
                  <a:fillRect/>
                </a:stretch>
              </a:blipFill>
            </p:spPr>
            <p:txBody>
              <a:bodyPr/>
              <a:lstStyle/>
              <a:p>
                <a:r>
                  <a:rPr lang="el-GR">
                    <a:noFill/>
                  </a:rPr>
                  <a:t> </a:t>
                </a:r>
              </a:p>
            </p:txBody>
          </p:sp>
        </mc:Fallback>
      </mc:AlternateContent>
      <p:sp>
        <p:nvSpPr>
          <p:cNvPr id="27" name="TextBox 26">
            <a:extLst>
              <a:ext uri="{FF2B5EF4-FFF2-40B4-BE49-F238E27FC236}">
                <a16:creationId xmlns:a16="http://schemas.microsoft.com/office/drawing/2014/main" id="{B8BC0A09-1549-49D1-8C29-D212D17AB9CE}"/>
              </a:ext>
            </a:extLst>
          </p:cNvPr>
          <p:cNvSpPr txBox="1"/>
          <p:nvPr/>
        </p:nvSpPr>
        <p:spPr>
          <a:xfrm>
            <a:off x="2371071" y="119090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8" name="TextBox 27">
            <a:extLst>
              <a:ext uri="{FF2B5EF4-FFF2-40B4-BE49-F238E27FC236}">
                <a16:creationId xmlns:a16="http://schemas.microsoft.com/office/drawing/2014/main" id="{229A8C8D-D921-421C-833A-29C4A951FF75}"/>
              </a:ext>
            </a:extLst>
          </p:cNvPr>
          <p:cNvSpPr txBox="1"/>
          <p:nvPr/>
        </p:nvSpPr>
        <p:spPr>
          <a:xfrm>
            <a:off x="2315060" y="2563790"/>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29" name="TextBox 28">
            <a:extLst>
              <a:ext uri="{FF2B5EF4-FFF2-40B4-BE49-F238E27FC236}">
                <a16:creationId xmlns:a16="http://schemas.microsoft.com/office/drawing/2014/main" id="{0106141A-AB4F-4684-9920-D680FDB149C2}"/>
              </a:ext>
            </a:extLst>
          </p:cNvPr>
          <p:cNvSpPr txBox="1"/>
          <p:nvPr/>
        </p:nvSpPr>
        <p:spPr>
          <a:xfrm>
            <a:off x="2371071" y="1623308"/>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sp>
        <p:nvSpPr>
          <p:cNvPr id="30" name="TextBox 29">
            <a:extLst>
              <a:ext uri="{FF2B5EF4-FFF2-40B4-BE49-F238E27FC236}">
                <a16:creationId xmlns:a16="http://schemas.microsoft.com/office/drawing/2014/main" id="{3975D216-D0DF-4FE3-8F25-A79595A43AF0}"/>
              </a:ext>
            </a:extLst>
          </p:cNvPr>
          <p:cNvSpPr txBox="1"/>
          <p:nvPr/>
        </p:nvSpPr>
        <p:spPr>
          <a:xfrm>
            <a:off x="2315059" y="2062372"/>
            <a:ext cx="595963" cy="369332"/>
          </a:xfrm>
          <a:prstGeom prst="rect">
            <a:avLst/>
          </a:prstGeom>
          <a:noFill/>
        </p:spPr>
        <p:txBody>
          <a:bodyPr wrap="square">
            <a:spAutoFit/>
          </a:bodyPr>
          <a:lstStyle/>
          <a:p>
            <a:r>
              <a:rPr lang="en-US" dirty="0">
                <a:latin typeface="Garamond" panose="02020404030301010803" pitchFamily="18" charset="0"/>
              </a:rPr>
              <a:t>-</a:t>
            </a:r>
            <a:r>
              <a:rPr lang="el-GR" dirty="0">
                <a:latin typeface="Garamond" panose="02020404030301010803" pitchFamily="18" charset="0"/>
              </a:rPr>
              <a:t>1</a:t>
            </a:r>
            <a:endParaRPr lang="el-GR" dirty="0"/>
          </a:p>
        </p:txBody>
      </p:sp>
      <p:cxnSp>
        <p:nvCxnSpPr>
          <p:cNvPr id="24" name="Straight Connector 23">
            <a:extLst>
              <a:ext uri="{FF2B5EF4-FFF2-40B4-BE49-F238E27FC236}">
                <a16:creationId xmlns:a16="http://schemas.microsoft.com/office/drawing/2014/main" id="{6AFFBBFD-7804-4478-B368-7A7285F613E7}"/>
              </a:ext>
            </a:extLst>
          </p:cNvPr>
          <p:cNvCxnSpPr/>
          <p:nvPr/>
        </p:nvCxnSpPr>
        <p:spPr>
          <a:xfrm>
            <a:off x="2782044" y="1093164"/>
            <a:ext cx="0" cy="3151063"/>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7AA8D26-4953-4ED1-84F5-F07C01C05C98}"/>
              </a:ext>
            </a:extLst>
          </p:cNvPr>
          <p:cNvSpPr txBox="1"/>
          <p:nvPr/>
        </p:nvSpPr>
        <p:spPr>
          <a:xfrm>
            <a:off x="992710" y="4075744"/>
            <a:ext cx="1483098" cy="307777"/>
          </a:xfrm>
          <a:prstGeom prst="rect">
            <a:avLst/>
          </a:prstGeom>
          <a:noFill/>
        </p:spPr>
        <p:txBody>
          <a:bodyPr wrap="none" rtlCol="0">
            <a:spAutoFit/>
          </a:bodyPr>
          <a:lstStyle/>
          <a:p>
            <a:r>
              <a:rPr lang="el-GR" sz="1400" dirty="0">
                <a:latin typeface="Garamond" panose="02020404030301010803" pitchFamily="18" charset="0"/>
              </a:rPr>
              <a:t>Τάση πόλωσης = 1</a:t>
            </a:r>
          </a:p>
        </p:txBody>
      </p:sp>
      <p:sp>
        <p:nvSpPr>
          <p:cNvPr id="36" name="Oval 35">
            <a:extLst>
              <a:ext uri="{FF2B5EF4-FFF2-40B4-BE49-F238E27FC236}">
                <a16:creationId xmlns:a16="http://schemas.microsoft.com/office/drawing/2014/main" id="{2AB19DCA-5CBB-477F-9261-68EBBDC85F5E}"/>
              </a:ext>
            </a:extLst>
          </p:cNvPr>
          <p:cNvSpPr/>
          <p:nvPr/>
        </p:nvSpPr>
        <p:spPr>
          <a:xfrm>
            <a:off x="6219101" y="3031580"/>
            <a:ext cx="1584176" cy="9465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9" name="Straight Connector 38">
            <a:extLst>
              <a:ext uri="{FF2B5EF4-FFF2-40B4-BE49-F238E27FC236}">
                <a16:creationId xmlns:a16="http://schemas.microsoft.com/office/drawing/2014/main" id="{EA17ABAD-2899-491E-ACFB-CE93ED5E596E}"/>
              </a:ext>
            </a:extLst>
          </p:cNvPr>
          <p:cNvCxnSpPr>
            <a:endCxn id="36" idx="4"/>
          </p:cNvCxnSpPr>
          <p:nvPr/>
        </p:nvCxnSpPr>
        <p:spPr>
          <a:xfrm>
            <a:off x="7011189" y="3031580"/>
            <a:ext cx="0" cy="94655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3623B55-F933-4BC5-B4E6-0182A9BCC7FE}"/>
              </a:ext>
            </a:extLst>
          </p:cNvPr>
          <p:cNvSpPr txBox="1"/>
          <p:nvPr/>
        </p:nvSpPr>
        <p:spPr>
          <a:xfrm>
            <a:off x="6555335" y="3320192"/>
            <a:ext cx="320922" cy="369332"/>
          </a:xfrm>
          <a:prstGeom prst="rect">
            <a:avLst/>
          </a:prstGeom>
          <a:noFill/>
        </p:spPr>
        <p:txBody>
          <a:bodyPr wrap="none" rtlCol="0">
            <a:spAutoFit/>
          </a:bodyPr>
          <a:lstStyle/>
          <a:p>
            <a:r>
              <a:rPr lang="en-US" dirty="0"/>
              <a:t>S</a:t>
            </a:r>
            <a:endParaRPr lang="el-GR" dirty="0"/>
          </a:p>
        </p:txBody>
      </p:sp>
      <p:sp>
        <p:nvSpPr>
          <p:cNvPr id="42" name="TextBox 41">
            <a:extLst>
              <a:ext uri="{FF2B5EF4-FFF2-40B4-BE49-F238E27FC236}">
                <a16:creationId xmlns:a16="http://schemas.microsoft.com/office/drawing/2014/main" id="{110D1187-A815-4FB8-A6A8-D619DB0B94CD}"/>
              </a:ext>
            </a:extLst>
          </p:cNvPr>
          <p:cNvSpPr txBox="1"/>
          <p:nvPr/>
        </p:nvSpPr>
        <p:spPr>
          <a:xfrm>
            <a:off x="7111839" y="3310320"/>
            <a:ext cx="639919" cy="369332"/>
          </a:xfrm>
          <a:prstGeom prst="rect">
            <a:avLst/>
          </a:prstGeom>
          <a:noFill/>
        </p:spPr>
        <p:txBody>
          <a:bodyPr wrap="none" rtlCol="0">
            <a:spAutoFit/>
          </a:bodyPr>
          <a:lstStyle/>
          <a:p>
            <a:r>
              <a:rPr lang="el-GR" dirty="0"/>
              <a:t>Φ(</a:t>
            </a:r>
            <a:r>
              <a:rPr lang="en-US" dirty="0"/>
              <a:t>S</a:t>
            </a:r>
            <a:r>
              <a:rPr lang="el-GR" dirty="0"/>
              <a:t>)</a:t>
            </a:r>
          </a:p>
        </p:txBody>
      </p:sp>
      <p:cxnSp>
        <p:nvCxnSpPr>
          <p:cNvPr id="43" name="Straight Arrow Connector 42">
            <a:extLst>
              <a:ext uri="{FF2B5EF4-FFF2-40B4-BE49-F238E27FC236}">
                <a16:creationId xmlns:a16="http://schemas.microsoft.com/office/drawing/2014/main" id="{107F8177-2F24-4A66-9D31-2B964057E3B5}"/>
              </a:ext>
            </a:extLst>
          </p:cNvPr>
          <p:cNvCxnSpPr>
            <a:cxnSpLocks/>
            <a:stCxn id="47" idx="3"/>
          </p:cNvCxnSpPr>
          <p:nvPr/>
        </p:nvCxnSpPr>
        <p:spPr>
          <a:xfrm>
            <a:off x="4971264" y="3109075"/>
            <a:ext cx="1133630" cy="26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B69C990-2618-4F1E-AE94-418D07C3E456}"/>
              </a:ext>
            </a:extLst>
          </p:cNvPr>
          <p:cNvCxnSpPr>
            <a:cxnSpLocks/>
          </p:cNvCxnSpPr>
          <p:nvPr/>
        </p:nvCxnSpPr>
        <p:spPr>
          <a:xfrm flipV="1">
            <a:off x="4826900" y="3577157"/>
            <a:ext cx="1307752" cy="305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DED503-98BF-474F-BF79-0D5F2AED0CE5}"/>
              </a:ext>
            </a:extLst>
          </p:cNvPr>
          <p:cNvCxnSpPr>
            <a:cxnSpLocks/>
            <a:stCxn id="46" idx="2"/>
          </p:cNvCxnSpPr>
          <p:nvPr/>
        </p:nvCxnSpPr>
        <p:spPr>
          <a:xfrm>
            <a:off x="5746692" y="2584385"/>
            <a:ext cx="710601" cy="6098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C795FBF-A9F3-4717-A5D7-3549A5B58350}"/>
              </a:ext>
            </a:extLst>
          </p:cNvPr>
          <p:cNvSpPr txBox="1"/>
          <p:nvPr/>
        </p:nvSpPr>
        <p:spPr>
          <a:xfrm>
            <a:off x="5383451" y="2215053"/>
            <a:ext cx="726481" cy="369332"/>
          </a:xfrm>
          <a:prstGeom prst="rect">
            <a:avLst/>
          </a:prstGeom>
          <a:noFill/>
        </p:spPr>
        <p:txBody>
          <a:bodyPr wrap="none" rtlCol="0">
            <a:spAutoFit/>
          </a:bodyPr>
          <a:lstStyle/>
          <a:p>
            <a:r>
              <a:rPr lang="en-US" dirty="0"/>
              <a:t>a0=1</a:t>
            </a:r>
            <a:endParaRPr lang="el-GR" dirty="0"/>
          </a:p>
        </p:txBody>
      </p:sp>
      <p:sp>
        <p:nvSpPr>
          <p:cNvPr id="47" name="TextBox 46">
            <a:extLst>
              <a:ext uri="{FF2B5EF4-FFF2-40B4-BE49-F238E27FC236}">
                <a16:creationId xmlns:a16="http://schemas.microsoft.com/office/drawing/2014/main" id="{5E89DCD0-F475-4569-ADEC-0F31984F0777}"/>
              </a:ext>
            </a:extLst>
          </p:cNvPr>
          <p:cNvSpPr txBox="1"/>
          <p:nvPr/>
        </p:nvSpPr>
        <p:spPr>
          <a:xfrm>
            <a:off x="4366611" y="2924409"/>
            <a:ext cx="604653" cy="369332"/>
          </a:xfrm>
          <a:prstGeom prst="rect">
            <a:avLst/>
          </a:prstGeom>
          <a:noFill/>
        </p:spPr>
        <p:txBody>
          <a:bodyPr wrap="none" rtlCol="0">
            <a:spAutoFit/>
          </a:bodyPr>
          <a:lstStyle/>
          <a:p>
            <a:r>
              <a:rPr lang="en-US" dirty="0"/>
              <a:t>X=0</a:t>
            </a:r>
            <a:endParaRPr lang="el-GR" dirty="0"/>
          </a:p>
        </p:txBody>
      </p:sp>
      <p:sp>
        <p:nvSpPr>
          <p:cNvPr id="48" name="TextBox 47">
            <a:extLst>
              <a:ext uri="{FF2B5EF4-FFF2-40B4-BE49-F238E27FC236}">
                <a16:creationId xmlns:a16="http://schemas.microsoft.com/office/drawing/2014/main" id="{DFED3BF6-17B5-4369-9294-392CC153BF65}"/>
              </a:ext>
            </a:extLst>
          </p:cNvPr>
          <p:cNvSpPr txBox="1"/>
          <p:nvPr/>
        </p:nvSpPr>
        <p:spPr>
          <a:xfrm>
            <a:off x="4289544" y="3722960"/>
            <a:ext cx="595035" cy="369332"/>
          </a:xfrm>
          <a:prstGeom prst="rect">
            <a:avLst/>
          </a:prstGeom>
          <a:noFill/>
        </p:spPr>
        <p:txBody>
          <a:bodyPr wrap="none" rtlCol="0">
            <a:spAutoFit/>
          </a:bodyPr>
          <a:lstStyle/>
          <a:p>
            <a:r>
              <a:rPr lang="en-US" dirty="0"/>
              <a:t>Y=1</a:t>
            </a:r>
            <a:endParaRPr lang="el-GR" dirty="0"/>
          </a:p>
        </p:txBody>
      </p:sp>
      <p:cxnSp>
        <p:nvCxnSpPr>
          <p:cNvPr id="49" name="Straight Arrow Connector 48">
            <a:extLst>
              <a:ext uri="{FF2B5EF4-FFF2-40B4-BE49-F238E27FC236}">
                <a16:creationId xmlns:a16="http://schemas.microsoft.com/office/drawing/2014/main" id="{70ECEA30-78AF-4328-A94E-467EC2E1EB5F}"/>
              </a:ext>
            </a:extLst>
          </p:cNvPr>
          <p:cNvCxnSpPr>
            <a:cxnSpLocks/>
          </p:cNvCxnSpPr>
          <p:nvPr/>
        </p:nvCxnSpPr>
        <p:spPr>
          <a:xfrm flipV="1">
            <a:off x="7828024" y="3494986"/>
            <a:ext cx="841965" cy="1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5F0F96D-21AA-4A56-A157-7DCAF42F9355}"/>
              </a:ext>
            </a:extLst>
          </p:cNvPr>
          <p:cNvSpPr txBox="1"/>
          <p:nvPr/>
        </p:nvSpPr>
        <p:spPr>
          <a:xfrm>
            <a:off x="6022026" y="2579687"/>
            <a:ext cx="31931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0</a:t>
            </a:r>
            <a:endParaRPr lang="el-GR" dirty="0"/>
          </a:p>
        </p:txBody>
      </p:sp>
      <p:sp>
        <p:nvSpPr>
          <p:cNvPr id="51" name="TextBox 50">
            <a:extLst>
              <a:ext uri="{FF2B5EF4-FFF2-40B4-BE49-F238E27FC236}">
                <a16:creationId xmlns:a16="http://schemas.microsoft.com/office/drawing/2014/main" id="{5B81C2C3-9CC3-4680-B711-7ECEBFA42BA8}"/>
              </a:ext>
            </a:extLst>
          </p:cNvPr>
          <p:cNvSpPr txBox="1"/>
          <p:nvPr/>
        </p:nvSpPr>
        <p:spPr>
          <a:xfrm>
            <a:off x="5246598" y="2875636"/>
            <a:ext cx="502061"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0.5</a:t>
            </a:r>
            <a:endParaRPr lang="el-GR" dirty="0"/>
          </a:p>
        </p:txBody>
      </p:sp>
      <p:sp>
        <p:nvSpPr>
          <p:cNvPr id="52" name="TextBox 51">
            <a:extLst>
              <a:ext uri="{FF2B5EF4-FFF2-40B4-BE49-F238E27FC236}">
                <a16:creationId xmlns:a16="http://schemas.microsoft.com/office/drawing/2014/main" id="{6AE45F5C-0138-4461-B9F3-13C03FF25634}"/>
              </a:ext>
            </a:extLst>
          </p:cNvPr>
          <p:cNvSpPr txBox="1"/>
          <p:nvPr/>
        </p:nvSpPr>
        <p:spPr>
          <a:xfrm>
            <a:off x="5152404" y="3793470"/>
            <a:ext cx="58702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-1.5</a:t>
            </a:r>
            <a:endParaRPr lang="el-GR" dirty="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730AD35-B976-4CA5-9CDE-9A7AA86ECE03}"/>
                  </a:ext>
                </a:extLst>
              </p:cNvPr>
              <p:cNvSpPr txBox="1"/>
              <p:nvPr/>
            </p:nvSpPr>
            <p:spPr>
              <a:xfrm>
                <a:off x="2903866" y="1153412"/>
                <a:ext cx="7583023" cy="646331"/>
              </a:xfrm>
              <a:prstGeom prst="rect">
                <a:avLst/>
              </a:prstGeom>
              <a:noFill/>
            </p:spPr>
            <p:txBody>
              <a:bodyPr wrap="square">
                <a:spAutoFit/>
              </a:bodyPr>
              <a:lstStyle/>
              <a:p>
                <a:pPr marL="342900" indent="-342900">
                  <a:buFont typeface="+mj-lt"/>
                  <a:buAutoNum type="arabicPeriod"/>
                </a:pPr>
                <a:r>
                  <a:rPr lang="el-GR" sz="1800" dirty="0">
                    <a:latin typeface="Garamond" panose="02020404030301010803" pitchFamily="18" charset="0"/>
                  </a:rPr>
                  <a:t>Παρουσιάζεται το άγνωστο πρότυπο</a:t>
                </a:r>
                <a:r>
                  <a:rPr lang="en-US" sz="1800" dirty="0">
                    <a:latin typeface="Garamond" panose="02020404030301010803" pitchFamily="18" charset="0"/>
                  </a:rPr>
                  <a:t> </a:t>
                </a:r>
                <a14:m>
                  <m:oMath xmlns:m="http://schemas.openxmlformats.org/officeDocument/2006/math">
                    <m:sSub>
                      <m:sSubPr>
                        <m:ctrlPr>
                          <a:rPr lang="el-GR" sz="1800" i="1">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 </m:t>
                        </m:r>
                      </m:sub>
                    </m:sSub>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[0 </m:t>
                        </m:r>
                        <m:r>
                          <a:rPr lang="en-US" sz="1800" b="0" i="1" smtClean="0">
                            <a:latin typeface="Cambria Math" panose="02040503050406030204" pitchFamily="18" charset="0"/>
                          </a:rPr>
                          <m:t>1</m:t>
                        </m:r>
                        <m:r>
                          <a:rPr lang="en-US" sz="1800" i="1">
                            <a:latin typeface="Cambria Math" panose="02040503050406030204" pitchFamily="18" charset="0"/>
                          </a:rPr>
                          <m:t> </m:t>
                        </m:r>
                        <m:r>
                          <a:rPr lang="en-US" sz="1800" b="0" i="1" smtClean="0">
                            <a:latin typeface="Cambria Math" panose="02040503050406030204" pitchFamily="18" charset="0"/>
                          </a:rPr>
                          <m:t>1</m:t>
                        </m:r>
                        <m:r>
                          <a:rPr lang="en-US" sz="1800" i="1">
                            <a:latin typeface="Cambria Math" panose="02040503050406030204" pitchFamily="18" charset="0"/>
                          </a:rPr>
                          <m:t>]</m:t>
                        </m:r>
                      </m:e>
                      <m:sup>
                        <m:r>
                          <a:rPr lang="en-US" sz="1800" i="1">
                            <a:latin typeface="Cambria Math" panose="02040503050406030204" pitchFamily="18" charset="0"/>
                          </a:rPr>
                          <m:t>𝑇</m:t>
                        </m:r>
                      </m:sup>
                    </m:sSup>
                    <m:r>
                      <a:rPr lang="en-US" sz="1800" b="0" i="1" smtClean="0">
                        <a:latin typeface="Cambria Math" panose="02040503050406030204" pitchFamily="18" charset="0"/>
                      </a:rPr>
                      <m:t>. </m:t>
                    </m:r>
                  </m:oMath>
                </a14:m>
                <a:r>
                  <a:rPr lang="el-GR" sz="1800" dirty="0">
                    <a:latin typeface="Garamond" panose="02020404030301010803" pitchFamily="18" charset="0"/>
                  </a:rPr>
                  <a:t>Ποια είναι η έξοδος του ταξινομητή και που ταξινομείται το εν λόγω πρότυπο ?</a:t>
                </a:r>
              </a:p>
            </p:txBody>
          </p:sp>
        </mc:Choice>
        <mc:Fallback xmlns="">
          <p:sp>
            <p:nvSpPr>
              <p:cNvPr id="33" name="TextBox 32">
                <a:extLst>
                  <a:ext uri="{FF2B5EF4-FFF2-40B4-BE49-F238E27FC236}">
                    <a16:creationId xmlns:a16="http://schemas.microsoft.com/office/drawing/2014/main" id="{1730AD35-B976-4CA5-9CDE-9A7AA86ECE03}"/>
                  </a:ext>
                </a:extLst>
              </p:cNvPr>
              <p:cNvSpPr txBox="1">
                <a:spLocks noRot="1" noChangeAspect="1" noMove="1" noResize="1" noEditPoints="1" noAdjustHandles="1" noChangeArrowheads="1" noChangeShapeType="1" noTextEdit="1"/>
              </p:cNvSpPr>
              <p:nvPr/>
            </p:nvSpPr>
            <p:spPr>
              <a:xfrm>
                <a:off x="2903866" y="1153412"/>
                <a:ext cx="7583023" cy="646331"/>
              </a:xfrm>
              <a:prstGeom prst="rect">
                <a:avLst/>
              </a:prstGeom>
              <a:blipFill>
                <a:blip r:embed="rId4"/>
                <a:stretch>
                  <a:fillRect l="-563" t="-3774" b="-14151"/>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CE919E0E-E60C-4F6D-A8AC-5CEF3FEE5311}"/>
              </a:ext>
            </a:extLst>
          </p:cNvPr>
          <p:cNvSpPr txBox="1"/>
          <p:nvPr/>
        </p:nvSpPr>
        <p:spPr>
          <a:xfrm>
            <a:off x="4129513" y="4585994"/>
            <a:ext cx="4778296" cy="369332"/>
          </a:xfrm>
          <a:prstGeom prst="rect">
            <a:avLst/>
          </a:prstGeom>
          <a:noFill/>
        </p:spPr>
        <p:txBody>
          <a:bodyPr wrap="none" rtlCol="0">
            <a:spAutoFit/>
          </a:bodyPr>
          <a:lstStyle/>
          <a:p>
            <a:r>
              <a:rPr lang="en-US" dirty="0"/>
              <a:t>S = (0*0.5)+(1*-1.5)+(1*0)=-1.5=&gt;</a:t>
            </a:r>
            <a:r>
              <a:rPr lang="el-GR" dirty="0"/>
              <a:t>Φ(</a:t>
            </a:r>
            <a:r>
              <a:rPr lang="en-US" dirty="0"/>
              <a:t>-1.5</a:t>
            </a:r>
            <a:r>
              <a:rPr lang="el-GR" dirty="0"/>
              <a:t>)</a:t>
            </a:r>
            <a:r>
              <a:rPr lang="en-US" dirty="0"/>
              <a:t>=-1</a:t>
            </a:r>
            <a:endParaRPr lang="el-GR"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B7B5129-C786-44EC-A2A9-36FD9DC3732A}"/>
                  </a:ext>
                </a:extLst>
              </p:cNvPr>
              <p:cNvSpPr txBox="1"/>
              <p:nvPr/>
            </p:nvSpPr>
            <p:spPr>
              <a:xfrm>
                <a:off x="2903866" y="5363020"/>
                <a:ext cx="736701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l-GR" sz="2000" dirty="0">
                    <a:latin typeface="Garamond" panose="02020404030301010803" pitchFamily="18" charset="0"/>
                  </a:rPr>
                  <a:t>Το άγνωστο πρότυπο</a:t>
                </a:r>
                <a:r>
                  <a:rPr lang="en-US" sz="2000" dirty="0">
                    <a:latin typeface="Garamond" panose="02020404030301010803" pitchFamily="18" charset="0"/>
                  </a:rPr>
                  <a:t> </a:t>
                </a:r>
                <a14:m>
                  <m:oMath xmlns:m="http://schemas.openxmlformats.org/officeDocument/2006/math">
                    <m:sSub>
                      <m:sSubPr>
                        <m:ctrlPr>
                          <a:rPr lang="el-GR"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 </m:t>
                        </m:r>
                      </m:sub>
                    </m:sSub>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[0 </m:t>
                        </m:r>
                        <m:r>
                          <a:rPr lang="en-US" sz="2000" b="0" i="1" smtClean="0">
                            <a:latin typeface="Cambria Math" panose="02040503050406030204" pitchFamily="18" charset="0"/>
                          </a:rPr>
                          <m:t>1</m:t>
                        </m:r>
                        <m:r>
                          <a:rPr lang="en-US" sz="2000" i="1">
                            <a:latin typeface="Cambria Math" panose="02040503050406030204" pitchFamily="18" charset="0"/>
                          </a:rPr>
                          <m:t> </m:t>
                        </m:r>
                        <m:r>
                          <a:rPr lang="en-US" sz="2000" b="0" i="1" smtClean="0">
                            <a:latin typeface="Cambria Math" panose="02040503050406030204" pitchFamily="18" charset="0"/>
                          </a:rPr>
                          <m:t>1</m:t>
                        </m:r>
                        <m:r>
                          <a:rPr lang="en-US" sz="2000" i="1">
                            <a:latin typeface="Cambria Math" panose="02040503050406030204" pitchFamily="18" charset="0"/>
                          </a:rPr>
                          <m:t>]</m:t>
                        </m:r>
                      </m:e>
                      <m:sup>
                        <m:r>
                          <a:rPr lang="en-US" sz="2000" i="1">
                            <a:latin typeface="Cambria Math" panose="02040503050406030204" pitchFamily="18" charset="0"/>
                          </a:rPr>
                          <m:t>𝑇</m:t>
                        </m:r>
                      </m:sup>
                    </m:sSup>
                  </m:oMath>
                </a14:m>
                <a:r>
                  <a:rPr lang="el-GR" sz="2000" dirty="0">
                    <a:latin typeface="Garamond" panose="02020404030301010803" pitchFamily="18" charset="0"/>
                  </a:rPr>
                  <a:t>ταξινομείται στην κλάση -1 (Υγιής) </a:t>
                </a:r>
              </a:p>
            </p:txBody>
          </p:sp>
        </mc:Choice>
        <mc:Fallback xmlns="">
          <p:sp>
            <p:nvSpPr>
              <p:cNvPr id="35" name="TextBox 34">
                <a:extLst>
                  <a:ext uri="{FF2B5EF4-FFF2-40B4-BE49-F238E27FC236}">
                    <a16:creationId xmlns:a16="http://schemas.microsoft.com/office/drawing/2014/main" id="{9B7B5129-C786-44EC-A2A9-36FD9DC3732A}"/>
                  </a:ext>
                </a:extLst>
              </p:cNvPr>
              <p:cNvSpPr txBox="1">
                <a:spLocks noRot="1" noChangeAspect="1" noMove="1" noResize="1" noEditPoints="1" noAdjustHandles="1" noChangeArrowheads="1" noChangeShapeType="1" noTextEdit="1"/>
              </p:cNvSpPr>
              <p:nvPr/>
            </p:nvSpPr>
            <p:spPr>
              <a:xfrm>
                <a:off x="2903866" y="5363020"/>
                <a:ext cx="7367010" cy="400110"/>
              </a:xfrm>
              <a:prstGeom prst="rect">
                <a:avLst/>
              </a:prstGeom>
              <a:blipFill>
                <a:blip r:embed="rId5"/>
                <a:stretch>
                  <a:fillRect t="-7576" b="-27273"/>
                </a:stretch>
              </a:blipFill>
            </p:spPr>
            <p:txBody>
              <a:bodyPr/>
              <a:lstStyle/>
              <a:p>
                <a:r>
                  <a:rPr lang="el-GR">
                    <a:noFill/>
                  </a:rPr>
                  <a:t> </a:t>
                </a:r>
              </a:p>
            </p:txBody>
          </p:sp>
        </mc:Fallback>
      </mc:AlternateContent>
      <p:sp>
        <p:nvSpPr>
          <p:cNvPr id="41" name="TextBox 40">
            <a:extLst>
              <a:ext uri="{FF2B5EF4-FFF2-40B4-BE49-F238E27FC236}">
                <a16:creationId xmlns:a16="http://schemas.microsoft.com/office/drawing/2014/main" id="{A31601E9-7F7A-4976-BF20-3CE648600CB8}"/>
              </a:ext>
            </a:extLst>
          </p:cNvPr>
          <p:cNvSpPr txBox="1"/>
          <p:nvPr/>
        </p:nvSpPr>
        <p:spPr>
          <a:xfrm>
            <a:off x="7989299" y="3060302"/>
            <a:ext cx="607800" cy="369332"/>
          </a:xfrm>
          <a:prstGeom prst="rect">
            <a:avLst/>
          </a:prstGeom>
          <a:noFill/>
        </p:spPr>
        <p:txBody>
          <a:bodyPr wrap="square">
            <a:spAutoFit/>
          </a:bodyPr>
          <a:lstStyle/>
          <a:p>
            <a:r>
              <a:rPr lang="en-US" dirty="0"/>
              <a:t>-1</a:t>
            </a:r>
            <a:endParaRPr lang="el-GR" dirty="0"/>
          </a:p>
        </p:txBody>
      </p:sp>
    </p:spTree>
    <p:extLst>
      <p:ext uri="{BB962C8B-B14F-4D97-AF65-F5344CB8AC3E}">
        <p14:creationId xmlns:p14="http://schemas.microsoft.com/office/powerpoint/2010/main" val="285187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6615</Words>
  <Application>Microsoft Office PowerPoint</Application>
  <PresentationFormat>Custom</PresentationFormat>
  <Paragraphs>2596</Paragraphs>
  <Slides>94</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5</vt:i4>
      </vt:variant>
      <vt:variant>
        <vt:lpstr>Slide Titles</vt:lpstr>
      </vt:variant>
      <vt:variant>
        <vt:i4>94</vt:i4>
      </vt:variant>
    </vt:vector>
  </HeadingPairs>
  <TitlesOfParts>
    <vt:vector size="110" baseType="lpstr">
      <vt:lpstr>Arial</vt:lpstr>
      <vt:lpstr>ArialMT</vt:lpstr>
      <vt:lpstr>Calibri</vt:lpstr>
      <vt:lpstr>Cambria</vt:lpstr>
      <vt:lpstr>Cambria Math</vt:lpstr>
      <vt:lpstr>Comic Sans MS</vt:lpstr>
      <vt:lpstr>Euphemia</vt:lpstr>
      <vt:lpstr>Garamond</vt:lpstr>
      <vt:lpstr>Times New Roman</vt:lpstr>
      <vt:lpstr>Wingdings</vt:lpstr>
      <vt:lpstr>Math 16x9</vt:lpstr>
      <vt:lpstr>Equation</vt:lpstr>
      <vt:lpstr>Document</vt:lpstr>
      <vt:lpstr>Unknown</vt:lpstr>
      <vt:lpstr>VISIO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e-mashine</cp:lastModifiedBy>
  <cp:revision>115</cp:revision>
  <dcterms:created xsi:type="dcterms:W3CDTF">2017-11-18T11:50:23Z</dcterms:created>
  <dcterms:modified xsi:type="dcterms:W3CDTF">2025-10-15T07:33:28Z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