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44" r:id="rId2"/>
  </p:sldMasterIdLst>
  <p:sldIdLst>
    <p:sldId id="256" r:id="rId3"/>
    <p:sldId id="258" r:id="rId4"/>
    <p:sldId id="300" r:id="rId5"/>
    <p:sldId id="301" r:id="rId6"/>
    <p:sldId id="302" r:id="rId7"/>
    <p:sldId id="323" r:id="rId8"/>
    <p:sldId id="303" r:id="rId9"/>
    <p:sldId id="304" r:id="rId10"/>
    <p:sldId id="305" r:id="rId11"/>
    <p:sldId id="306" r:id="rId12"/>
    <p:sldId id="307" r:id="rId13"/>
    <p:sldId id="308" r:id="rId14"/>
    <p:sldId id="309" r:id="rId15"/>
    <p:sldId id="310" r:id="rId16"/>
    <p:sldId id="311" r:id="rId17"/>
    <p:sldId id="312" r:id="rId18"/>
    <p:sldId id="315" r:id="rId19"/>
    <p:sldId id="316" r:id="rId20"/>
    <p:sldId id="314" r:id="rId21"/>
    <p:sldId id="317" r:id="rId22"/>
    <p:sldId id="313" r:id="rId23"/>
    <p:sldId id="318" r:id="rId24"/>
    <p:sldId id="319" r:id="rId25"/>
    <p:sldId id="287" r:id="rId26"/>
    <p:sldId id="320" r:id="rId27"/>
    <p:sldId id="298" r:id="rId28"/>
    <p:sldId id="285" r:id="rId29"/>
    <p:sldId id="288" r:id="rId30"/>
    <p:sldId id="289" r:id="rId31"/>
    <p:sldId id="290" r:id="rId32"/>
    <p:sldId id="291" r:id="rId33"/>
    <p:sldId id="292" r:id="rId34"/>
    <p:sldId id="293" r:id="rId35"/>
    <p:sldId id="294" r:id="rId36"/>
    <p:sldId id="295" r:id="rId37"/>
    <p:sldId id="296" r:id="rId38"/>
    <p:sldId id="321" r:id="rId39"/>
    <p:sldId id="297" r:id="rId40"/>
    <p:sldId id="322" r:id="rId4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9" autoAdjust="0"/>
    <p:restoredTop sz="94660"/>
  </p:normalViewPr>
  <p:slideViewPr>
    <p:cSldViewPr snapToGrid="0">
      <p:cViewPr varScale="1">
        <p:scale>
          <a:sx n="120" d="100"/>
          <a:sy n="120" d="100"/>
        </p:scale>
        <p:origin x="148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532368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1115492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1246382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6D2085F4-F5E9-4BDE-8BAB-30B37BD5928D}" type="datetimeFigureOut">
              <a:rPr lang="el-GR" smtClean="0"/>
              <a:t>19/12/2024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01471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6D2085F4-F5E9-4BDE-8BAB-30B37BD5928D}" type="datetimeFigureOut">
              <a:rPr lang="el-GR" smtClean="0"/>
              <a:t>19/12/2024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820083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3"/>
          <p:cNvSpPr>
            <a:spLocks noGrp="1"/>
          </p:cNvSpPr>
          <p:nvPr>
            <p:ph type="ftr" sz="quarter" idx="11"/>
          </p:nvPr>
        </p:nvSpPr>
        <p:spPr/>
        <p:txBody>
          <a:bodyPr/>
          <a:lstStyle/>
          <a:p>
            <a:endParaRPr lang="el-GR"/>
          </a:p>
        </p:txBody>
      </p:sp>
      <p:sp>
        <p:nvSpPr>
          <p:cNvPr id="6" name="Slide Number Placeholder 4"/>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564111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2"/>
          <p:cNvSpPr>
            <a:spLocks noGrp="1"/>
          </p:cNvSpPr>
          <p:nvPr>
            <p:ph type="ftr" sz="quarter" idx="11"/>
          </p:nvPr>
        </p:nvSpPr>
        <p:spPr/>
        <p:txBody>
          <a:bodyPr/>
          <a:lstStyle/>
          <a:p>
            <a:endParaRPr lang="el-GR"/>
          </a:p>
        </p:txBody>
      </p:sp>
      <p:sp>
        <p:nvSpPr>
          <p:cNvPr id="6" name="Slide Number Placeholder 3"/>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3656668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5"/>
          <p:cNvSpPr>
            <a:spLocks noGrp="1"/>
          </p:cNvSpPr>
          <p:nvPr>
            <p:ph type="ftr" sz="quarter" idx="11"/>
          </p:nvPr>
        </p:nvSpPr>
        <p:spPr/>
        <p:txBody>
          <a:bodyPr/>
          <a:lstStyle/>
          <a:p>
            <a:endParaRPr lang="el-GR"/>
          </a:p>
        </p:txBody>
      </p:sp>
      <p:sp>
        <p:nvSpPr>
          <p:cNvPr id="6"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120400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6D2085F4-F5E9-4BDE-8BAB-30B37BD5928D}" type="datetimeFigureOut">
              <a:rPr lang="el-GR" smtClean="0"/>
              <a:t>19/12/2024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3356579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6D2085F4-F5E9-4BDE-8BAB-30B37BD5928D}" type="datetimeFigureOut">
              <a:rPr lang="el-GR" smtClean="0"/>
              <a:t>19/12/2024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991296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3852755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31141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768659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597295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4"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108627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221943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D2085F4-F5E9-4BDE-8BAB-30B37BD5928D}" type="datetimeFigureOut">
              <a:rPr lang="el-GR" smtClean="0"/>
              <a:t>19/12/2024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38FBD47-63F1-42A4-9E3D-CE22C63648B7}" type="slidenum">
              <a:rPr lang="el-GR" smtClean="0"/>
              <a:t>‹#›</a:t>
            </a:fld>
            <a:endParaRPr lang="el-GR"/>
          </a:p>
        </p:txBody>
      </p:sp>
    </p:spTree>
    <p:extLst>
      <p:ext uri="{BB962C8B-B14F-4D97-AF65-F5344CB8AC3E}">
        <p14:creationId xmlns:p14="http://schemas.microsoft.com/office/powerpoint/2010/main" val="2623616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Στυλ κύριου υπότιτλου</a:t>
            </a:r>
          </a:p>
        </p:txBody>
      </p:sp>
      <p:sp>
        <p:nvSpPr>
          <p:cNvPr id="4" name="Rectangle 4">
            <a:extLst>
              <a:ext uri="{FF2B5EF4-FFF2-40B4-BE49-F238E27FC236}">
                <a16:creationId xmlns:a16="http://schemas.microsoft.com/office/drawing/2014/main" id="{A2251957-B3B9-4FD3-8536-72621E5A601E}"/>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5" name="Rectangle 5">
            <a:extLst>
              <a:ext uri="{FF2B5EF4-FFF2-40B4-BE49-F238E27FC236}">
                <a16:creationId xmlns:a16="http://schemas.microsoft.com/office/drawing/2014/main" id="{EE834DBC-2489-21F0-8682-6681B42E3774}"/>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6" name="Rectangle 6">
            <a:extLst>
              <a:ext uri="{FF2B5EF4-FFF2-40B4-BE49-F238E27FC236}">
                <a16:creationId xmlns:a16="http://schemas.microsoft.com/office/drawing/2014/main" id="{D021F6A9-2430-6158-FF0D-EF76E54CC39E}"/>
              </a:ext>
            </a:extLst>
          </p:cNvPr>
          <p:cNvSpPr>
            <a:spLocks noGrp="1" noChangeArrowheads="1"/>
          </p:cNvSpPr>
          <p:nvPr>
            <p:ph type="sldNum" sz="quarter" idx="12"/>
          </p:nvPr>
        </p:nvSpPr>
        <p:spPr>
          <a:ln/>
        </p:spPr>
        <p:txBody>
          <a:bodyPr/>
          <a:lstStyle>
            <a:lvl1pPr>
              <a:defRPr/>
            </a:lvl1pPr>
          </a:lstStyle>
          <a:p>
            <a:pPr>
              <a:defRPr/>
            </a:pPr>
            <a:fld id="{96D00821-6627-4954-8725-96BE2B447782}" type="slidenum">
              <a:rPr lang="es-ES" altLang="el-GR"/>
              <a:pPr>
                <a:defRPr/>
              </a:pPr>
              <a:t>‹#›</a:t>
            </a:fld>
            <a:endParaRPr lang="es-ES" altLang="el-GR"/>
          </a:p>
        </p:txBody>
      </p:sp>
    </p:spTree>
    <p:extLst>
      <p:ext uri="{BB962C8B-B14F-4D97-AF65-F5344CB8AC3E}">
        <p14:creationId xmlns:p14="http://schemas.microsoft.com/office/powerpoint/2010/main" val="1350163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7A0EB2C4-EBA8-DCCC-8082-031704164ED0}"/>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5" name="Rectangle 5">
            <a:extLst>
              <a:ext uri="{FF2B5EF4-FFF2-40B4-BE49-F238E27FC236}">
                <a16:creationId xmlns:a16="http://schemas.microsoft.com/office/drawing/2014/main" id="{79464F62-A5FA-0613-1412-7A2C50C25255}"/>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6" name="Rectangle 6">
            <a:extLst>
              <a:ext uri="{FF2B5EF4-FFF2-40B4-BE49-F238E27FC236}">
                <a16:creationId xmlns:a16="http://schemas.microsoft.com/office/drawing/2014/main" id="{9DDB4AAC-D42E-6A96-B09E-812BA901C6CA}"/>
              </a:ext>
            </a:extLst>
          </p:cNvPr>
          <p:cNvSpPr>
            <a:spLocks noGrp="1" noChangeArrowheads="1"/>
          </p:cNvSpPr>
          <p:nvPr>
            <p:ph type="sldNum" sz="quarter" idx="12"/>
          </p:nvPr>
        </p:nvSpPr>
        <p:spPr>
          <a:ln/>
        </p:spPr>
        <p:txBody>
          <a:bodyPr/>
          <a:lstStyle>
            <a:lvl1pPr>
              <a:defRPr/>
            </a:lvl1pPr>
          </a:lstStyle>
          <a:p>
            <a:pPr>
              <a:defRPr/>
            </a:pPr>
            <a:fld id="{1991561C-664C-41F3-90D1-2291DCB63465}" type="slidenum">
              <a:rPr lang="es-ES" altLang="el-GR"/>
              <a:pPr>
                <a:defRPr/>
              </a:pPr>
              <a:t>‹#›</a:t>
            </a:fld>
            <a:endParaRPr lang="es-ES" altLang="el-GR"/>
          </a:p>
        </p:txBody>
      </p:sp>
    </p:spTree>
    <p:extLst>
      <p:ext uri="{BB962C8B-B14F-4D97-AF65-F5344CB8AC3E}">
        <p14:creationId xmlns:p14="http://schemas.microsoft.com/office/powerpoint/2010/main" val="861616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1" y="1709739"/>
            <a:ext cx="105156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a:t>Στυλ υποδείγματος κειμένου</a:t>
            </a:r>
          </a:p>
        </p:txBody>
      </p:sp>
      <p:sp>
        <p:nvSpPr>
          <p:cNvPr id="4" name="Rectangle 4">
            <a:extLst>
              <a:ext uri="{FF2B5EF4-FFF2-40B4-BE49-F238E27FC236}">
                <a16:creationId xmlns:a16="http://schemas.microsoft.com/office/drawing/2014/main" id="{DDFD26CA-D4AF-8F56-6572-4D1C0407590C}"/>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5" name="Rectangle 5">
            <a:extLst>
              <a:ext uri="{FF2B5EF4-FFF2-40B4-BE49-F238E27FC236}">
                <a16:creationId xmlns:a16="http://schemas.microsoft.com/office/drawing/2014/main" id="{EA946C01-2B0D-DA39-8D39-2BB8A5D81F92}"/>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6" name="Rectangle 6">
            <a:extLst>
              <a:ext uri="{FF2B5EF4-FFF2-40B4-BE49-F238E27FC236}">
                <a16:creationId xmlns:a16="http://schemas.microsoft.com/office/drawing/2014/main" id="{20DD61C5-4171-C249-43DA-A8451149C7FC}"/>
              </a:ext>
            </a:extLst>
          </p:cNvPr>
          <p:cNvSpPr>
            <a:spLocks noGrp="1" noChangeArrowheads="1"/>
          </p:cNvSpPr>
          <p:nvPr>
            <p:ph type="sldNum" sz="quarter" idx="12"/>
          </p:nvPr>
        </p:nvSpPr>
        <p:spPr>
          <a:ln/>
        </p:spPr>
        <p:txBody>
          <a:bodyPr/>
          <a:lstStyle>
            <a:lvl1pPr>
              <a:defRPr/>
            </a:lvl1pPr>
          </a:lstStyle>
          <a:p>
            <a:pPr>
              <a:defRPr/>
            </a:pPr>
            <a:fld id="{9FE36C38-ACEE-467A-810D-752B4347C8DC}" type="slidenum">
              <a:rPr lang="es-ES" altLang="el-GR"/>
              <a:pPr>
                <a:defRPr/>
              </a:pPr>
              <a:t>‹#›</a:t>
            </a:fld>
            <a:endParaRPr lang="es-ES" altLang="el-GR"/>
          </a:p>
        </p:txBody>
      </p:sp>
    </p:spTree>
    <p:extLst>
      <p:ext uri="{BB962C8B-B14F-4D97-AF65-F5344CB8AC3E}">
        <p14:creationId xmlns:p14="http://schemas.microsoft.com/office/powerpoint/2010/main" val="42827963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609600" y="1600201"/>
            <a:ext cx="5384800" cy="4525963"/>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97600" y="1600201"/>
            <a:ext cx="5384800" cy="4525963"/>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a:extLst>
              <a:ext uri="{FF2B5EF4-FFF2-40B4-BE49-F238E27FC236}">
                <a16:creationId xmlns:a16="http://schemas.microsoft.com/office/drawing/2014/main" id="{082D9CF8-9B2D-F2B4-F5F3-ED035C7516EA}"/>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6" name="Rectangle 5">
            <a:extLst>
              <a:ext uri="{FF2B5EF4-FFF2-40B4-BE49-F238E27FC236}">
                <a16:creationId xmlns:a16="http://schemas.microsoft.com/office/drawing/2014/main" id="{448E33D4-CC54-C774-0B95-CA16487C0E16}"/>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7" name="Rectangle 6">
            <a:extLst>
              <a:ext uri="{FF2B5EF4-FFF2-40B4-BE49-F238E27FC236}">
                <a16:creationId xmlns:a16="http://schemas.microsoft.com/office/drawing/2014/main" id="{74C46CA1-3BB3-6053-1CEF-4D7F4C792920}"/>
              </a:ext>
            </a:extLst>
          </p:cNvPr>
          <p:cNvSpPr>
            <a:spLocks noGrp="1" noChangeArrowheads="1"/>
          </p:cNvSpPr>
          <p:nvPr>
            <p:ph type="sldNum" sz="quarter" idx="12"/>
          </p:nvPr>
        </p:nvSpPr>
        <p:spPr>
          <a:ln/>
        </p:spPr>
        <p:txBody>
          <a:bodyPr/>
          <a:lstStyle>
            <a:lvl1pPr>
              <a:defRPr/>
            </a:lvl1pPr>
          </a:lstStyle>
          <a:p>
            <a:pPr>
              <a:defRPr/>
            </a:pPr>
            <a:fld id="{03D5CCF1-6758-4705-A85F-E6524AA455BB}" type="slidenum">
              <a:rPr lang="es-ES" altLang="el-GR"/>
              <a:pPr>
                <a:defRPr/>
              </a:pPr>
              <a:t>‹#›</a:t>
            </a:fld>
            <a:endParaRPr lang="es-ES" altLang="el-GR"/>
          </a:p>
        </p:txBody>
      </p:sp>
    </p:spTree>
    <p:extLst>
      <p:ext uri="{BB962C8B-B14F-4D97-AF65-F5344CB8AC3E}">
        <p14:creationId xmlns:p14="http://schemas.microsoft.com/office/powerpoint/2010/main" val="23688376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40317" y="365126"/>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840318" y="2505075"/>
            <a:ext cx="5158316"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72200" y="2505075"/>
            <a:ext cx="5183717"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a:extLst>
              <a:ext uri="{FF2B5EF4-FFF2-40B4-BE49-F238E27FC236}">
                <a16:creationId xmlns:a16="http://schemas.microsoft.com/office/drawing/2014/main" id="{D217220B-8DF7-295A-208C-CD58B633292A}"/>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8" name="Rectangle 5">
            <a:extLst>
              <a:ext uri="{FF2B5EF4-FFF2-40B4-BE49-F238E27FC236}">
                <a16:creationId xmlns:a16="http://schemas.microsoft.com/office/drawing/2014/main" id="{96463237-CD7C-3E21-8C3B-F671198C8C35}"/>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9" name="Rectangle 6">
            <a:extLst>
              <a:ext uri="{FF2B5EF4-FFF2-40B4-BE49-F238E27FC236}">
                <a16:creationId xmlns:a16="http://schemas.microsoft.com/office/drawing/2014/main" id="{E1B6227A-0482-6BA8-B685-5CE29C8792B5}"/>
              </a:ext>
            </a:extLst>
          </p:cNvPr>
          <p:cNvSpPr>
            <a:spLocks noGrp="1" noChangeArrowheads="1"/>
          </p:cNvSpPr>
          <p:nvPr>
            <p:ph type="sldNum" sz="quarter" idx="12"/>
          </p:nvPr>
        </p:nvSpPr>
        <p:spPr>
          <a:ln/>
        </p:spPr>
        <p:txBody>
          <a:bodyPr/>
          <a:lstStyle>
            <a:lvl1pPr>
              <a:defRPr/>
            </a:lvl1pPr>
          </a:lstStyle>
          <a:p>
            <a:pPr>
              <a:defRPr/>
            </a:pPr>
            <a:fld id="{4ACB14E3-AA94-4111-A5D0-C68CDB55A15D}" type="slidenum">
              <a:rPr lang="es-ES" altLang="el-GR"/>
              <a:pPr>
                <a:defRPr/>
              </a:pPr>
              <a:t>‹#›</a:t>
            </a:fld>
            <a:endParaRPr lang="es-ES" altLang="el-GR"/>
          </a:p>
        </p:txBody>
      </p:sp>
    </p:spTree>
    <p:extLst>
      <p:ext uri="{BB962C8B-B14F-4D97-AF65-F5344CB8AC3E}">
        <p14:creationId xmlns:p14="http://schemas.microsoft.com/office/powerpoint/2010/main" val="3897356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Rectangle 4">
            <a:extLst>
              <a:ext uri="{FF2B5EF4-FFF2-40B4-BE49-F238E27FC236}">
                <a16:creationId xmlns:a16="http://schemas.microsoft.com/office/drawing/2014/main" id="{9A712C12-8A21-67C9-A73C-D09EE8CF1DD7}"/>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4" name="Rectangle 5">
            <a:extLst>
              <a:ext uri="{FF2B5EF4-FFF2-40B4-BE49-F238E27FC236}">
                <a16:creationId xmlns:a16="http://schemas.microsoft.com/office/drawing/2014/main" id="{B2C70F13-BF59-1971-2B67-1B2471C8D5D4}"/>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5" name="Rectangle 6">
            <a:extLst>
              <a:ext uri="{FF2B5EF4-FFF2-40B4-BE49-F238E27FC236}">
                <a16:creationId xmlns:a16="http://schemas.microsoft.com/office/drawing/2014/main" id="{F32E3445-A944-8B26-B2B4-90750064FF7F}"/>
              </a:ext>
            </a:extLst>
          </p:cNvPr>
          <p:cNvSpPr>
            <a:spLocks noGrp="1" noChangeArrowheads="1"/>
          </p:cNvSpPr>
          <p:nvPr>
            <p:ph type="sldNum" sz="quarter" idx="12"/>
          </p:nvPr>
        </p:nvSpPr>
        <p:spPr>
          <a:ln/>
        </p:spPr>
        <p:txBody>
          <a:bodyPr/>
          <a:lstStyle>
            <a:lvl1pPr>
              <a:defRPr/>
            </a:lvl1pPr>
          </a:lstStyle>
          <a:p>
            <a:pPr>
              <a:defRPr/>
            </a:pPr>
            <a:fld id="{FA371A74-0D55-431A-947B-FA3C97C8DA2F}" type="slidenum">
              <a:rPr lang="es-ES" altLang="el-GR"/>
              <a:pPr>
                <a:defRPr/>
              </a:pPr>
              <a:t>‹#›</a:t>
            </a:fld>
            <a:endParaRPr lang="es-ES" altLang="el-GR"/>
          </a:p>
        </p:txBody>
      </p:sp>
    </p:spTree>
    <p:extLst>
      <p:ext uri="{BB962C8B-B14F-4D97-AF65-F5344CB8AC3E}">
        <p14:creationId xmlns:p14="http://schemas.microsoft.com/office/powerpoint/2010/main" val="2362525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948A40F-4C8B-D795-A745-82D4E7BC2FB0}"/>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3" name="Rectangle 5">
            <a:extLst>
              <a:ext uri="{FF2B5EF4-FFF2-40B4-BE49-F238E27FC236}">
                <a16:creationId xmlns:a16="http://schemas.microsoft.com/office/drawing/2014/main" id="{C35F6651-3F1F-35E6-6A3C-1F31B01F456A}"/>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4" name="Rectangle 6">
            <a:extLst>
              <a:ext uri="{FF2B5EF4-FFF2-40B4-BE49-F238E27FC236}">
                <a16:creationId xmlns:a16="http://schemas.microsoft.com/office/drawing/2014/main" id="{2F5BD005-D17E-E284-CA19-10F2105D0CC1}"/>
              </a:ext>
            </a:extLst>
          </p:cNvPr>
          <p:cNvSpPr>
            <a:spLocks noGrp="1" noChangeArrowheads="1"/>
          </p:cNvSpPr>
          <p:nvPr>
            <p:ph type="sldNum" sz="quarter" idx="12"/>
          </p:nvPr>
        </p:nvSpPr>
        <p:spPr>
          <a:ln/>
        </p:spPr>
        <p:txBody>
          <a:bodyPr/>
          <a:lstStyle>
            <a:lvl1pPr>
              <a:defRPr/>
            </a:lvl1pPr>
          </a:lstStyle>
          <a:p>
            <a:pPr>
              <a:defRPr/>
            </a:pPr>
            <a:fld id="{5DFBDB29-77CF-4888-8A93-56AC6C5A122E}" type="slidenum">
              <a:rPr lang="es-ES" altLang="el-GR"/>
              <a:pPr>
                <a:defRPr/>
              </a:pPr>
              <a:t>‹#›</a:t>
            </a:fld>
            <a:endParaRPr lang="es-ES" altLang="el-GR"/>
          </a:p>
        </p:txBody>
      </p:sp>
    </p:spTree>
    <p:extLst>
      <p:ext uri="{BB962C8B-B14F-4D97-AF65-F5344CB8AC3E}">
        <p14:creationId xmlns:p14="http://schemas.microsoft.com/office/powerpoint/2010/main" val="3786222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40318" y="457200"/>
            <a:ext cx="393276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Rectangle 4">
            <a:extLst>
              <a:ext uri="{FF2B5EF4-FFF2-40B4-BE49-F238E27FC236}">
                <a16:creationId xmlns:a16="http://schemas.microsoft.com/office/drawing/2014/main" id="{359B0605-AA07-9477-31BE-A3F37F3CD1F4}"/>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6" name="Rectangle 5">
            <a:extLst>
              <a:ext uri="{FF2B5EF4-FFF2-40B4-BE49-F238E27FC236}">
                <a16:creationId xmlns:a16="http://schemas.microsoft.com/office/drawing/2014/main" id="{0349EF05-6651-8124-889F-D8D2D9ABAEEA}"/>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7" name="Rectangle 6">
            <a:extLst>
              <a:ext uri="{FF2B5EF4-FFF2-40B4-BE49-F238E27FC236}">
                <a16:creationId xmlns:a16="http://schemas.microsoft.com/office/drawing/2014/main" id="{20F3127A-A4FB-E219-95D4-1B225F0E46A4}"/>
              </a:ext>
            </a:extLst>
          </p:cNvPr>
          <p:cNvSpPr>
            <a:spLocks noGrp="1" noChangeArrowheads="1"/>
          </p:cNvSpPr>
          <p:nvPr>
            <p:ph type="sldNum" sz="quarter" idx="12"/>
          </p:nvPr>
        </p:nvSpPr>
        <p:spPr>
          <a:ln/>
        </p:spPr>
        <p:txBody>
          <a:bodyPr/>
          <a:lstStyle>
            <a:lvl1pPr>
              <a:defRPr/>
            </a:lvl1pPr>
          </a:lstStyle>
          <a:p>
            <a:pPr>
              <a:defRPr/>
            </a:pPr>
            <a:fld id="{2FFBD056-8DFE-43FF-81E8-73C5F7352EF5}" type="slidenum">
              <a:rPr lang="es-ES" altLang="el-GR"/>
              <a:pPr>
                <a:defRPr/>
              </a:pPr>
              <a:t>‹#›</a:t>
            </a:fld>
            <a:endParaRPr lang="es-ES" altLang="el-GR"/>
          </a:p>
        </p:txBody>
      </p:sp>
    </p:spTree>
    <p:extLst>
      <p:ext uri="{BB962C8B-B14F-4D97-AF65-F5344CB8AC3E}">
        <p14:creationId xmlns:p14="http://schemas.microsoft.com/office/powerpoint/2010/main" val="3271340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40318" y="457200"/>
            <a:ext cx="393276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Θέση κειμένου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Rectangle 4">
            <a:extLst>
              <a:ext uri="{FF2B5EF4-FFF2-40B4-BE49-F238E27FC236}">
                <a16:creationId xmlns:a16="http://schemas.microsoft.com/office/drawing/2014/main" id="{18674879-A663-74BE-6FE1-71BABF283599}"/>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6" name="Rectangle 5">
            <a:extLst>
              <a:ext uri="{FF2B5EF4-FFF2-40B4-BE49-F238E27FC236}">
                <a16:creationId xmlns:a16="http://schemas.microsoft.com/office/drawing/2014/main" id="{7412783E-1C98-9E37-32CE-B7F120BA02FA}"/>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7" name="Rectangle 6">
            <a:extLst>
              <a:ext uri="{FF2B5EF4-FFF2-40B4-BE49-F238E27FC236}">
                <a16:creationId xmlns:a16="http://schemas.microsoft.com/office/drawing/2014/main" id="{F69324EA-2158-5F51-365F-ED8C26892FE3}"/>
              </a:ext>
            </a:extLst>
          </p:cNvPr>
          <p:cNvSpPr>
            <a:spLocks noGrp="1" noChangeArrowheads="1"/>
          </p:cNvSpPr>
          <p:nvPr>
            <p:ph type="sldNum" sz="quarter" idx="12"/>
          </p:nvPr>
        </p:nvSpPr>
        <p:spPr>
          <a:ln/>
        </p:spPr>
        <p:txBody>
          <a:bodyPr/>
          <a:lstStyle>
            <a:lvl1pPr>
              <a:defRPr/>
            </a:lvl1pPr>
          </a:lstStyle>
          <a:p>
            <a:pPr>
              <a:defRPr/>
            </a:pPr>
            <a:fld id="{DF644111-9540-4279-80BD-605493D81B91}" type="slidenum">
              <a:rPr lang="es-ES" altLang="el-GR"/>
              <a:pPr>
                <a:defRPr/>
              </a:pPr>
              <a:t>‹#›</a:t>
            </a:fld>
            <a:endParaRPr lang="es-ES" altLang="el-GR"/>
          </a:p>
        </p:txBody>
      </p:sp>
    </p:spTree>
    <p:extLst>
      <p:ext uri="{BB962C8B-B14F-4D97-AF65-F5344CB8AC3E}">
        <p14:creationId xmlns:p14="http://schemas.microsoft.com/office/powerpoint/2010/main" val="2000074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EEEA1057-BE1F-FEE3-75BE-906C588B371F}"/>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5" name="Rectangle 5">
            <a:extLst>
              <a:ext uri="{FF2B5EF4-FFF2-40B4-BE49-F238E27FC236}">
                <a16:creationId xmlns:a16="http://schemas.microsoft.com/office/drawing/2014/main" id="{7D188159-FBCD-048E-BEA3-DEA527DE47F5}"/>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6" name="Rectangle 6">
            <a:extLst>
              <a:ext uri="{FF2B5EF4-FFF2-40B4-BE49-F238E27FC236}">
                <a16:creationId xmlns:a16="http://schemas.microsoft.com/office/drawing/2014/main" id="{4BB4EBC3-9B66-A69D-FE85-1AC5E40C1B41}"/>
              </a:ext>
            </a:extLst>
          </p:cNvPr>
          <p:cNvSpPr>
            <a:spLocks noGrp="1" noChangeArrowheads="1"/>
          </p:cNvSpPr>
          <p:nvPr>
            <p:ph type="sldNum" sz="quarter" idx="12"/>
          </p:nvPr>
        </p:nvSpPr>
        <p:spPr>
          <a:ln/>
        </p:spPr>
        <p:txBody>
          <a:bodyPr/>
          <a:lstStyle>
            <a:lvl1pPr>
              <a:defRPr/>
            </a:lvl1pPr>
          </a:lstStyle>
          <a:p>
            <a:pPr>
              <a:defRPr/>
            </a:pPr>
            <a:fld id="{B32B6364-CC44-4D7E-8605-7D938190F1E8}" type="slidenum">
              <a:rPr lang="es-ES" altLang="el-GR"/>
              <a:pPr>
                <a:defRPr/>
              </a:pPr>
              <a:t>‹#›</a:t>
            </a:fld>
            <a:endParaRPr lang="es-ES" altLang="el-GR"/>
          </a:p>
        </p:txBody>
      </p:sp>
    </p:spTree>
    <p:extLst>
      <p:ext uri="{BB962C8B-B14F-4D97-AF65-F5344CB8AC3E}">
        <p14:creationId xmlns:p14="http://schemas.microsoft.com/office/powerpoint/2010/main" val="793025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a:extLst>
              <a:ext uri="{FF2B5EF4-FFF2-40B4-BE49-F238E27FC236}">
                <a16:creationId xmlns:a16="http://schemas.microsoft.com/office/drawing/2014/main" id="{E1D6FAEA-BD7D-3EAB-9328-CAADD02F5051}"/>
              </a:ext>
            </a:extLst>
          </p:cNvPr>
          <p:cNvSpPr>
            <a:spLocks noGrp="1" noChangeArrowheads="1"/>
          </p:cNvSpPr>
          <p:nvPr>
            <p:ph type="dt" sz="half" idx="10"/>
          </p:nvPr>
        </p:nvSpPr>
        <p:spPr>
          <a:ln/>
        </p:spPr>
        <p:txBody>
          <a:bodyPr/>
          <a:lstStyle>
            <a:lvl1pPr>
              <a:defRPr/>
            </a:lvl1pPr>
          </a:lstStyle>
          <a:p>
            <a:pPr>
              <a:defRPr/>
            </a:pPr>
            <a:endParaRPr lang="es-ES" altLang="el-GR"/>
          </a:p>
        </p:txBody>
      </p:sp>
      <p:sp>
        <p:nvSpPr>
          <p:cNvPr id="5" name="Rectangle 5">
            <a:extLst>
              <a:ext uri="{FF2B5EF4-FFF2-40B4-BE49-F238E27FC236}">
                <a16:creationId xmlns:a16="http://schemas.microsoft.com/office/drawing/2014/main" id="{3751BAF8-5B4A-0CA5-639E-69D1A1EADDC9}"/>
              </a:ext>
            </a:extLst>
          </p:cNvPr>
          <p:cNvSpPr>
            <a:spLocks noGrp="1" noChangeArrowheads="1"/>
          </p:cNvSpPr>
          <p:nvPr>
            <p:ph type="ftr" sz="quarter" idx="11"/>
          </p:nvPr>
        </p:nvSpPr>
        <p:spPr>
          <a:ln/>
        </p:spPr>
        <p:txBody>
          <a:bodyPr/>
          <a:lstStyle>
            <a:lvl1pPr>
              <a:defRPr/>
            </a:lvl1pPr>
          </a:lstStyle>
          <a:p>
            <a:pPr>
              <a:defRPr/>
            </a:pPr>
            <a:endParaRPr lang="es-ES" altLang="el-GR"/>
          </a:p>
        </p:txBody>
      </p:sp>
      <p:sp>
        <p:nvSpPr>
          <p:cNvPr id="6" name="Rectangle 6">
            <a:extLst>
              <a:ext uri="{FF2B5EF4-FFF2-40B4-BE49-F238E27FC236}">
                <a16:creationId xmlns:a16="http://schemas.microsoft.com/office/drawing/2014/main" id="{04959713-309E-8A76-AD92-E3B6845531E5}"/>
              </a:ext>
            </a:extLst>
          </p:cNvPr>
          <p:cNvSpPr>
            <a:spLocks noGrp="1" noChangeArrowheads="1"/>
          </p:cNvSpPr>
          <p:nvPr>
            <p:ph type="sldNum" sz="quarter" idx="12"/>
          </p:nvPr>
        </p:nvSpPr>
        <p:spPr>
          <a:ln/>
        </p:spPr>
        <p:txBody>
          <a:bodyPr/>
          <a:lstStyle>
            <a:lvl1pPr>
              <a:defRPr/>
            </a:lvl1pPr>
          </a:lstStyle>
          <a:p>
            <a:pPr>
              <a:defRPr/>
            </a:pPr>
            <a:fld id="{D016921D-A05E-4A68-8A64-C391E9FC0179}" type="slidenum">
              <a:rPr lang="es-ES" altLang="el-GR"/>
              <a:pPr>
                <a:defRPr/>
              </a:pPr>
              <a:t>‹#›</a:t>
            </a:fld>
            <a:endParaRPr lang="es-ES" altLang="el-GR"/>
          </a:p>
        </p:txBody>
      </p:sp>
    </p:spTree>
    <p:extLst>
      <p:ext uri="{BB962C8B-B14F-4D97-AF65-F5344CB8AC3E}">
        <p14:creationId xmlns:p14="http://schemas.microsoft.com/office/powerpoint/2010/main" val="3948003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6.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BCAD085-E8A6-8845-BD4E-CB4CCA059FC4}" type="datetimeFigureOut">
              <a:rPr lang="en-US" smtClean="0"/>
              <a:t>12/19/2024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505398232"/>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7561F6A-1870-3335-4697-F232800FBBB0}"/>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l-GR"/>
              <a:t>Haga clic para cambiar el estilo de título	</a:t>
            </a:r>
          </a:p>
        </p:txBody>
      </p:sp>
      <p:sp>
        <p:nvSpPr>
          <p:cNvPr id="1027" name="Rectangle 3">
            <a:extLst>
              <a:ext uri="{FF2B5EF4-FFF2-40B4-BE49-F238E27FC236}">
                <a16:creationId xmlns:a16="http://schemas.microsoft.com/office/drawing/2014/main" id="{CFDFF87F-E993-D1A1-E9E5-4059C2D87621}"/>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l-GR"/>
              <a:t>Haga clic para modificar el estilo de texto del patrón</a:t>
            </a:r>
          </a:p>
          <a:p>
            <a:pPr lvl="1"/>
            <a:r>
              <a:rPr lang="es-ES" altLang="el-GR"/>
              <a:t>Segundo nivel</a:t>
            </a:r>
          </a:p>
          <a:p>
            <a:pPr lvl="2"/>
            <a:r>
              <a:rPr lang="es-ES" altLang="el-GR"/>
              <a:t>Tercer nivel</a:t>
            </a:r>
          </a:p>
          <a:p>
            <a:pPr lvl="3"/>
            <a:r>
              <a:rPr lang="es-ES" altLang="el-GR"/>
              <a:t>Cuarto nivel</a:t>
            </a:r>
          </a:p>
          <a:p>
            <a:pPr lvl="4"/>
            <a:r>
              <a:rPr lang="es-ES" altLang="el-GR"/>
              <a:t>Quinto nivel</a:t>
            </a:r>
          </a:p>
        </p:txBody>
      </p:sp>
      <p:sp>
        <p:nvSpPr>
          <p:cNvPr id="1028" name="Rectangle 4">
            <a:extLst>
              <a:ext uri="{FF2B5EF4-FFF2-40B4-BE49-F238E27FC236}">
                <a16:creationId xmlns:a16="http://schemas.microsoft.com/office/drawing/2014/main" id="{7F4A9B07-CC36-285A-887A-C6DDA539324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s-ES" altLang="el-GR"/>
          </a:p>
        </p:txBody>
      </p:sp>
      <p:sp>
        <p:nvSpPr>
          <p:cNvPr id="1029" name="Rectangle 5">
            <a:extLst>
              <a:ext uri="{FF2B5EF4-FFF2-40B4-BE49-F238E27FC236}">
                <a16:creationId xmlns:a16="http://schemas.microsoft.com/office/drawing/2014/main" id="{58A71234-13E4-921E-AF71-84E22872CE60}"/>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s-ES" altLang="el-GR"/>
          </a:p>
        </p:txBody>
      </p:sp>
      <p:sp>
        <p:nvSpPr>
          <p:cNvPr id="1030" name="Rectangle 6">
            <a:extLst>
              <a:ext uri="{FF2B5EF4-FFF2-40B4-BE49-F238E27FC236}">
                <a16:creationId xmlns:a16="http://schemas.microsoft.com/office/drawing/2014/main" id="{769A8EE7-157E-8AFF-23EC-867778603D09}"/>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E42BFC2-D083-42B4-A938-AC8C4B8156F7}" type="slidenum">
              <a:rPr lang="es-ES" altLang="el-GR"/>
              <a:pPr>
                <a:defRPr/>
              </a:pPr>
              <a:t>‹#›</a:t>
            </a:fld>
            <a:endParaRPr lang="es-ES" altLang="el-GR"/>
          </a:p>
        </p:txBody>
      </p:sp>
    </p:spTree>
    <p:extLst>
      <p:ext uri="{BB962C8B-B14F-4D97-AF65-F5344CB8AC3E}">
        <p14:creationId xmlns:p14="http://schemas.microsoft.com/office/powerpoint/2010/main" val="366152145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8.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1.png"/><Relationship Id="rId1" Type="http://schemas.openxmlformats.org/officeDocument/2006/relationships/slideLayout" Target="../slideLayouts/slideLayout19.xml"/><Relationship Id="rId6" Type="http://schemas.openxmlformats.org/officeDocument/2006/relationships/image" Target="../media/image23.wmf"/><Relationship Id="rId5" Type="http://schemas.openxmlformats.org/officeDocument/2006/relationships/oleObject" Target="../embeddings/oleObject2.bin"/><Relationship Id="rId4" Type="http://schemas.openxmlformats.org/officeDocument/2006/relationships/image" Target="../media/image22.wmf"/></Relationships>
</file>

<file path=ppt/slides/_rels/slide3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3.bin"/><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wmf"/><Relationship Id="rId7" Type="http://schemas.openxmlformats.org/officeDocument/2006/relationships/image" Target="../media/image26.wmf"/><Relationship Id="rId2" Type="http://schemas.openxmlformats.org/officeDocument/2006/relationships/oleObject" Target="../embeddings/oleObject3.bin"/><Relationship Id="rId1" Type="http://schemas.openxmlformats.org/officeDocument/2006/relationships/slideLayout" Target="../slideLayouts/slideLayout19.xml"/><Relationship Id="rId6" Type="http://schemas.openxmlformats.org/officeDocument/2006/relationships/oleObject" Target="../embeddings/oleObject5.bin"/><Relationship Id="rId5" Type="http://schemas.openxmlformats.org/officeDocument/2006/relationships/image" Target="../media/image25.wmf"/><Relationship Id="rId4" Type="http://schemas.openxmlformats.org/officeDocument/2006/relationships/oleObject" Target="../embeddings/oleObject4.bin"/><Relationship Id="rId9" Type="http://schemas.openxmlformats.org/officeDocument/2006/relationships/image" Target="../media/image28.emf"/></Relationships>
</file>

<file path=ppt/slides/_rels/slide3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6.bin"/><Relationship Id="rId1" Type="http://schemas.openxmlformats.org/officeDocument/2006/relationships/slideLayout" Target="../slideLayouts/slideLayout19.xml"/><Relationship Id="rId5" Type="http://schemas.openxmlformats.org/officeDocument/2006/relationships/image" Target="../media/image29.wmf"/><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8.bin"/><Relationship Id="rId1" Type="http://schemas.openxmlformats.org/officeDocument/2006/relationships/slideLayout" Target="../slideLayouts/slideLayout19.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8.bin"/><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8.bin"/><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8.bin"/><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hyperlink" Target="https://www.kaggle.com/c/osic-pulmonary-fibrosis-progression" TargetMode="External"/><Relationship Id="rId2" Type="http://schemas.openxmlformats.org/officeDocument/2006/relationships/hyperlink" Target="https://www.osicild.org/" TargetMode="External"/><Relationship Id="rId1" Type="http://schemas.openxmlformats.org/officeDocument/2006/relationships/slideLayout" Target="../slideLayouts/slideLayout19.xml"/><Relationship Id="rId4" Type="http://schemas.openxmlformats.org/officeDocument/2006/relationships/hyperlink" Target="https://www.mathworks.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6FAFBC-B6D7-B87A-60C2-3E0EDF78C1B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09191F3B-FB31-FEF4-3ECA-391F1B698D2D}"/>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E4803C75-2246-AE1A-B13E-F4F60BDFA7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2D4EC4EC-F424-BAFC-9062-6BB1621084FE}"/>
              </a:ext>
            </a:extLst>
          </p:cNvPr>
          <p:cNvSpPr txBox="1">
            <a:spLocks/>
          </p:cNvSpPr>
          <p:nvPr/>
        </p:nvSpPr>
        <p:spPr>
          <a:xfrm>
            <a:off x="1879600" y="1660525"/>
            <a:ext cx="8432800" cy="18954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4400" b="0" i="0" u="none" strike="noStrike" kern="1200" cap="none" spc="0" normalizeH="0" baseline="0" noProof="0" dirty="0">
                <a:ln>
                  <a:noFill/>
                </a:ln>
                <a:effectLst/>
                <a:uLnTx/>
                <a:uFillTx/>
                <a:latin typeface="Calibri"/>
                <a:ea typeface="+mj-ea"/>
                <a:cs typeface="+mj-cs"/>
              </a:rPr>
              <a:t>Μ</a:t>
            </a:r>
            <a:r>
              <a:rPr lang="el-GR" dirty="0">
                <a:latin typeface="Calibri"/>
              </a:rPr>
              <a:t>ΕΓΑΛΑ ΔΕΔΟΜΕΝΑ</a:t>
            </a:r>
            <a:endParaRPr kumimoji="0" lang="el-GR" sz="44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93746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ADC6D58-AA89-1413-5902-F545D924C46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B0C1277-CDCA-DAF7-78CD-75E961A96ED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90EEE612-7FBD-5D94-74B3-8A790CD1141C}"/>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C6F674B2-75F7-4783-0901-C0DA7D1A86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25AC7AD2-5DAA-9997-BF8D-F08DD10B175C}"/>
              </a:ext>
            </a:extLst>
          </p:cNvPr>
          <p:cNvSpPr txBox="1"/>
          <p:nvPr/>
        </p:nvSpPr>
        <p:spPr>
          <a:xfrm>
            <a:off x="4413250" y="586381"/>
            <a:ext cx="6184900" cy="646331"/>
          </a:xfrm>
          <a:prstGeom prst="rect">
            <a:avLst/>
          </a:prstGeom>
          <a:noFill/>
        </p:spPr>
        <p:txBody>
          <a:bodyPr wrap="square">
            <a:spAutoFit/>
          </a:bodyPr>
          <a:lstStyle/>
          <a:p>
            <a:r>
              <a:rPr lang="en-US" sz="3600" dirty="0"/>
              <a:t>Kaggle</a:t>
            </a:r>
            <a:endParaRPr lang="el-GR" sz="3600" dirty="0"/>
          </a:p>
        </p:txBody>
      </p:sp>
      <p:sp>
        <p:nvSpPr>
          <p:cNvPr id="11" name="TextBox 10">
            <a:extLst>
              <a:ext uri="{FF2B5EF4-FFF2-40B4-BE49-F238E27FC236}">
                <a16:creationId xmlns:a16="http://schemas.microsoft.com/office/drawing/2014/main" id="{F77E1B9D-B82A-FE41-A505-78F21BB100A2}"/>
              </a:ext>
            </a:extLst>
          </p:cNvPr>
          <p:cNvSpPr txBox="1"/>
          <p:nvPr/>
        </p:nvSpPr>
        <p:spPr>
          <a:xfrm>
            <a:off x="361950" y="1477386"/>
            <a:ext cx="6184900" cy="2246769"/>
          </a:xfrm>
          <a:prstGeom prst="rect">
            <a:avLst/>
          </a:prstGeom>
          <a:noFill/>
        </p:spPr>
        <p:txBody>
          <a:bodyPr wrap="square">
            <a:spAutoFit/>
          </a:bodyPr>
          <a:lstStyle/>
          <a:p>
            <a:r>
              <a:rPr lang="el-GR" sz="2800" dirty="0" err="1"/>
              <a:t>Kaggle</a:t>
            </a:r>
            <a:r>
              <a:rPr lang="el-GR" sz="2800" dirty="0"/>
              <a:t>: Η Πλατφόρμα για </a:t>
            </a:r>
            <a:r>
              <a:rPr lang="el-GR" sz="2800" dirty="0" err="1"/>
              <a:t>Data</a:t>
            </a:r>
            <a:r>
              <a:rPr lang="el-GR" sz="2800" dirty="0"/>
              <a:t> </a:t>
            </a:r>
            <a:r>
              <a:rPr lang="el-GR" sz="2800" dirty="0" err="1"/>
              <a:t>Science</a:t>
            </a:r>
            <a:r>
              <a:rPr lang="el-GR" sz="2800" dirty="0"/>
              <a:t> και </a:t>
            </a:r>
            <a:r>
              <a:rPr lang="el-GR" sz="2800" dirty="0" err="1"/>
              <a:t>Machine</a:t>
            </a:r>
            <a:r>
              <a:rPr lang="el-GR" sz="2800" dirty="0"/>
              <a:t> </a:t>
            </a:r>
            <a:r>
              <a:rPr lang="el-GR" sz="2800" dirty="0" err="1"/>
              <a:t>Learning</a:t>
            </a:r>
            <a:endParaRPr lang="el-GR" sz="2800" dirty="0"/>
          </a:p>
          <a:p>
            <a:endParaRPr lang="el-GR" sz="2800" dirty="0"/>
          </a:p>
          <a:p>
            <a:r>
              <a:rPr lang="el-GR" sz="2800" dirty="0"/>
              <a:t> Ανακαλύψτε τις δυνατότητες που προσφέρει το </a:t>
            </a:r>
            <a:r>
              <a:rPr lang="el-GR" sz="2800" dirty="0" err="1"/>
              <a:t>Kaggle</a:t>
            </a:r>
            <a:endParaRPr lang="el-GR" sz="2800" dirty="0"/>
          </a:p>
        </p:txBody>
      </p:sp>
      <p:pic>
        <p:nvPicPr>
          <p:cNvPr id="13" name="Εικόνα 12">
            <a:extLst>
              <a:ext uri="{FF2B5EF4-FFF2-40B4-BE49-F238E27FC236}">
                <a16:creationId xmlns:a16="http://schemas.microsoft.com/office/drawing/2014/main" id="{9D8B34CA-5414-6A24-BA3D-CEE671EC980E}"/>
              </a:ext>
            </a:extLst>
          </p:cNvPr>
          <p:cNvPicPr>
            <a:picLocks noChangeAspect="1"/>
          </p:cNvPicPr>
          <p:nvPr/>
        </p:nvPicPr>
        <p:blipFill>
          <a:blip r:embed="rId3"/>
          <a:stretch>
            <a:fillRect/>
          </a:stretch>
        </p:blipFill>
        <p:spPr>
          <a:xfrm>
            <a:off x="5529684" y="3501597"/>
            <a:ext cx="6488038" cy="3011086"/>
          </a:xfrm>
          <a:prstGeom prst="rect">
            <a:avLst/>
          </a:prstGeom>
        </p:spPr>
      </p:pic>
    </p:spTree>
    <p:extLst>
      <p:ext uri="{BB962C8B-B14F-4D97-AF65-F5344CB8AC3E}">
        <p14:creationId xmlns:p14="http://schemas.microsoft.com/office/powerpoint/2010/main" val="753589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2ADB87D9-E43E-4A1D-9B43-F0FED2747C9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236F963-207E-4B9F-673D-ED5E6F2C2695}"/>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881470A8-D4DC-69BC-D1D8-3104CC5F0320}"/>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4C40653A-9B76-B239-A5B6-49EEEBC5A0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E8B96A9-EAE1-3A47-560C-80234FF15682}"/>
              </a:ext>
            </a:extLst>
          </p:cNvPr>
          <p:cNvSpPr txBox="1"/>
          <p:nvPr/>
        </p:nvSpPr>
        <p:spPr>
          <a:xfrm>
            <a:off x="1018382" y="462914"/>
            <a:ext cx="6639718" cy="5170646"/>
          </a:xfrm>
          <a:prstGeom prst="rect">
            <a:avLst/>
          </a:prstGeom>
          <a:noFill/>
        </p:spPr>
        <p:txBody>
          <a:bodyPr wrap="square">
            <a:spAutoFit/>
          </a:bodyPr>
          <a:lstStyle/>
          <a:p>
            <a:r>
              <a:rPr lang="el-GR" sz="3200" dirty="0"/>
              <a:t>Τι είναι το </a:t>
            </a:r>
            <a:r>
              <a:rPr lang="en-US" sz="3200" dirty="0"/>
              <a:t>Kaggle:</a:t>
            </a:r>
          </a:p>
          <a:p>
            <a:endParaRPr lang="en-US" dirty="0"/>
          </a:p>
          <a:p>
            <a:r>
              <a:rPr lang="en-US" sz="2000" dirty="0"/>
              <a:t>    </a:t>
            </a:r>
            <a:r>
              <a:rPr lang="el-GR" sz="2000" dirty="0"/>
              <a:t>Ορισμός:</a:t>
            </a:r>
          </a:p>
          <a:p>
            <a:endParaRPr lang="el-GR" sz="2000" dirty="0"/>
          </a:p>
          <a:p>
            <a:r>
              <a:rPr lang="el-GR" sz="2000" dirty="0"/>
              <a:t>    Μια </a:t>
            </a:r>
            <a:r>
              <a:rPr lang="el-GR" sz="2000" dirty="0" err="1"/>
              <a:t>online</a:t>
            </a:r>
            <a:r>
              <a:rPr lang="el-GR" sz="2000" dirty="0"/>
              <a:t> πλατφόρμα για διαγωνισμούς, ανάλυση δεδομένων, και συνεργασία.</a:t>
            </a:r>
          </a:p>
          <a:p>
            <a:endParaRPr lang="el-GR" sz="2000" dirty="0"/>
          </a:p>
          <a:p>
            <a:r>
              <a:rPr lang="el-GR" sz="2000" dirty="0"/>
              <a:t>Ποιοι το χρησιμοποιούν:</a:t>
            </a:r>
          </a:p>
          <a:p>
            <a:endParaRPr lang="el-GR" sz="2000" dirty="0"/>
          </a:p>
          <a:p>
            <a:r>
              <a:rPr lang="el-GR" sz="2000" dirty="0"/>
              <a:t>    </a:t>
            </a:r>
            <a:r>
              <a:rPr lang="el-GR" sz="2000" dirty="0" err="1"/>
              <a:t>Data</a:t>
            </a:r>
            <a:r>
              <a:rPr lang="el-GR" sz="2000" dirty="0"/>
              <a:t> </a:t>
            </a:r>
            <a:r>
              <a:rPr lang="el-GR" sz="2000" dirty="0" err="1"/>
              <a:t>scientists</a:t>
            </a:r>
            <a:r>
              <a:rPr lang="el-GR" sz="2000" dirty="0"/>
              <a:t>, προγραμματιστές, ερευνητές, φοιτητές.</a:t>
            </a:r>
          </a:p>
          <a:p>
            <a:endParaRPr lang="el-GR" sz="2000" dirty="0"/>
          </a:p>
          <a:p>
            <a:r>
              <a:rPr lang="el-GR" sz="2000" dirty="0"/>
              <a:t>Κύριες λειτουργίες:</a:t>
            </a:r>
          </a:p>
          <a:p>
            <a:endParaRPr lang="el-GR" sz="2000" dirty="0"/>
          </a:p>
          <a:p>
            <a:r>
              <a:rPr lang="el-GR" sz="2000" dirty="0"/>
              <a:t>    Φιλοξενία δεδομένων, επίλυση προβλημάτων, καινοτομία σε ML.</a:t>
            </a:r>
          </a:p>
        </p:txBody>
      </p:sp>
    </p:spTree>
    <p:extLst>
      <p:ext uri="{BB962C8B-B14F-4D97-AF65-F5344CB8AC3E}">
        <p14:creationId xmlns:p14="http://schemas.microsoft.com/office/powerpoint/2010/main" val="3826564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3C9B60E3-F5F0-C370-A608-32144AE652B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8F3F0DE-6F56-5EAF-6268-4AA8FD92E175}"/>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2ABA4D9B-D55C-2B67-E942-5D384F90CF98}"/>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625E0B66-9B45-7663-0B9A-C86E022E3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F746EAA-E389-1394-EF27-7FD4AE46470E}"/>
              </a:ext>
            </a:extLst>
          </p:cNvPr>
          <p:cNvSpPr txBox="1"/>
          <p:nvPr/>
        </p:nvSpPr>
        <p:spPr>
          <a:xfrm>
            <a:off x="946150" y="252532"/>
            <a:ext cx="6184900" cy="3877985"/>
          </a:xfrm>
          <a:prstGeom prst="rect">
            <a:avLst/>
          </a:prstGeom>
          <a:noFill/>
        </p:spPr>
        <p:txBody>
          <a:bodyPr wrap="square">
            <a:spAutoFit/>
          </a:bodyPr>
          <a:lstStyle/>
          <a:p>
            <a:r>
              <a:rPr lang="el-GR" sz="2800" dirty="0"/>
              <a:t>Ιστορικό του </a:t>
            </a:r>
            <a:r>
              <a:rPr lang="el-GR" sz="2800" dirty="0" err="1"/>
              <a:t>Kaggle</a:t>
            </a:r>
            <a:endParaRPr lang="el-GR" sz="2800" dirty="0"/>
          </a:p>
          <a:p>
            <a:endParaRPr lang="el-GR" dirty="0"/>
          </a:p>
          <a:p>
            <a:r>
              <a:rPr lang="el-GR" dirty="0"/>
              <a:t>    </a:t>
            </a:r>
            <a:r>
              <a:rPr lang="el-GR" sz="2000" dirty="0"/>
              <a:t>2010: Ίδρυση από τον </a:t>
            </a:r>
            <a:r>
              <a:rPr lang="el-GR" sz="2000" dirty="0" err="1"/>
              <a:t>Anthony</a:t>
            </a:r>
            <a:r>
              <a:rPr lang="el-GR" sz="2000" dirty="0"/>
              <a:t> </a:t>
            </a:r>
            <a:r>
              <a:rPr lang="el-GR" sz="2000" dirty="0" err="1"/>
              <a:t>Goldbloom</a:t>
            </a:r>
            <a:r>
              <a:rPr lang="el-GR" sz="2000" dirty="0"/>
              <a:t>.</a:t>
            </a:r>
            <a:endParaRPr lang="en-US" sz="2000" dirty="0"/>
          </a:p>
          <a:p>
            <a:endParaRPr lang="el-GR" sz="2000" dirty="0"/>
          </a:p>
          <a:p>
            <a:r>
              <a:rPr lang="el-GR" sz="2000" dirty="0"/>
              <a:t>    2017: Εξαγορά από την </a:t>
            </a:r>
            <a:r>
              <a:rPr lang="el-GR" sz="2000" dirty="0" err="1"/>
              <a:t>Google</a:t>
            </a:r>
            <a:r>
              <a:rPr lang="el-GR" sz="2000" dirty="0"/>
              <a:t>.</a:t>
            </a:r>
            <a:endParaRPr lang="en-US" sz="2000" dirty="0"/>
          </a:p>
          <a:p>
            <a:endParaRPr lang="el-GR" sz="2000" dirty="0"/>
          </a:p>
          <a:p>
            <a:r>
              <a:rPr lang="el-GR" sz="2000" dirty="0"/>
              <a:t>    Εξέλιξη:</a:t>
            </a:r>
          </a:p>
          <a:p>
            <a:r>
              <a:rPr lang="el-GR" sz="2000" dirty="0"/>
              <a:t>        Από πλατφόρμα διαγωνισμών σε ολοκληρωμένο περιβάλλον </a:t>
            </a:r>
            <a:r>
              <a:rPr lang="el-GR" sz="2000" dirty="0" err="1"/>
              <a:t>data</a:t>
            </a:r>
            <a:r>
              <a:rPr lang="el-GR" sz="2000" dirty="0"/>
              <a:t> </a:t>
            </a:r>
            <a:r>
              <a:rPr lang="el-GR" sz="2000" dirty="0" err="1"/>
              <a:t>science</a:t>
            </a:r>
            <a:r>
              <a:rPr lang="el-GR" sz="2000" dirty="0"/>
              <a:t>.</a:t>
            </a:r>
            <a:endParaRPr lang="en-US" sz="2000" dirty="0"/>
          </a:p>
          <a:p>
            <a:endParaRPr lang="el-GR" sz="2000" dirty="0"/>
          </a:p>
          <a:p>
            <a:r>
              <a:rPr lang="el-GR" sz="2000" dirty="0"/>
              <a:t>    Σχέση με </a:t>
            </a:r>
            <a:r>
              <a:rPr lang="el-GR" sz="2000" dirty="0" err="1"/>
              <a:t>Google</a:t>
            </a:r>
            <a:r>
              <a:rPr lang="el-GR" sz="2000" dirty="0"/>
              <a:t> AI:</a:t>
            </a:r>
          </a:p>
          <a:p>
            <a:r>
              <a:rPr lang="el-GR" sz="2000" dirty="0"/>
              <a:t>        Υποστήριξη τεχνολογιών όπως </a:t>
            </a:r>
            <a:r>
              <a:rPr lang="el-GR" sz="2000" dirty="0" err="1"/>
              <a:t>TensorFlow</a:t>
            </a:r>
            <a:r>
              <a:rPr lang="el-GR" sz="2000" dirty="0"/>
              <a:t>.</a:t>
            </a:r>
          </a:p>
        </p:txBody>
      </p:sp>
      <p:pic>
        <p:nvPicPr>
          <p:cNvPr id="8" name="Εικόνα 7">
            <a:extLst>
              <a:ext uri="{FF2B5EF4-FFF2-40B4-BE49-F238E27FC236}">
                <a16:creationId xmlns:a16="http://schemas.microsoft.com/office/drawing/2014/main" id="{7E53F207-CF8C-4D20-6C43-A7DB1BA003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5281" y="445280"/>
            <a:ext cx="3492487" cy="3492487"/>
          </a:xfrm>
          <a:prstGeom prst="rect">
            <a:avLst/>
          </a:prstGeom>
        </p:spPr>
      </p:pic>
    </p:spTree>
    <p:extLst>
      <p:ext uri="{BB962C8B-B14F-4D97-AF65-F5344CB8AC3E}">
        <p14:creationId xmlns:p14="http://schemas.microsoft.com/office/powerpoint/2010/main" val="3873673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21346AC-0BFF-8236-40FF-FA6585CE137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57E394B-3D90-5D07-D00E-B8207B6A9CC2}"/>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A354D651-EF50-F14C-BC9F-6533E557CE2D}"/>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E56036F2-53F5-6D7B-E6C5-7CEC5E7B8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64744FC-3696-0F11-1D70-F8E8DE929EBD}"/>
              </a:ext>
            </a:extLst>
          </p:cNvPr>
          <p:cNvSpPr txBox="1"/>
          <p:nvPr/>
        </p:nvSpPr>
        <p:spPr>
          <a:xfrm>
            <a:off x="2828621" y="503131"/>
            <a:ext cx="6184900" cy="4247317"/>
          </a:xfrm>
          <a:prstGeom prst="rect">
            <a:avLst/>
          </a:prstGeom>
          <a:noFill/>
        </p:spPr>
        <p:txBody>
          <a:bodyPr wrap="square">
            <a:spAutoFit/>
          </a:bodyPr>
          <a:lstStyle/>
          <a:p>
            <a:pPr algn="ctr"/>
            <a:r>
              <a:rPr lang="el-GR" sz="2400" b="1" dirty="0"/>
              <a:t>Διαγωνισμοί στο </a:t>
            </a:r>
            <a:r>
              <a:rPr lang="el-GR" sz="2400" b="1" dirty="0" err="1"/>
              <a:t>Kaggle</a:t>
            </a:r>
            <a:endParaRPr lang="en-US" sz="2400" b="1" dirty="0"/>
          </a:p>
          <a:p>
            <a:pPr algn="ctr"/>
            <a:endParaRPr lang="en-US" sz="2400" b="1" dirty="0"/>
          </a:p>
          <a:p>
            <a:pPr algn="ctr"/>
            <a:endParaRPr lang="el-GR" sz="2400" b="1" dirty="0"/>
          </a:p>
          <a:p>
            <a:pPr>
              <a:buFont typeface="Arial" panose="020B0604020202020204" pitchFamily="34" charset="0"/>
              <a:buChar char="•"/>
            </a:pPr>
            <a:r>
              <a:rPr lang="el-GR" dirty="0"/>
              <a:t>Τι είναι οι διαγωνισμοί:</a:t>
            </a:r>
          </a:p>
          <a:p>
            <a:pPr marL="742950" lvl="1" indent="-285750">
              <a:buFont typeface="Arial" panose="020B0604020202020204" pitchFamily="34" charset="0"/>
              <a:buChar char="•"/>
            </a:pPr>
            <a:r>
              <a:rPr lang="el-GR" dirty="0"/>
              <a:t>Προβλήματα ανάλυσης δεδομένων από εταιρείες ή ερευνητικούς φορείς.</a:t>
            </a:r>
          </a:p>
          <a:p>
            <a:pPr>
              <a:buFont typeface="Arial" panose="020B0604020202020204" pitchFamily="34" charset="0"/>
              <a:buChar char="•"/>
            </a:pPr>
            <a:r>
              <a:rPr lang="el-GR" dirty="0"/>
              <a:t>Παροχές:</a:t>
            </a:r>
          </a:p>
          <a:p>
            <a:pPr marL="742950" lvl="1" indent="-285750">
              <a:buFont typeface="Arial" panose="020B0604020202020204" pitchFamily="34" charset="0"/>
              <a:buChar char="•"/>
            </a:pPr>
            <a:r>
              <a:rPr lang="el-GR" dirty="0"/>
              <a:t>Δεδομένα, χρηματικά έπαθλα, αναγνώριση.</a:t>
            </a:r>
          </a:p>
          <a:p>
            <a:pPr>
              <a:buFont typeface="Arial" panose="020B0604020202020204" pitchFamily="34" charset="0"/>
              <a:buChar char="•"/>
            </a:pPr>
            <a:r>
              <a:rPr lang="el-GR" dirty="0"/>
              <a:t>Παραδείγματα:</a:t>
            </a:r>
          </a:p>
          <a:p>
            <a:pPr marL="742950" lvl="1" indent="-285750">
              <a:buFont typeface="Arial" panose="020B0604020202020204" pitchFamily="34" charset="0"/>
              <a:buChar char="•"/>
            </a:pPr>
            <a:r>
              <a:rPr lang="el-GR" dirty="0"/>
              <a:t>Ανάλυση δεδομένων πελατών (</a:t>
            </a:r>
            <a:r>
              <a:rPr lang="el-GR" dirty="0" err="1"/>
              <a:t>Zillow</a:t>
            </a:r>
            <a:r>
              <a:rPr lang="el-GR" dirty="0"/>
              <a:t> </a:t>
            </a:r>
            <a:r>
              <a:rPr lang="el-GR" dirty="0" err="1"/>
              <a:t>Prize</a:t>
            </a:r>
            <a:r>
              <a:rPr lang="el-GR" dirty="0"/>
              <a:t>).</a:t>
            </a:r>
          </a:p>
          <a:p>
            <a:pPr marL="742950" lvl="1" indent="-285750">
              <a:buFont typeface="Arial" panose="020B0604020202020204" pitchFamily="34" charset="0"/>
              <a:buChar char="•"/>
            </a:pPr>
            <a:r>
              <a:rPr lang="el-GR" dirty="0"/>
              <a:t>Πρόβλεψη διάγνωσης καρκίνου (RSNA </a:t>
            </a:r>
            <a:r>
              <a:rPr lang="el-GR" dirty="0" err="1"/>
              <a:t>Challenge</a:t>
            </a:r>
            <a:r>
              <a:rPr lang="el-GR" dirty="0"/>
              <a:t>).</a:t>
            </a:r>
          </a:p>
          <a:p>
            <a:pPr>
              <a:buFont typeface="Arial" panose="020B0604020202020204" pitchFamily="34" charset="0"/>
              <a:buChar char="•"/>
            </a:pPr>
            <a:r>
              <a:rPr lang="el-GR" dirty="0"/>
              <a:t>Τι κερδίζετε:</a:t>
            </a:r>
          </a:p>
          <a:p>
            <a:pPr marL="742950" lvl="1" indent="-285750">
              <a:buFont typeface="Arial" panose="020B0604020202020204" pitchFamily="34" charset="0"/>
              <a:buChar char="•"/>
            </a:pPr>
            <a:r>
              <a:rPr lang="el-GR" dirty="0"/>
              <a:t>Εμπειρία, </a:t>
            </a:r>
            <a:r>
              <a:rPr lang="el-GR" dirty="0" err="1"/>
              <a:t>networking</a:t>
            </a:r>
            <a:r>
              <a:rPr lang="el-GR" dirty="0"/>
              <a:t>, ευκαιρίες καριέρας.</a:t>
            </a:r>
          </a:p>
        </p:txBody>
      </p:sp>
    </p:spTree>
    <p:extLst>
      <p:ext uri="{BB962C8B-B14F-4D97-AF65-F5344CB8AC3E}">
        <p14:creationId xmlns:p14="http://schemas.microsoft.com/office/powerpoint/2010/main" val="3968297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CE8F4F0-51A8-1367-9E66-2A14D178448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B30B8A7-96BD-74A8-EB65-6F2E851C0728}"/>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5A95DD81-19A4-4F34-5FC1-35B57D1485DC}"/>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C5C734AF-8F4D-191F-8D6E-AB2202D9B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598"/>
            <a:ext cx="12192000" cy="6858000"/>
          </a:xfrm>
          <a:prstGeom prst="rect">
            <a:avLst/>
          </a:prstGeom>
        </p:spPr>
      </p:pic>
      <p:sp>
        <p:nvSpPr>
          <p:cNvPr id="7" name="TextBox 6">
            <a:extLst>
              <a:ext uri="{FF2B5EF4-FFF2-40B4-BE49-F238E27FC236}">
                <a16:creationId xmlns:a16="http://schemas.microsoft.com/office/drawing/2014/main" id="{FACAA07B-D727-FBB6-BBAC-0D5E0F07B1A5}"/>
              </a:ext>
            </a:extLst>
          </p:cNvPr>
          <p:cNvSpPr txBox="1"/>
          <p:nvPr/>
        </p:nvSpPr>
        <p:spPr>
          <a:xfrm>
            <a:off x="435334" y="318602"/>
            <a:ext cx="6150334" cy="5632311"/>
          </a:xfrm>
          <a:prstGeom prst="rect">
            <a:avLst/>
          </a:prstGeom>
          <a:noFill/>
        </p:spPr>
        <p:txBody>
          <a:bodyPr wrap="square">
            <a:spAutoFit/>
          </a:bodyPr>
          <a:lstStyle/>
          <a:p>
            <a:r>
              <a:rPr lang="el-GR" dirty="0"/>
              <a:t>Ο διαγωνισμός RSNA (</a:t>
            </a:r>
            <a:r>
              <a:rPr lang="el-GR" dirty="0" err="1"/>
              <a:t>Radiological</a:t>
            </a:r>
            <a:r>
              <a:rPr lang="el-GR" dirty="0"/>
              <a:t> Society of North </a:t>
            </a:r>
            <a:r>
              <a:rPr lang="el-GR" dirty="0" err="1"/>
              <a:t>America</a:t>
            </a:r>
            <a:r>
              <a:rPr lang="el-GR" dirty="0"/>
              <a:t>) είναι ένας διαγωνισμός που διοργανώνεται από την Εταιρεία Ακτινολογίας Βόρειας Αμερικής. Οι διαγωνισμοί αυτοί επικεντρώνονται στην εφαρμογή τεχνητής νοημοσύνης και επιστημονικών μεθόδων στη διάγνωση ιατρικών καταστάσεων μέσω ιατρικών εικόνων. </a:t>
            </a:r>
            <a:endParaRPr lang="en-US" dirty="0"/>
          </a:p>
          <a:p>
            <a:r>
              <a:rPr lang="el-GR" dirty="0"/>
              <a:t>Οι συμμετέχοντες καλούνται να αναλύσουν δεδομένα, όπως εικόνες </a:t>
            </a:r>
            <a:r>
              <a:rPr lang="el-GR" dirty="0" err="1"/>
              <a:t>ακτίνων</a:t>
            </a:r>
            <a:r>
              <a:rPr lang="el-GR" dirty="0"/>
              <a:t> Χ, MRI ή άλλες ιατρικές απεικονίσεις, με στόχο την ανίχνευση ασθενειών, τη βελτίωση της διάγνωσης ή την ανάπτυξη νέων μεθόδων διάγνωσης με τη βοήθεια αλγορίθμων.</a:t>
            </a:r>
          </a:p>
          <a:p>
            <a:endParaRPr lang="el-GR" dirty="0"/>
          </a:p>
          <a:p>
            <a:r>
              <a:rPr lang="el-GR" dirty="0"/>
              <a:t>Για παράδειγμα, ο RSNA </a:t>
            </a:r>
            <a:r>
              <a:rPr lang="el-GR" dirty="0" err="1"/>
              <a:t>Challenge</a:t>
            </a:r>
            <a:r>
              <a:rPr lang="el-GR" dirty="0"/>
              <a:t> έχει περιλάβει προκλήσεις για την ανίχνευση καρκίνου του μαστού, πνευμονικών παθήσεων και εγκεφαλικών καταστάσεων, χρησιμοποιώντας τεχνητή νοημοσύνη. Οι συμμετέχοντες δουλεύουν πάνω σε σύνολα δεδομένων που παρέχονται από την RSNA.</a:t>
            </a:r>
          </a:p>
          <a:p>
            <a:endParaRPr lang="el-GR" dirty="0"/>
          </a:p>
        </p:txBody>
      </p:sp>
      <p:pic>
        <p:nvPicPr>
          <p:cNvPr id="10" name="Εικόνα 9">
            <a:extLst>
              <a:ext uri="{FF2B5EF4-FFF2-40B4-BE49-F238E27FC236}">
                <a16:creationId xmlns:a16="http://schemas.microsoft.com/office/drawing/2014/main" id="{E78C42D4-2942-F10D-90B5-C5A37EAE0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846" y="1089535"/>
            <a:ext cx="4022995" cy="2273867"/>
          </a:xfrm>
          <a:prstGeom prst="rect">
            <a:avLst/>
          </a:prstGeom>
        </p:spPr>
      </p:pic>
    </p:spTree>
    <p:extLst>
      <p:ext uri="{BB962C8B-B14F-4D97-AF65-F5344CB8AC3E}">
        <p14:creationId xmlns:p14="http://schemas.microsoft.com/office/powerpoint/2010/main" val="264757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6CFDF2E-69A0-96D3-1C83-349CC6774E3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505BE2A-E4CC-91CB-6EB4-BD33871B20CD}"/>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004EEAA7-BE1A-BAC3-FACF-A5BC53339827}"/>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1F2BDB10-2EC1-958E-B48E-5741729A1E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4265A99-DD81-1097-5AD9-DD79AC1B1A16}"/>
              </a:ext>
            </a:extLst>
          </p:cNvPr>
          <p:cNvSpPr txBox="1"/>
          <p:nvPr/>
        </p:nvSpPr>
        <p:spPr>
          <a:xfrm>
            <a:off x="3048000" y="1852990"/>
            <a:ext cx="6096000" cy="3231654"/>
          </a:xfrm>
          <a:prstGeom prst="rect">
            <a:avLst/>
          </a:prstGeom>
          <a:noFill/>
        </p:spPr>
        <p:txBody>
          <a:bodyPr wrap="square">
            <a:spAutoFit/>
          </a:bodyPr>
          <a:lstStyle/>
          <a:p>
            <a:pPr algn="ctr"/>
            <a:r>
              <a:rPr lang="el-GR" sz="2400" dirty="0" err="1"/>
              <a:t>Datasets</a:t>
            </a:r>
            <a:r>
              <a:rPr lang="el-GR" sz="2400" dirty="0"/>
              <a:t> στο </a:t>
            </a:r>
            <a:r>
              <a:rPr lang="el-GR" sz="2400" dirty="0" err="1"/>
              <a:t>Kaggle</a:t>
            </a:r>
            <a:endParaRPr lang="el-GR" sz="2400" dirty="0"/>
          </a:p>
          <a:p>
            <a:endParaRPr lang="el-GR" dirty="0"/>
          </a:p>
          <a:p>
            <a:r>
              <a:rPr lang="el-GR" dirty="0"/>
              <a:t>    Τι είναι:</a:t>
            </a:r>
          </a:p>
          <a:p>
            <a:r>
              <a:rPr lang="el-GR" dirty="0"/>
              <a:t>        Συλλογές δεδομένων από διάφορους τομείς.</a:t>
            </a:r>
          </a:p>
          <a:p>
            <a:r>
              <a:rPr lang="el-GR" dirty="0"/>
              <a:t>    Είδη δεδομένων:</a:t>
            </a:r>
          </a:p>
          <a:p>
            <a:r>
              <a:rPr lang="el-GR" dirty="0"/>
              <a:t>        Εικόνες, κείμενο, αριθμητικά δεδομένα, γεωγραφικά δεδομένα.</a:t>
            </a:r>
          </a:p>
          <a:p>
            <a:r>
              <a:rPr lang="el-GR" dirty="0"/>
              <a:t>    Πηγές:</a:t>
            </a:r>
          </a:p>
          <a:p>
            <a:r>
              <a:rPr lang="el-GR" dirty="0"/>
              <a:t>        Οργανισμοί, εταιρείες, ανεξάρτητοι χρήστες.</a:t>
            </a:r>
          </a:p>
          <a:p>
            <a:r>
              <a:rPr lang="el-GR" dirty="0"/>
              <a:t>    Δυνατότητες:</a:t>
            </a:r>
          </a:p>
          <a:p>
            <a:r>
              <a:rPr lang="el-GR" dirty="0"/>
              <a:t>        Δωρεάν κατέβασμα, εξερεύνηση, ανάλυση.</a:t>
            </a:r>
          </a:p>
        </p:txBody>
      </p:sp>
    </p:spTree>
    <p:extLst>
      <p:ext uri="{BB962C8B-B14F-4D97-AF65-F5344CB8AC3E}">
        <p14:creationId xmlns:p14="http://schemas.microsoft.com/office/powerpoint/2010/main" val="392351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9FECF44-A07E-CE09-302C-9A59C940C05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2F8EBC2-7A8A-223F-F53A-A6A55236CE4D}"/>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CB5536B-FED3-8BAF-471B-02C886FC838D}"/>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855DF17D-3A29-B216-67AD-FF4CDF39E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552F578-7D63-F70B-95E8-08EC75535418}"/>
              </a:ext>
            </a:extLst>
          </p:cNvPr>
          <p:cNvSpPr txBox="1"/>
          <p:nvPr/>
        </p:nvSpPr>
        <p:spPr>
          <a:xfrm>
            <a:off x="3003550" y="1473190"/>
            <a:ext cx="6184900" cy="3508653"/>
          </a:xfrm>
          <a:prstGeom prst="rect">
            <a:avLst/>
          </a:prstGeom>
          <a:noFill/>
        </p:spPr>
        <p:txBody>
          <a:bodyPr wrap="square">
            <a:spAutoFit/>
          </a:bodyPr>
          <a:lstStyle/>
          <a:p>
            <a:pPr algn="ctr"/>
            <a:r>
              <a:rPr lang="el-GR" sz="2400" dirty="0" err="1"/>
              <a:t>Notebooks</a:t>
            </a:r>
            <a:r>
              <a:rPr lang="el-GR" sz="2400" dirty="0"/>
              <a:t> στο </a:t>
            </a:r>
            <a:r>
              <a:rPr lang="el-GR" sz="2400" dirty="0" err="1"/>
              <a:t>Kaggle</a:t>
            </a:r>
            <a:endParaRPr lang="el-GR" sz="2400" dirty="0"/>
          </a:p>
          <a:p>
            <a:endParaRPr lang="el-GR" dirty="0"/>
          </a:p>
          <a:p>
            <a:r>
              <a:rPr lang="el-GR" dirty="0"/>
              <a:t>    Τι είναι τα </a:t>
            </a:r>
            <a:r>
              <a:rPr lang="el-GR" dirty="0" err="1"/>
              <a:t>Notebooks</a:t>
            </a:r>
            <a:r>
              <a:rPr lang="el-GR" dirty="0"/>
              <a:t>:</a:t>
            </a:r>
          </a:p>
          <a:p>
            <a:r>
              <a:rPr lang="el-GR" dirty="0"/>
              <a:t>        </a:t>
            </a:r>
            <a:r>
              <a:rPr lang="el-GR" dirty="0" err="1"/>
              <a:t>Διαδραστικά</a:t>
            </a:r>
            <a:r>
              <a:rPr lang="el-GR" dirty="0"/>
              <a:t> περιβάλλοντα κώδικα σε </a:t>
            </a:r>
            <a:r>
              <a:rPr lang="el-GR" dirty="0" err="1"/>
              <a:t>Python</a:t>
            </a:r>
            <a:r>
              <a:rPr lang="el-GR" dirty="0"/>
              <a:t>, R, </a:t>
            </a:r>
            <a:r>
              <a:rPr lang="el-GR" dirty="0" err="1"/>
              <a:t>Julia</a:t>
            </a:r>
            <a:r>
              <a:rPr lang="el-GR" dirty="0"/>
              <a:t>.</a:t>
            </a:r>
          </a:p>
          <a:p>
            <a:r>
              <a:rPr lang="el-GR" dirty="0"/>
              <a:t>    Χαρακτηριστικά:</a:t>
            </a:r>
          </a:p>
          <a:p>
            <a:r>
              <a:rPr lang="el-GR" dirty="0"/>
              <a:t>        Άμεση πρόσβαση σε δεδομένα και βιβλιοθήκες.</a:t>
            </a:r>
          </a:p>
          <a:p>
            <a:r>
              <a:rPr lang="el-GR" dirty="0"/>
              <a:t>        Συνεργασία: Δυνατότητα σχολιασμού και βελτίωσης από την κοινότητα.</a:t>
            </a:r>
          </a:p>
          <a:p>
            <a:r>
              <a:rPr lang="el-GR" dirty="0"/>
              <a:t>    Παραδείγματα χρήσης:</a:t>
            </a:r>
          </a:p>
          <a:p>
            <a:r>
              <a:rPr lang="el-GR" dirty="0"/>
              <a:t>        Δημιουργία μοντέλων, </a:t>
            </a:r>
            <a:r>
              <a:rPr lang="el-GR" dirty="0" err="1"/>
              <a:t>οπτικοποίηση</a:t>
            </a:r>
            <a:r>
              <a:rPr lang="el-GR" dirty="0"/>
              <a:t> δεδομένων, επεξεργασία εικόνας.</a:t>
            </a:r>
          </a:p>
        </p:txBody>
      </p:sp>
    </p:spTree>
    <p:extLst>
      <p:ext uri="{BB962C8B-B14F-4D97-AF65-F5344CB8AC3E}">
        <p14:creationId xmlns:p14="http://schemas.microsoft.com/office/powerpoint/2010/main" val="1260473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5C8DAB4-A282-AFCB-E132-6E7F94F1595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310C835-806B-2084-73BA-86E8117C57F3}"/>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2EC3170B-E796-60A1-FE08-0F70D67EDA52}"/>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42AFFC23-C408-3DC8-871B-CEA460BE1C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546C17E-CC69-6BB7-8C64-32E043359448}"/>
              </a:ext>
            </a:extLst>
          </p:cNvPr>
          <p:cNvSpPr txBox="1"/>
          <p:nvPr/>
        </p:nvSpPr>
        <p:spPr>
          <a:xfrm>
            <a:off x="3003550" y="2027188"/>
            <a:ext cx="6184900" cy="2400657"/>
          </a:xfrm>
          <a:prstGeom prst="rect">
            <a:avLst/>
          </a:prstGeom>
          <a:noFill/>
        </p:spPr>
        <p:txBody>
          <a:bodyPr wrap="square">
            <a:spAutoFit/>
          </a:bodyPr>
          <a:lstStyle/>
          <a:p>
            <a:pPr algn="ctr"/>
            <a:r>
              <a:rPr lang="el-GR" sz="2400" dirty="0"/>
              <a:t>Η Κοινότητα του </a:t>
            </a:r>
            <a:r>
              <a:rPr lang="el-GR" sz="2400" dirty="0" err="1"/>
              <a:t>Kaggle</a:t>
            </a:r>
            <a:endParaRPr lang="el-GR" sz="2400" dirty="0"/>
          </a:p>
          <a:p>
            <a:endParaRPr lang="el-GR" dirty="0"/>
          </a:p>
          <a:p>
            <a:r>
              <a:rPr lang="el-GR" dirty="0"/>
              <a:t>    Αριθμοί:</a:t>
            </a:r>
          </a:p>
          <a:p>
            <a:r>
              <a:rPr lang="el-GR" dirty="0"/>
              <a:t>        Πάνω από 10 εκατομμύρια εγγεγραμμένα μέλη.</a:t>
            </a:r>
          </a:p>
          <a:p>
            <a:r>
              <a:rPr lang="el-GR" dirty="0"/>
              <a:t>    Δραστηριότητες:</a:t>
            </a:r>
          </a:p>
          <a:p>
            <a:r>
              <a:rPr lang="el-GR" dirty="0"/>
              <a:t>        Συμμετοχή σε </a:t>
            </a:r>
            <a:r>
              <a:rPr lang="el-GR" dirty="0" err="1"/>
              <a:t>forums</a:t>
            </a:r>
            <a:r>
              <a:rPr lang="el-GR" dirty="0"/>
              <a:t>, διάλογοι, ανταλλαγή ιδεών.</a:t>
            </a:r>
          </a:p>
          <a:p>
            <a:r>
              <a:rPr lang="el-GR" dirty="0"/>
              <a:t>    Ρόλος της κοινότητας:</a:t>
            </a:r>
          </a:p>
          <a:p>
            <a:r>
              <a:rPr lang="el-GR" dirty="0"/>
              <a:t>        Παροχή </a:t>
            </a:r>
            <a:r>
              <a:rPr lang="el-GR" dirty="0" err="1"/>
              <a:t>feedback</a:t>
            </a:r>
            <a:r>
              <a:rPr lang="el-GR" dirty="0"/>
              <a:t>, επιβράβευση συνεργασίας.</a:t>
            </a:r>
          </a:p>
        </p:txBody>
      </p:sp>
    </p:spTree>
    <p:extLst>
      <p:ext uri="{BB962C8B-B14F-4D97-AF65-F5344CB8AC3E}">
        <p14:creationId xmlns:p14="http://schemas.microsoft.com/office/powerpoint/2010/main" val="1904145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78355AA-2936-6643-2946-D305FA2FA57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E367FC7-AF0F-58A9-3702-78DD2A7D5190}"/>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92018E8-22AC-7ABF-CC38-DB5CDAA3476C}"/>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42AD42E2-3A8C-9D97-B310-CC73A7DC98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7675CAB-34E2-1E7D-D1F5-CD22C9446AC1}"/>
              </a:ext>
            </a:extLst>
          </p:cNvPr>
          <p:cNvSpPr txBox="1"/>
          <p:nvPr/>
        </p:nvSpPr>
        <p:spPr>
          <a:xfrm>
            <a:off x="3003550" y="1888689"/>
            <a:ext cx="6184900" cy="2677656"/>
          </a:xfrm>
          <a:prstGeom prst="rect">
            <a:avLst/>
          </a:prstGeom>
          <a:noFill/>
        </p:spPr>
        <p:txBody>
          <a:bodyPr wrap="square">
            <a:spAutoFit/>
          </a:bodyPr>
          <a:lstStyle/>
          <a:p>
            <a:r>
              <a:rPr lang="el-GR" sz="2400" dirty="0"/>
              <a:t>Τεχνικά Εργαλεία και Υποδομή</a:t>
            </a:r>
          </a:p>
          <a:p>
            <a:endParaRPr lang="el-GR" dirty="0"/>
          </a:p>
          <a:p>
            <a:r>
              <a:rPr lang="el-GR" dirty="0"/>
              <a:t>    Υποστήριξη από την </a:t>
            </a:r>
            <a:r>
              <a:rPr lang="el-GR" dirty="0" err="1"/>
              <a:t>Google</a:t>
            </a:r>
            <a:r>
              <a:rPr lang="el-GR" dirty="0"/>
              <a:t> </a:t>
            </a:r>
            <a:r>
              <a:rPr lang="el-GR" dirty="0" err="1"/>
              <a:t>Cloud</a:t>
            </a:r>
            <a:r>
              <a:rPr lang="el-GR" dirty="0"/>
              <a:t>:</a:t>
            </a:r>
          </a:p>
          <a:p>
            <a:r>
              <a:rPr lang="el-GR" dirty="0"/>
              <a:t>        GPU, TPU, και δωρεάν υποδομές.</a:t>
            </a:r>
          </a:p>
          <a:p>
            <a:r>
              <a:rPr lang="el-GR" dirty="0"/>
              <a:t>    Βιβλιοθήκες:</a:t>
            </a:r>
          </a:p>
          <a:p>
            <a:r>
              <a:rPr lang="el-GR" dirty="0"/>
              <a:t>        </a:t>
            </a:r>
            <a:r>
              <a:rPr lang="el-GR" dirty="0" err="1"/>
              <a:t>TensorFlow</a:t>
            </a:r>
            <a:r>
              <a:rPr lang="el-GR" dirty="0"/>
              <a:t>, </a:t>
            </a:r>
            <a:r>
              <a:rPr lang="el-GR" dirty="0" err="1"/>
              <a:t>PyTorch</a:t>
            </a:r>
            <a:r>
              <a:rPr lang="el-GR" dirty="0"/>
              <a:t>, </a:t>
            </a:r>
            <a:r>
              <a:rPr lang="el-GR" dirty="0" err="1"/>
              <a:t>Scikit-learn</a:t>
            </a:r>
            <a:r>
              <a:rPr lang="el-GR" dirty="0"/>
              <a:t>.</a:t>
            </a:r>
          </a:p>
          <a:p>
            <a:r>
              <a:rPr lang="el-GR" dirty="0"/>
              <a:t>    Προστασία Δεδομένων:</a:t>
            </a:r>
          </a:p>
          <a:p>
            <a:r>
              <a:rPr lang="el-GR" dirty="0"/>
              <a:t>        Ασφάλεια και εμπιστευτικότητα σε εταιρικά δεδομένα.</a:t>
            </a:r>
          </a:p>
        </p:txBody>
      </p:sp>
    </p:spTree>
    <p:extLst>
      <p:ext uri="{BB962C8B-B14F-4D97-AF65-F5344CB8AC3E}">
        <p14:creationId xmlns:p14="http://schemas.microsoft.com/office/powerpoint/2010/main" val="1908609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77B35BD-E32E-FB02-2FB3-3E4B72B8F12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266BF5E-2855-936A-12CE-7EE2B807CFFF}"/>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044FB2CE-6F45-D0A9-24E9-C99D45C2D9E1}"/>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0CDA7BC0-AB89-35F2-103D-BEE5DF742D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2304E9B-01E5-CA79-1DE2-0697F2318AA2}"/>
              </a:ext>
            </a:extLst>
          </p:cNvPr>
          <p:cNvSpPr txBox="1"/>
          <p:nvPr/>
        </p:nvSpPr>
        <p:spPr>
          <a:xfrm>
            <a:off x="3003550" y="1750189"/>
            <a:ext cx="6184900" cy="2954655"/>
          </a:xfrm>
          <a:prstGeom prst="rect">
            <a:avLst/>
          </a:prstGeom>
          <a:noFill/>
        </p:spPr>
        <p:txBody>
          <a:bodyPr wrap="square">
            <a:spAutoFit/>
          </a:bodyPr>
          <a:lstStyle/>
          <a:p>
            <a:pPr algn="ctr"/>
            <a:r>
              <a:rPr lang="el-GR" sz="2400" dirty="0"/>
              <a:t>Εκπαίδευση και Μάθηση</a:t>
            </a:r>
          </a:p>
          <a:p>
            <a:endParaRPr lang="el-GR" dirty="0"/>
          </a:p>
          <a:p>
            <a:r>
              <a:rPr lang="el-GR" dirty="0"/>
              <a:t>    Μαθήματα και </a:t>
            </a:r>
            <a:r>
              <a:rPr lang="el-GR" dirty="0" err="1"/>
              <a:t>Tutorials</a:t>
            </a:r>
            <a:r>
              <a:rPr lang="el-GR" dirty="0"/>
              <a:t>:</a:t>
            </a:r>
          </a:p>
          <a:p>
            <a:r>
              <a:rPr lang="el-GR" dirty="0"/>
              <a:t>        Πρακτικά παραδείγματα για αρχάριους και έμπειρους χρήστες.</a:t>
            </a:r>
          </a:p>
          <a:p>
            <a:r>
              <a:rPr lang="el-GR" dirty="0"/>
              <a:t>    Δυνατότητες </a:t>
            </a:r>
            <a:r>
              <a:rPr lang="el-GR" dirty="0" err="1"/>
              <a:t>αυτοβελτίωσης</a:t>
            </a:r>
            <a:r>
              <a:rPr lang="el-GR" dirty="0"/>
              <a:t>:</a:t>
            </a:r>
          </a:p>
          <a:p>
            <a:r>
              <a:rPr lang="el-GR" dirty="0"/>
              <a:t>        Μάθηση από κορυφαίους </a:t>
            </a:r>
            <a:r>
              <a:rPr lang="el-GR" dirty="0" err="1"/>
              <a:t>data</a:t>
            </a:r>
            <a:r>
              <a:rPr lang="el-GR" dirty="0"/>
              <a:t> </a:t>
            </a:r>
            <a:r>
              <a:rPr lang="el-GR" dirty="0" err="1"/>
              <a:t>scientists</a:t>
            </a:r>
            <a:r>
              <a:rPr lang="el-GR" dirty="0"/>
              <a:t>.</a:t>
            </a:r>
          </a:p>
          <a:p>
            <a:r>
              <a:rPr lang="el-GR" dirty="0"/>
              <a:t>    Ενότητες:</a:t>
            </a:r>
          </a:p>
          <a:p>
            <a:r>
              <a:rPr lang="el-GR" dirty="0"/>
              <a:t>        Ανάλυση δεδομένων, </a:t>
            </a:r>
            <a:r>
              <a:rPr lang="el-GR" dirty="0" err="1"/>
              <a:t>machine</a:t>
            </a:r>
            <a:r>
              <a:rPr lang="el-GR" dirty="0"/>
              <a:t> </a:t>
            </a:r>
            <a:r>
              <a:rPr lang="el-GR" dirty="0" err="1"/>
              <a:t>learning</a:t>
            </a:r>
            <a:r>
              <a:rPr lang="el-GR" dirty="0"/>
              <a:t>, NLP, </a:t>
            </a:r>
            <a:r>
              <a:rPr lang="el-GR" dirty="0" err="1"/>
              <a:t>οπτικοποίηση</a:t>
            </a:r>
            <a:r>
              <a:rPr lang="el-GR" dirty="0"/>
              <a:t>.</a:t>
            </a:r>
          </a:p>
        </p:txBody>
      </p:sp>
    </p:spTree>
    <p:extLst>
      <p:ext uri="{BB962C8B-B14F-4D97-AF65-F5344CB8AC3E}">
        <p14:creationId xmlns:p14="http://schemas.microsoft.com/office/powerpoint/2010/main" val="15248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70F0D2F-1509-DE6A-4789-E1F38720EF4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F0E6AB3-084B-BF1A-3170-5B71D302F6AA}"/>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055A58A2-252D-0786-E7F2-6EE650FD86E2}"/>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0CE0832B-EEE6-C572-857D-D8984776A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2F2F3B8-E6D5-BEB2-BAB2-146273BBDD81}"/>
              </a:ext>
            </a:extLst>
          </p:cNvPr>
          <p:cNvSpPr txBox="1"/>
          <p:nvPr/>
        </p:nvSpPr>
        <p:spPr>
          <a:xfrm>
            <a:off x="3003550" y="2027188"/>
            <a:ext cx="6184900" cy="2308324"/>
          </a:xfrm>
          <a:prstGeom prst="rect">
            <a:avLst/>
          </a:prstGeom>
          <a:noFill/>
        </p:spPr>
        <p:txBody>
          <a:bodyPr wrap="square">
            <a:spAutoFit/>
          </a:bodyPr>
          <a:lstStyle/>
          <a:p>
            <a:r>
              <a:rPr lang="el-GR" dirty="0"/>
              <a:t>Πρακτική Εφαρμογή του </a:t>
            </a:r>
            <a:r>
              <a:rPr lang="el-GR" dirty="0" err="1"/>
              <a:t>Kaggle</a:t>
            </a:r>
            <a:endParaRPr lang="el-GR" dirty="0"/>
          </a:p>
          <a:p>
            <a:endParaRPr lang="el-GR" dirty="0"/>
          </a:p>
          <a:p>
            <a:r>
              <a:rPr lang="el-GR" dirty="0"/>
              <a:t>    Ανάλυση Δεδομένων:</a:t>
            </a:r>
          </a:p>
          <a:p>
            <a:r>
              <a:rPr lang="el-GR" dirty="0"/>
              <a:t>        Πρόβλεψη εσόδων, διαχείριση κινδύνων.</a:t>
            </a:r>
          </a:p>
          <a:p>
            <a:r>
              <a:rPr lang="el-GR" dirty="0"/>
              <a:t>    Εργασία σε ML:</a:t>
            </a:r>
          </a:p>
          <a:p>
            <a:r>
              <a:rPr lang="el-GR" dirty="0"/>
              <a:t>        Βελτίωση αλγορίθμων, ανάπτυξη μοντέλων.</a:t>
            </a:r>
          </a:p>
          <a:p>
            <a:r>
              <a:rPr lang="el-GR" dirty="0"/>
              <a:t>    Δημιουργία </a:t>
            </a:r>
            <a:r>
              <a:rPr lang="el-GR" dirty="0" err="1"/>
              <a:t>Portfolio</a:t>
            </a:r>
            <a:r>
              <a:rPr lang="el-GR" dirty="0"/>
              <a:t>:</a:t>
            </a:r>
          </a:p>
          <a:p>
            <a:r>
              <a:rPr lang="el-GR" dirty="0"/>
              <a:t>        Εμφάνιση </a:t>
            </a:r>
            <a:r>
              <a:rPr lang="el-GR" dirty="0" err="1"/>
              <a:t>projects</a:t>
            </a:r>
            <a:r>
              <a:rPr lang="el-GR" dirty="0"/>
              <a:t> σε </a:t>
            </a:r>
            <a:r>
              <a:rPr lang="el-GR" dirty="0" err="1"/>
              <a:t>recruiters</a:t>
            </a:r>
            <a:r>
              <a:rPr lang="el-GR" dirty="0"/>
              <a:t>.</a:t>
            </a:r>
          </a:p>
        </p:txBody>
      </p:sp>
    </p:spTree>
    <p:extLst>
      <p:ext uri="{BB962C8B-B14F-4D97-AF65-F5344CB8AC3E}">
        <p14:creationId xmlns:p14="http://schemas.microsoft.com/office/powerpoint/2010/main" val="3758675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9B32E95-E0E2-C563-C5BB-5BF2A9B92C8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8ADD73D-A157-E497-59D6-F1A9E89A2B61}"/>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B4957501-5E2A-A8A4-A6FC-5BFC0A1766D0}"/>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DB10D042-A49B-4A24-D2D5-7E183C6DFD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6BE4756-1947-ACBD-97DF-23299D5E6FD6}"/>
              </a:ext>
            </a:extLst>
          </p:cNvPr>
          <p:cNvSpPr txBox="1"/>
          <p:nvPr/>
        </p:nvSpPr>
        <p:spPr>
          <a:xfrm>
            <a:off x="3003550" y="2304187"/>
            <a:ext cx="6369050" cy="2739211"/>
          </a:xfrm>
          <a:prstGeom prst="rect">
            <a:avLst/>
          </a:prstGeom>
          <a:noFill/>
        </p:spPr>
        <p:txBody>
          <a:bodyPr wrap="square">
            <a:spAutoFit/>
          </a:bodyPr>
          <a:lstStyle/>
          <a:p>
            <a:r>
              <a:rPr lang="el-GR" sz="2800" dirty="0"/>
              <a:t>Πλεονεκτήματα του </a:t>
            </a:r>
            <a:r>
              <a:rPr lang="el-GR" sz="2800" dirty="0" err="1"/>
              <a:t>Kaggle</a:t>
            </a:r>
            <a:endParaRPr lang="el-GR" sz="2800" dirty="0"/>
          </a:p>
          <a:p>
            <a:endParaRPr lang="el-GR" dirty="0"/>
          </a:p>
          <a:p>
            <a:r>
              <a:rPr lang="el-GR" dirty="0"/>
              <a:t>    Εύκολη πρόσβαση και χρήση.</a:t>
            </a:r>
          </a:p>
          <a:p>
            <a:endParaRPr lang="el-GR" dirty="0"/>
          </a:p>
          <a:p>
            <a:r>
              <a:rPr lang="el-GR" dirty="0"/>
              <a:t>    Διεθνής κοινότητα.</a:t>
            </a:r>
          </a:p>
          <a:p>
            <a:endParaRPr lang="el-GR" dirty="0"/>
          </a:p>
          <a:p>
            <a:r>
              <a:rPr lang="el-GR" dirty="0"/>
              <a:t>    Υποστήριξη νεότερων εργαλείων ML.</a:t>
            </a:r>
          </a:p>
          <a:p>
            <a:endParaRPr lang="el-GR" dirty="0"/>
          </a:p>
          <a:p>
            <a:r>
              <a:rPr lang="el-GR" dirty="0"/>
              <a:t>    Ευκαιρίες καριέρας και εκπαίδευσης.</a:t>
            </a:r>
          </a:p>
        </p:txBody>
      </p:sp>
    </p:spTree>
    <p:extLst>
      <p:ext uri="{BB962C8B-B14F-4D97-AF65-F5344CB8AC3E}">
        <p14:creationId xmlns:p14="http://schemas.microsoft.com/office/powerpoint/2010/main" val="4057140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5247C62-AA65-7BEE-2029-4003A030FEE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66794B9-3746-C214-A4FC-C03699D6031D}"/>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4B5902DE-E210-3C12-CC30-60D2719A94F8}"/>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44B43F02-C501-5073-A3A0-F5F9A751E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6958E59-4516-3B37-5CDD-0404C932B27B}"/>
              </a:ext>
            </a:extLst>
          </p:cNvPr>
          <p:cNvSpPr txBox="1"/>
          <p:nvPr/>
        </p:nvSpPr>
        <p:spPr>
          <a:xfrm>
            <a:off x="1154955" y="239554"/>
            <a:ext cx="9702800" cy="6001643"/>
          </a:xfrm>
          <a:prstGeom prst="rect">
            <a:avLst/>
          </a:prstGeom>
          <a:noFill/>
        </p:spPr>
        <p:txBody>
          <a:bodyPr wrap="square">
            <a:spAutoFit/>
          </a:bodyPr>
          <a:lstStyle/>
          <a:p>
            <a:r>
              <a:rPr lang="el-GR" sz="2400" dirty="0"/>
              <a:t>Οι </a:t>
            </a:r>
            <a:r>
              <a:rPr lang="el-GR" sz="2400" dirty="0" err="1"/>
              <a:t>recruiters</a:t>
            </a:r>
            <a:r>
              <a:rPr lang="el-GR" sz="2400" dirty="0"/>
              <a:t> (στρατολόγοι</a:t>
            </a:r>
            <a:r>
              <a:rPr lang="el-GR" dirty="0"/>
              <a:t>) </a:t>
            </a:r>
          </a:p>
          <a:p>
            <a:r>
              <a:rPr lang="el-GR" dirty="0"/>
              <a:t>είναι επαγγελματίες που εργάζονται για λογαριασμό εταιρειών ή οργανισμών με σκοπό να βρουν και να προσελκύσουν υποψηφίους για διαθέσιμες θέσεις εργασίας. Ο ρόλος τους περιλαμβάνει:</a:t>
            </a:r>
          </a:p>
          <a:p>
            <a:endParaRPr lang="el-GR" dirty="0"/>
          </a:p>
          <a:p>
            <a:r>
              <a:rPr lang="el-GR" dirty="0"/>
              <a:t>    Αναζήτηση ταλέντων: Χρησιμοποιούν πλατφόρμες όπως το LinkedIn, το </a:t>
            </a:r>
            <a:r>
              <a:rPr lang="el-GR" dirty="0" err="1"/>
              <a:t>Kaggle</a:t>
            </a:r>
            <a:r>
              <a:rPr lang="el-GR" dirty="0"/>
              <a:t> (για </a:t>
            </a:r>
            <a:r>
              <a:rPr lang="el-GR" dirty="0" err="1"/>
              <a:t>data</a:t>
            </a:r>
            <a:r>
              <a:rPr lang="el-GR" dirty="0"/>
              <a:t> </a:t>
            </a:r>
            <a:r>
              <a:rPr lang="el-GR" dirty="0" err="1"/>
              <a:t>scientists</a:t>
            </a:r>
            <a:r>
              <a:rPr lang="el-GR" dirty="0"/>
              <a:t>), ή </a:t>
            </a:r>
            <a:r>
              <a:rPr lang="el-GR" dirty="0" err="1"/>
              <a:t>job</a:t>
            </a:r>
            <a:r>
              <a:rPr lang="el-GR" dirty="0"/>
              <a:t> </a:t>
            </a:r>
            <a:r>
              <a:rPr lang="el-GR" dirty="0" err="1"/>
              <a:t>boards</a:t>
            </a:r>
            <a:r>
              <a:rPr lang="el-GR" dirty="0"/>
              <a:t> για να εντοπίσουν κατάλληλους υποψηφίους.</a:t>
            </a:r>
          </a:p>
          <a:p>
            <a:r>
              <a:rPr lang="el-GR" dirty="0"/>
              <a:t>    </a:t>
            </a:r>
          </a:p>
          <a:p>
            <a:r>
              <a:rPr lang="el-GR" dirty="0"/>
              <a:t>Διαλογή βιογραφικών: Εξετάζουν βιογραφικά και </a:t>
            </a:r>
            <a:r>
              <a:rPr lang="el-GR" dirty="0" err="1"/>
              <a:t>portfolios</a:t>
            </a:r>
            <a:r>
              <a:rPr lang="el-GR" dirty="0"/>
              <a:t> για να αξιολογήσουν δεξιότητες και εμπειρία.</a:t>
            </a:r>
          </a:p>
          <a:p>
            <a:r>
              <a:rPr lang="el-GR" dirty="0"/>
              <a:t>    </a:t>
            </a:r>
          </a:p>
          <a:p>
            <a:r>
              <a:rPr lang="el-GR" dirty="0"/>
              <a:t>Διαχείριση διαδικασίας πρόσληψης: Συντονίζουν συνεντεύξεις, επικοινωνούν με τους υποψηφίους και παρέχουν </a:t>
            </a:r>
            <a:r>
              <a:rPr lang="el-GR" dirty="0" err="1"/>
              <a:t>feedback</a:t>
            </a:r>
            <a:r>
              <a:rPr lang="el-GR" dirty="0"/>
              <a:t>.</a:t>
            </a:r>
          </a:p>
          <a:p>
            <a:r>
              <a:rPr lang="el-GR" dirty="0"/>
              <a:t>   </a:t>
            </a:r>
          </a:p>
          <a:p>
            <a:r>
              <a:rPr lang="el-GR" dirty="0"/>
              <a:t> Εκπροσώπηση της εταιρείας: Παρουσιάζουν στους υποψηφίους τις αξίες, τα οφέλη και την κουλτούρα της εταιρείας τους.</a:t>
            </a:r>
          </a:p>
          <a:p>
            <a:endParaRPr lang="el-GR" dirty="0"/>
          </a:p>
          <a:p>
            <a:r>
              <a:rPr lang="el-GR" dirty="0"/>
              <a:t>Στην περίπτωση του </a:t>
            </a:r>
            <a:r>
              <a:rPr lang="el-GR" dirty="0" err="1"/>
              <a:t>Kaggle</a:t>
            </a:r>
            <a:r>
              <a:rPr lang="el-GR" dirty="0"/>
              <a:t>, οι </a:t>
            </a:r>
            <a:r>
              <a:rPr lang="el-GR" dirty="0" err="1"/>
              <a:t>recruiters</a:t>
            </a:r>
            <a:r>
              <a:rPr lang="el-GR" dirty="0"/>
              <a:t> συχνά αναζητούν ταλαντούχους </a:t>
            </a:r>
            <a:r>
              <a:rPr lang="el-GR" dirty="0" err="1"/>
              <a:t>data</a:t>
            </a:r>
            <a:r>
              <a:rPr lang="el-GR" dirty="0"/>
              <a:t> </a:t>
            </a:r>
            <a:r>
              <a:rPr lang="el-GR" dirty="0" err="1"/>
              <a:t>scientists</a:t>
            </a:r>
            <a:r>
              <a:rPr lang="el-GR" dirty="0"/>
              <a:t> μέσω της πλατφόρμας, εξετάζοντας την απόδοση σε διαγωνισμούς, τα </a:t>
            </a:r>
            <a:r>
              <a:rPr lang="el-GR" dirty="0" err="1"/>
              <a:t>notebooks</a:t>
            </a:r>
            <a:r>
              <a:rPr lang="el-GR" dirty="0"/>
              <a:t>, και τη γενική δραστηριότητα των χρηστών. Έτσι, το </a:t>
            </a:r>
            <a:r>
              <a:rPr lang="el-GR" dirty="0" err="1"/>
              <a:t>Kaggle</a:t>
            </a:r>
            <a:r>
              <a:rPr lang="el-GR" dirty="0"/>
              <a:t> μπορεί να λειτουργήσει ως ένα άτυπο "βιογραφικό" για τους χρήστες του.</a:t>
            </a:r>
          </a:p>
        </p:txBody>
      </p:sp>
    </p:spTree>
    <p:extLst>
      <p:ext uri="{BB962C8B-B14F-4D97-AF65-F5344CB8AC3E}">
        <p14:creationId xmlns:p14="http://schemas.microsoft.com/office/powerpoint/2010/main" val="2740477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46BB06D4-696F-FAC6-B5B7-289990DE3B1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6D38258-C20B-6B23-C0BD-019D1689081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922C2956-1E6D-750A-C098-C08E758F45FA}"/>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FFCA9A6F-807A-92A2-2152-C172417C09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9308D1B7-DDD2-2FD4-4842-CFAC9D796FC2}"/>
              </a:ext>
            </a:extLst>
          </p:cNvPr>
          <p:cNvSpPr txBox="1"/>
          <p:nvPr/>
        </p:nvSpPr>
        <p:spPr>
          <a:xfrm>
            <a:off x="1614908" y="2080620"/>
            <a:ext cx="9307091" cy="4247317"/>
          </a:xfrm>
          <a:prstGeom prst="rect">
            <a:avLst/>
          </a:prstGeom>
          <a:noFill/>
        </p:spPr>
        <p:txBody>
          <a:bodyPr wrap="square">
            <a:spAutoFit/>
          </a:bodyPr>
          <a:lstStyle/>
          <a:p>
            <a:r>
              <a:rPr lang="el-GR" dirty="0"/>
              <a:t>Η ιδιοπαθής πνευμονική </a:t>
            </a:r>
            <a:r>
              <a:rPr lang="el-GR" dirty="0" err="1"/>
              <a:t>ίνωση</a:t>
            </a:r>
            <a:r>
              <a:rPr lang="el-GR" dirty="0"/>
              <a:t> (</a:t>
            </a:r>
            <a:r>
              <a:rPr lang="el-GR" dirty="0" err="1"/>
              <a:t>Idiopathic</a:t>
            </a:r>
            <a:r>
              <a:rPr lang="el-GR" dirty="0"/>
              <a:t> </a:t>
            </a:r>
            <a:r>
              <a:rPr lang="el-GR" dirty="0" err="1"/>
              <a:t>Pulmonary</a:t>
            </a:r>
            <a:r>
              <a:rPr lang="el-GR" dirty="0"/>
              <a:t> </a:t>
            </a:r>
            <a:r>
              <a:rPr lang="el-GR" dirty="0" err="1"/>
              <a:t>Fibrosis</a:t>
            </a:r>
            <a:r>
              <a:rPr lang="el-GR" dirty="0"/>
              <a:t> - IPF) είναι μια ανίατη πάθηση που προκαλείται από ουλές στους πνεύμονες, οδηγώντας σε δύσπνοια και ποικίλες προγνώσεις, από σταθερή κατάσταση έως ραγδαία επιδείνωση. Η πρόβλεψη της πορείας της νόσου είναι δύσκολη, προκαλώντας άγχος στους ασθενείς και δυσκολίες στους γιατρούς και στις κλινικές μελέτες.</a:t>
            </a:r>
          </a:p>
          <a:p>
            <a:r>
              <a:rPr lang="el-GR" dirty="0"/>
              <a:t>Ο </a:t>
            </a:r>
            <a:r>
              <a:rPr lang="el-GR" b="1" dirty="0"/>
              <a:t>OSIC</a:t>
            </a:r>
            <a:r>
              <a:rPr lang="el-GR" dirty="0"/>
              <a:t> (</a:t>
            </a:r>
            <a:r>
              <a:rPr lang="el-GR" dirty="0" err="1"/>
              <a:t>Open</a:t>
            </a:r>
            <a:r>
              <a:rPr lang="el-GR" dirty="0"/>
              <a:t> </a:t>
            </a:r>
            <a:r>
              <a:rPr lang="el-GR" dirty="0" err="1"/>
              <a:t>Source</a:t>
            </a:r>
            <a:r>
              <a:rPr lang="el-GR" dirty="0"/>
              <a:t> </a:t>
            </a:r>
            <a:r>
              <a:rPr lang="el-GR" dirty="0" err="1"/>
              <a:t>Imaging</a:t>
            </a:r>
            <a:r>
              <a:rPr lang="el-GR" dirty="0"/>
              <a:t> </a:t>
            </a:r>
            <a:r>
              <a:rPr lang="el-GR" dirty="0" err="1"/>
              <a:t>Consortium</a:t>
            </a:r>
            <a:r>
              <a:rPr lang="el-GR" dirty="0"/>
              <a:t>) συνδυάζει τις δυνάμεις της ακαδημαϊκής κοινότητας, της βιομηχανίας και της φιλανθρωπίας για την καταπολέμηση των </a:t>
            </a:r>
            <a:r>
              <a:rPr lang="el-GR" dirty="0" err="1"/>
              <a:t>ινωτικών</a:t>
            </a:r>
            <a:r>
              <a:rPr lang="el-GR" dirty="0"/>
              <a:t> πνευμονικών ασθενειών μέσω της βελτίωσης των θεραπειών που βασίζονται στην απεικόνιση.</a:t>
            </a:r>
          </a:p>
          <a:p>
            <a:r>
              <a:rPr lang="el-GR" dirty="0"/>
              <a:t>Ο διαγωνισμός στοχεύει στη χρήση τεχνικών </a:t>
            </a:r>
            <a:r>
              <a:rPr lang="el-GR" dirty="0" err="1"/>
              <a:t>machine</a:t>
            </a:r>
            <a:r>
              <a:rPr lang="el-GR" dirty="0"/>
              <a:t> </a:t>
            </a:r>
            <a:r>
              <a:rPr lang="el-GR" dirty="0" err="1"/>
              <a:t>learning</a:t>
            </a:r>
            <a:r>
              <a:rPr lang="el-GR" dirty="0"/>
              <a:t> για την πρόβλεψη της μείωσης της λειτουργίας των πνευμόνων βάσει απεικονίσεων CT, </a:t>
            </a:r>
            <a:r>
              <a:rPr lang="el-GR" dirty="0" err="1"/>
              <a:t>μεταδεδομένων</a:t>
            </a:r>
            <a:r>
              <a:rPr lang="el-GR" dirty="0"/>
              <a:t> και δεδομένων βασικής πνευμονικής ικανότητας (FVC). Μια επιτυχής προσέγγιση θα προσφέρει στους ασθενείς και τους γιατρούς καλύτερη κατανόηση της πρόγνωσης, θα μειώσει το άγχος και θα επιταχύνει την ανάπτυξη νέων θεραπειών.</a:t>
            </a:r>
          </a:p>
        </p:txBody>
      </p:sp>
      <p:pic>
        <p:nvPicPr>
          <p:cNvPr id="9" name="Εικόνα 8">
            <a:extLst>
              <a:ext uri="{FF2B5EF4-FFF2-40B4-BE49-F238E27FC236}">
                <a16:creationId xmlns:a16="http://schemas.microsoft.com/office/drawing/2014/main" id="{22EF4602-344B-815C-2ED4-C65DCA4BBB64}"/>
              </a:ext>
            </a:extLst>
          </p:cNvPr>
          <p:cNvPicPr>
            <a:picLocks noChangeAspect="1"/>
          </p:cNvPicPr>
          <p:nvPr/>
        </p:nvPicPr>
        <p:blipFill>
          <a:blip r:embed="rId3"/>
          <a:stretch>
            <a:fillRect/>
          </a:stretch>
        </p:blipFill>
        <p:spPr>
          <a:xfrm>
            <a:off x="2851855" y="-1"/>
            <a:ext cx="4844345" cy="1705477"/>
          </a:xfrm>
          <a:prstGeom prst="rect">
            <a:avLst/>
          </a:prstGeom>
        </p:spPr>
      </p:pic>
    </p:spTree>
    <p:extLst>
      <p:ext uri="{BB962C8B-B14F-4D97-AF65-F5344CB8AC3E}">
        <p14:creationId xmlns:p14="http://schemas.microsoft.com/office/powerpoint/2010/main" val="3075487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C4A22AD-520E-7DA5-4BE9-A99855A6793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C3368E6-D280-BC3F-BDE3-FFCD9536B21F}"/>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B06E47F6-EA0F-6737-4B61-C15B8BEB9E76}"/>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51F56FB7-6839-D560-92D8-EE2F85545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509AE998-5F94-11A4-91C5-40AC7BE7A3CF}"/>
              </a:ext>
            </a:extLst>
          </p:cNvPr>
          <p:cNvSpPr txBox="1"/>
          <p:nvPr/>
        </p:nvSpPr>
        <p:spPr>
          <a:xfrm>
            <a:off x="3200400" y="586381"/>
            <a:ext cx="6096000" cy="3273204"/>
          </a:xfrm>
          <a:prstGeom prst="rect">
            <a:avLst/>
          </a:prstGeom>
          <a:noFill/>
        </p:spPr>
        <p:txBody>
          <a:bodyPr wrap="square">
            <a:spAutoFit/>
          </a:bodyPr>
          <a:lstStyle/>
          <a:p>
            <a:r>
              <a:rPr lang="el-GR" sz="2400" dirty="0"/>
              <a:t>Περιγραφή Δεδομένων (</a:t>
            </a:r>
            <a:r>
              <a:rPr lang="el-GR" sz="2400" dirty="0" err="1"/>
              <a:t>Dataset</a:t>
            </a:r>
            <a:r>
              <a:rPr lang="el-GR" sz="2400" dirty="0"/>
              <a:t> </a:t>
            </a:r>
            <a:r>
              <a:rPr lang="el-GR" sz="2400" dirty="0" err="1"/>
              <a:t>Description</a:t>
            </a:r>
            <a:r>
              <a:rPr lang="el-GR" sz="2400" dirty="0"/>
              <a:t>)</a:t>
            </a:r>
          </a:p>
          <a:p>
            <a:endParaRPr lang="el-GR" dirty="0"/>
          </a:p>
          <a:p>
            <a:r>
              <a:rPr lang="el-GR" sz="2010" dirty="0"/>
              <a:t>Ο στόχος αυτού του διαγωνισμού είναι η</a:t>
            </a:r>
          </a:p>
          <a:p>
            <a:endParaRPr lang="el-GR" sz="2010" dirty="0"/>
          </a:p>
          <a:p>
            <a:r>
              <a:rPr lang="el-GR" sz="2010" dirty="0"/>
              <a:t> πρόβλεψη της μείωσης της πνευμονικής</a:t>
            </a:r>
          </a:p>
          <a:p>
            <a:endParaRPr lang="el-GR" sz="2010" dirty="0"/>
          </a:p>
          <a:p>
            <a:r>
              <a:rPr lang="el-GR" sz="2010" dirty="0"/>
              <a:t> λειτουργίας ενός ασθενούς, βασιζόμενη σε CT</a:t>
            </a:r>
          </a:p>
          <a:p>
            <a:endParaRPr lang="el-GR" sz="2010" dirty="0"/>
          </a:p>
          <a:p>
            <a:r>
              <a:rPr lang="el-GR" sz="2010" dirty="0"/>
              <a:t> απεικονίσεις και κλινικές πληροφορίες.</a:t>
            </a:r>
          </a:p>
        </p:txBody>
      </p:sp>
    </p:spTree>
    <p:extLst>
      <p:ext uri="{BB962C8B-B14F-4D97-AF65-F5344CB8AC3E}">
        <p14:creationId xmlns:p14="http://schemas.microsoft.com/office/powerpoint/2010/main" val="3043517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4D9BE1F4-9707-9C78-6F5D-EBEEB3334B5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4F3EA51-6B7E-CDA8-0732-B49A35EC54D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A7DC69CC-A7A4-B4D0-3C6C-5EB6E87CE83F}"/>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BDE72DDC-DE38-89CD-74DC-5F9EF421D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40C0739-7829-7DF2-9DE0-8F17891751B5}"/>
              </a:ext>
            </a:extLst>
          </p:cNvPr>
          <p:cNvSpPr txBox="1"/>
          <p:nvPr/>
        </p:nvSpPr>
        <p:spPr>
          <a:xfrm>
            <a:off x="3003550" y="1473190"/>
            <a:ext cx="6184900" cy="3570208"/>
          </a:xfrm>
          <a:prstGeom prst="rect">
            <a:avLst/>
          </a:prstGeom>
          <a:noFill/>
        </p:spPr>
        <p:txBody>
          <a:bodyPr wrap="square">
            <a:spAutoFit/>
          </a:bodyPr>
          <a:lstStyle/>
          <a:p>
            <a:r>
              <a:rPr lang="el-GR" sz="2800" b="1" dirty="0"/>
              <a:t>Περιεχόμενο του </a:t>
            </a:r>
            <a:r>
              <a:rPr lang="el-GR" sz="2800" b="1" dirty="0" err="1"/>
              <a:t>Dataset</a:t>
            </a:r>
            <a:endParaRPr lang="el-GR" sz="2800" b="1" dirty="0"/>
          </a:p>
          <a:p>
            <a:pPr>
              <a:buFont typeface="+mj-lt"/>
              <a:buAutoNum type="arabicPeriod"/>
            </a:pPr>
            <a:r>
              <a:rPr lang="el-GR" b="1" dirty="0" err="1"/>
              <a:t>Training</a:t>
            </a:r>
            <a:r>
              <a:rPr lang="el-GR" b="1" dirty="0"/>
              <a:t> </a:t>
            </a:r>
            <a:r>
              <a:rPr lang="el-GR" b="1" dirty="0" err="1"/>
              <a:t>Set</a:t>
            </a:r>
            <a:r>
              <a:rPr lang="el-GR" dirty="0"/>
              <a:t>:</a:t>
            </a:r>
          </a:p>
          <a:p>
            <a:pPr marL="742950" lvl="1" indent="-285750">
              <a:buFont typeface="+mj-lt"/>
              <a:buAutoNum type="arabicPeriod"/>
            </a:pPr>
            <a:r>
              <a:rPr lang="el-GR" dirty="0"/>
              <a:t>Περιλαμβάνει </a:t>
            </a:r>
            <a:r>
              <a:rPr lang="el-GR" dirty="0" err="1"/>
              <a:t>ανωνυμοποιημένες</a:t>
            </a:r>
            <a:r>
              <a:rPr lang="el-GR" dirty="0"/>
              <a:t> αρχικές CT απεικονίσεις και πλήρη ιστορικά μετρήσεων FVC (</a:t>
            </a:r>
            <a:r>
              <a:rPr lang="el-GR" dirty="0" err="1"/>
              <a:t>Forced</a:t>
            </a:r>
            <a:r>
              <a:rPr lang="el-GR" dirty="0"/>
              <a:t> </a:t>
            </a:r>
            <a:r>
              <a:rPr lang="el-GR" dirty="0" err="1"/>
              <a:t>Vital</a:t>
            </a:r>
            <a:r>
              <a:rPr lang="el-GR" dirty="0"/>
              <a:t> </a:t>
            </a:r>
            <a:r>
              <a:rPr lang="el-GR" dirty="0" err="1"/>
              <a:t>Capacity</a:t>
            </a:r>
            <a:r>
              <a:rPr lang="el-GR" dirty="0"/>
              <a:t>).</a:t>
            </a:r>
          </a:p>
          <a:p>
            <a:pPr>
              <a:buFont typeface="+mj-lt"/>
              <a:buAutoNum type="arabicPeriod"/>
            </a:pPr>
            <a:r>
              <a:rPr lang="el-GR" b="1" dirty="0" err="1"/>
              <a:t>Test</a:t>
            </a:r>
            <a:r>
              <a:rPr lang="el-GR" b="1" dirty="0"/>
              <a:t> </a:t>
            </a:r>
            <a:r>
              <a:rPr lang="el-GR" b="1" dirty="0" err="1"/>
              <a:t>Set</a:t>
            </a:r>
            <a:r>
              <a:rPr lang="el-GR" dirty="0"/>
              <a:t>:</a:t>
            </a:r>
          </a:p>
          <a:p>
            <a:pPr marL="742950" lvl="1" indent="-285750">
              <a:buFont typeface="+mj-lt"/>
              <a:buAutoNum type="arabicPeriod"/>
            </a:pPr>
            <a:r>
              <a:rPr lang="el-GR" dirty="0"/>
              <a:t>Περιέχει τις αρχικές CT απεικονίσεις και μόνο την αρχική μέτρηση FVC.</a:t>
            </a:r>
          </a:p>
          <a:p>
            <a:pPr marL="742950" lvl="1" indent="-285750">
              <a:buFont typeface="+mj-lt"/>
              <a:buAutoNum type="arabicPeriod"/>
            </a:pPr>
            <a:r>
              <a:rPr lang="el-GR" dirty="0"/>
              <a:t>Ο στόχος είναι να προβλεφθούν οι τρεις τελευταίες μετρήσεις FVC για κάθε ασθενή, μαζί με την εκτίμηση εμπιστοσύνης για κάθε πρόβλεψη.</a:t>
            </a:r>
          </a:p>
        </p:txBody>
      </p:sp>
    </p:spTree>
    <p:extLst>
      <p:ext uri="{BB962C8B-B14F-4D97-AF65-F5344CB8AC3E}">
        <p14:creationId xmlns:p14="http://schemas.microsoft.com/office/powerpoint/2010/main" val="3987432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24B43CEA-F7D2-B6D4-7329-AC2B0717C6A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47FFAFD-AD65-8EE5-569E-29E530A16E0F}"/>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03414200-D5C7-6B65-C248-A4E429AED1C0}"/>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F98CD9AD-AC79-4985-ABCB-CF9E9F6E1E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62B381A-1C7D-6C9F-AAE4-FEF461EBE77A}"/>
              </a:ext>
            </a:extLst>
          </p:cNvPr>
          <p:cNvSpPr txBox="1"/>
          <p:nvPr/>
        </p:nvSpPr>
        <p:spPr>
          <a:xfrm>
            <a:off x="3048000" y="1852990"/>
            <a:ext cx="6096000" cy="3293209"/>
          </a:xfrm>
          <a:prstGeom prst="rect">
            <a:avLst/>
          </a:prstGeom>
          <a:noFill/>
        </p:spPr>
        <p:txBody>
          <a:bodyPr wrap="square">
            <a:spAutoFit/>
          </a:bodyPr>
          <a:lstStyle/>
          <a:p>
            <a:r>
              <a:rPr lang="el-GR" sz="2800" dirty="0"/>
              <a:t>Ιδιαιτερότητες του </a:t>
            </a:r>
            <a:r>
              <a:rPr lang="el-GR" sz="2800" dirty="0" err="1"/>
              <a:t>Dataset</a:t>
            </a:r>
            <a:endParaRPr lang="el-GR" sz="2800" dirty="0"/>
          </a:p>
          <a:p>
            <a:endParaRPr lang="el-GR" dirty="0"/>
          </a:p>
          <a:p>
            <a:r>
              <a:rPr lang="el-GR" dirty="0"/>
              <a:t>    Οι μετρήσεις FVC λαμβάνονται σε διαφορετικές χρονικές στιγμές, οι οποίες δεν είναι ομοιόμορφες για όλους τους ασθενείς.</a:t>
            </a:r>
          </a:p>
          <a:p>
            <a:r>
              <a:rPr lang="el-GR" dirty="0"/>
              <a:t>    Προβλέπονται οι FVC μετρήσεις για όλες τις πιθανές εβδομάδες. Οι εβδομάδες που δεν ανήκουν στις τελευταίες τρεις επισκέψεις αγνοούνται κατά τη βαθμολόγηση.</a:t>
            </a:r>
          </a:p>
          <a:p>
            <a:r>
              <a:rPr lang="el-GR" dirty="0"/>
              <a:t>    Τα δεδομένα προέρχονται από 200 περιπτώσεις (δημόσια και ιδιωτικά δεδομένα, με αναλογία 15-85).</a:t>
            </a:r>
          </a:p>
        </p:txBody>
      </p:sp>
    </p:spTree>
    <p:extLst>
      <p:ext uri="{BB962C8B-B14F-4D97-AF65-F5344CB8AC3E}">
        <p14:creationId xmlns:p14="http://schemas.microsoft.com/office/powerpoint/2010/main" val="1683012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41BD0A8F-5DA6-83A3-5D22-F4F79157DC4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7168818-0283-3C50-B542-4BC1CB164B3B}"/>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91AF5022-E322-2D95-F94E-90FD9CF38587}"/>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6D69C640-A66B-E50D-CD28-C8C1147446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493C9CD-6FD5-ABDD-3FC5-9726FED14CA6}"/>
              </a:ext>
            </a:extLst>
          </p:cNvPr>
          <p:cNvSpPr txBox="1"/>
          <p:nvPr/>
        </p:nvSpPr>
        <p:spPr>
          <a:xfrm>
            <a:off x="3048000" y="1714490"/>
            <a:ext cx="6096000" cy="3570208"/>
          </a:xfrm>
          <a:prstGeom prst="rect">
            <a:avLst/>
          </a:prstGeom>
          <a:noFill/>
        </p:spPr>
        <p:txBody>
          <a:bodyPr wrap="square">
            <a:spAutoFit/>
          </a:bodyPr>
          <a:lstStyle/>
          <a:p>
            <a:r>
              <a:rPr lang="el-GR" sz="2800" dirty="0"/>
              <a:t>Αρχεία που Παρέχονται</a:t>
            </a:r>
          </a:p>
          <a:p>
            <a:endParaRPr lang="el-GR" dirty="0"/>
          </a:p>
          <a:p>
            <a:r>
              <a:rPr lang="el-GR" dirty="0"/>
              <a:t>    train.csv: Το εκπαιδευτικό σύνολο, με πλήρη ιστορικά κλινικών πληροφοριών.</a:t>
            </a:r>
          </a:p>
          <a:p>
            <a:r>
              <a:rPr lang="el-GR" dirty="0"/>
              <a:t>    test.csv: Το σύνολο δοκιμής, με μόνο την αρχική μέτρηση FVC.</a:t>
            </a:r>
          </a:p>
          <a:p>
            <a:r>
              <a:rPr lang="el-GR" dirty="0"/>
              <a:t>    </a:t>
            </a:r>
            <a:r>
              <a:rPr lang="el-GR" dirty="0" err="1"/>
              <a:t>train</a:t>
            </a:r>
            <a:r>
              <a:rPr lang="el-GR" dirty="0"/>
              <a:t>/: CT απεικονίσεις ασθενών του εκπαιδευτικού συνόλου σε μορφή DICOM.</a:t>
            </a:r>
          </a:p>
          <a:p>
            <a:r>
              <a:rPr lang="el-GR" dirty="0"/>
              <a:t>    </a:t>
            </a:r>
            <a:r>
              <a:rPr lang="el-GR" dirty="0" err="1"/>
              <a:t>test</a:t>
            </a:r>
            <a:r>
              <a:rPr lang="el-GR" dirty="0"/>
              <a:t>/: CT απεικονίσεις ασθενών του συνόλου δοκιμής σε μορφή DICOM.</a:t>
            </a:r>
          </a:p>
          <a:p>
            <a:r>
              <a:rPr lang="el-GR" dirty="0"/>
              <a:t>    sample_submission.csv: Δείγμα αρχείου υποβολής για το διαγωνισμό.</a:t>
            </a:r>
          </a:p>
        </p:txBody>
      </p:sp>
    </p:spTree>
    <p:extLst>
      <p:ext uri="{BB962C8B-B14F-4D97-AF65-F5344CB8AC3E}">
        <p14:creationId xmlns:p14="http://schemas.microsoft.com/office/powerpoint/2010/main" val="535318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08D31D5-BF86-A891-4EA2-1076AF263DD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DB5AC12-3BF0-75DA-1213-E5F72D6EF659}"/>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F6C5874-1310-BDE6-897B-30FF1FBBB5A0}"/>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EE9D6702-8F21-434B-C7CC-55C6D1D8A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E15ADA-DB54-269B-A2B9-82B04E711327}"/>
              </a:ext>
            </a:extLst>
          </p:cNvPr>
          <p:cNvSpPr txBox="1"/>
          <p:nvPr/>
        </p:nvSpPr>
        <p:spPr>
          <a:xfrm>
            <a:off x="3048000" y="1852990"/>
            <a:ext cx="6096000" cy="3231654"/>
          </a:xfrm>
          <a:prstGeom prst="rect">
            <a:avLst/>
          </a:prstGeom>
          <a:noFill/>
        </p:spPr>
        <p:txBody>
          <a:bodyPr wrap="square">
            <a:spAutoFit/>
          </a:bodyPr>
          <a:lstStyle/>
          <a:p>
            <a:r>
              <a:rPr lang="el-GR" sz="2400" dirty="0"/>
              <a:t>Μηχανισμός Διαγωνισμού</a:t>
            </a:r>
          </a:p>
          <a:p>
            <a:endParaRPr lang="el-GR" dirty="0"/>
          </a:p>
          <a:p>
            <a:r>
              <a:rPr lang="el-GR" dirty="0"/>
              <a:t>    Οι υποβολές σας αξιολογούνται σε ένα κρυφό, μεγαλύτερο σύνολο δοκιμών.</a:t>
            </a:r>
          </a:p>
          <a:p>
            <a:r>
              <a:rPr lang="el-GR" dirty="0"/>
              <a:t>    Η πρόκληση περιλαμβάνει την αβεβαιότητα στις προβλέψεις και τη μεταβλητότητα στις μετρήσεις.</a:t>
            </a:r>
          </a:p>
          <a:p>
            <a:endParaRPr lang="el-GR" dirty="0"/>
          </a:p>
          <a:p>
            <a:r>
              <a:rPr lang="el-GR" dirty="0"/>
              <a:t>Ο διαγωνισμός προσφέρει μια μοναδική ευκαιρία εφαρμογής της τεχνητής νοημοσύνης για την πρόβλεψη πνευμονικών προβλημάτων με τη χρήση πραγματικών ιατρικών δεδομένων.</a:t>
            </a:r>
          </a:p>
        </p:txBody>
      </p:sp>
    </p:spTree>
    <p:extLst>
      <p:ext uri="{BB962C8B-B14F-4D97-AF65-F5344CB8AC3E}">
        <p14:creationId xmlns:p14="http://schemas.microsoft.com/office/powerpoint/2010/main" val="23072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2A25BFE-3BA6-8B51-30D8-8B49295F002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F365695-A76D-5A99-567F-7D9E669BF0F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5E5E17ED-D6B2-7B25-4D0E-B8AF90844AB5}"/>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FFCFFBE9-2AAF-22A0-7DEE-B25EFA1A3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9C25995-A087-AC5F-B206-30F4BA3FAAEE}"/>
              </a:ext>
            </a:extLst>
          </p:cNvPr>
          <p:cNvSpPr txBox="1"/>
          <p:nvPr/>
        </p:nvSpPr>
        <p:spPr>
          <a:xfrm>
            <a:off x="3048000" y="1160493"/>
            <a:ext cx="6096000" cy="4616648"/>
          </a:xfrm>
          <a:prstGeom prst="rect">
            <a:avLst/>
          </a:prstGeom>
          <a:noFill/>
        </p:spPr>
        <p:txBody>
          <a:bodyPr wrap="square">
            <a:spAutoFit/>
          </a:bodyPr>
          <a:lstStyle/>
          <a:p>
            <a:r>
              <a:rPr lang="el-GR" sz="2400" dirty="0"/>
              <a:t>train.csv και test.csv</a:t>
            </a:r>
          </a:p>
          <a:p>
            <a:endParaRPr lang="el-GR" dirty="0"/>
          </a:p>
          <a:p>
            <a:r>
              <a:rPr lang="el-GR" dirty="0"/>
              <a:t>    </a:t>
            </a:r>
            <a:r>
              <a:rPr lang="el-GR" dirty="0" err="1"/>
              <a:t>Patient</a:t>
            </a:r>
            <a:r>
              <a:rPr lang="el-GR" dirty="0"/>
              <a:t>: Ένα μοναδικό ID για κάθε ασθενή (επίσης το όνομα του φακέλου DICOM του ασθενούς)</a:t>
            </a:r>
          </a:p>
          <a:p>
            <a:r>
              <a:rPr lang="el-GR" dirty="0"/>
              <a:t>    </a:t>
            </a:r>
            <a:r>
              <a:rPr lang="el-GR" dirty="0" err="1"/>
              <a:t>Weeks</a:t>
            </a:r>
            <a:r>
              <a:rPr lang="el-GR" dirty="0"/>
              <a:t>: Ο σχετικός αριθμός εβδομάδων πριν ή μετά την αρχική CT (μπορεί να είναι αρνητικός)</a:t>
            </a:r>
          </a:p>
          <a:p>
            <a:r>
              <a:rPr lang="el-GR" dirty="0"/>
              <a:t>    FVC: Η καταγεγραμμένη χωρητικότητα των πνευμόνων σε </a:t>
            </a:r>
            <a:r>
              <a:rPr lang="el-GR" dirty="0" err="1"/>
              <a:t>ml</a:t>
            </a:r>
            <a:endParaRPr lang="el-GR" dirty="0"/>
          </a:p>
          <a:p>
            <a:r>
              <a:rPr lang="el-GR" dirty="0"/>
              <a:t>    </a:t>
            </a:r>
            <a:r>
              <a:rPr lang="el-GR" dirty="0" err="1"/>
              <a:t>Percent</a:t>
            </a:r>
            <a:r>
              <a:rPr lang="el-GR" dirty="0"/>
              <a:t>: Ένα υπολογισμένο πεδίο το οποίο προσεγγίζει το FVC του ασθενούς ως ποσοστό του τυπικού FVC για ένα άτομο με παρόμοια χαρακτηριστικά</a:t>
            </a:r>
          </a:p>
          <a:p>
            <a:r>
              <a:rPr lang="el-GR" dirty="0"/>
              <a:t>    </a:t>
            </a:r>
            <a:r>
              <a:rPr lang="el-GR" dirty="0" err="1"/>
              <a:t>Age</a:t>
            </a:r>
            <a:r>
              <a:rPr lang="el-GR" dirty="0"/>
              <a:t>: Η ηλικία του ασθενούς</a:t>
            </a:r>
          </a:p>
          <a:p>
            <a:r>
              <a:rPr lang="el-GR" dirty="0"/>
              <a:t>    </a:t>
            </a:r>
            <a:r>
              <a:rPr lang="el-GR" dirty="0" err="1"/>
              <a:t>Sex</a:t>
            </a:r>
            <a:r>
              <a:rPr lang="el-GR" dirty="0"/>
              <a:t>: Το φύλο του ασθενούς</a:t>
            </a:r>
          </a:p>
          <a:p>
            <a:r>
              <a:rPr lang="el-GR" dirty="0"/>
              <a:t>    </a:t>
            </a:r>
            <a:r>
              <a:rPr lang="el-GR" dirty="0" err="1"/>
              <a:t>SmokingStatus</a:t>
            </a:r>
            <a:r>
              <a:rPr lang="el-GR" dirty="0"/>
              <a:t>: Η κατάσταση του καπνίσματος του ασθενούς</a:t>
            </a:r>
          </a:p>
        </p:txBody>
      </p:sp>
    </p:spTree>
    <p:extLst>
      <p:ext uri="{BB962C8B-B14F-4D97-AF65-F5344CB8AC3E}">
        <p14:creationId xmlns:p14="http://schemas.microsoft.com/office/powerpoint/2010/main" val="1065185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B7F3D94-57F8-9AF2-42DB-1E6B1C4849D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48CE383-D0CE-F604-EB3B-EF928B864B35}"/>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987B2D8-C8B6-B84E-6800-49FFB4218A4A}"/>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A53EC24D-480F-FEE4-7B9A-B65CA38EB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E76EE82-452B-0327-78BC-83BB6C847D1E}"/>
              </a:ext>
            </a:extLst>
          </p:cNvPr>
          <p:cNvSpPr txBox="1"/>
          <p:nvPr/>
        </p:nvSpPr>
        <p:spPr>
          <a:xfrm>
            <a:off x="3003550" y="1750189"/>
            <a:ext cx="6184900" cy="3016210"/>
          </a:xfrm>
          <a:prstGeom prst="rect">
            <a:avLst/>
          </a:prstGeom>
          <a:noFill/>
        </p:spPr>
        <p:txBody>
          <a:bodyPr wrap="square">
            <a:spAutoFit/>
          </a:bodyPr>
          <a:lstStyle/>
          <a:p>
            <a:r>
              <a:rPr lang="el-GR" sz="2800" dirty="0" err="1"/>
              <a:t>sample</a:t>
            </a:r>
            <a:r>
              <a:rPr lang="el-GR" sz="2800" dirty="0"/>
              <a:t> submission.csv</a:t>
            </a:r>
          </a:p>
          <a:p>
            <a:endParaRPr lang="el-GR" dirty="0"/>
          </a:p>
          <a:p>
            <a:r>
              <a:rPr lang="el-GR" dirty="0"/>
              <a:t>    </a:t>
            </a:r>
            <a:r>
              <a:rPr lang="el-GR" dirty="0" err="1"/>
              <a:t>Patient_Week</a:t>
            </a:r>
            <a:r>
              <a:rPr lang="el-GR" dirty="0"/>
              <a:t>: Ένα μοναδικό ID που σχηματίζεται συνενώνοντας τα πεδία </a:t>
            </a:r>
            <a:r>
              <a:rPr lang="el-GR" dirty="0" err="1"/>
              <a:t>Patient</a:t>
            </a:r>
            <a:r>
              <a:rPr lang="el-GR" dirty="0"/>
              <a:t> και </a:t>
            </a:r>
            <a:r>
              <a:rPr lang="el-GR" dirty="0" err="1"/>
              <a:t>Weeks</a:t>
            </a:r>
            <a:r>
              <a:rPr lang="el-GR" dirty="0"/>
              <a:t> (π.χ. ABC_22 είναι μία πρόβλεψη για τον ασθενή ABC στην εβδομάδα 22)</a:t>
            </a:r>
          </a:p>
          <a:p>
            <a:r>
              <a:rPr lang="el-GR" dirty="0"/>
              <a:t>    FVC: Η προβλεπόμενη χωρητικότητα των πνευμόνων σε </a:t>
            </a:r>
            <a:r>
              <a:rPr lang="el-GR" dirty="0" err="1"/>
              <a:t>ml</a:t>
            </a:r>
            <a:endParaRPr lang="el-GR" dirty="0"/>
          </a:p>
          <a:p>
            <a:r>
              <a:rPr lang="el-GR" dirty="0"/>
              <a:t>    </a:t>
            </a:r>
            <a:r>
              <a:rPr lang="el-GR" dirty="0" err="1"/>
              <a:t>Confidence</a:t>
            </a:r>
            <a:r>
              <a:rPr lang="el-GR" dirty="0"/>
              <a:t>: Μία τιμή εμπιστοσύνης για την πρόβλεψή σας (έχει επίσης μονάδες σε </a:t>
            </a:r>
            <a:r>
              <a:rPr lang="el-GR" dirty="0" err="1"/>
              <a:t>ml</a:t>
            </a:r>
            <a:r>
              <a:rPr lang="el-GR" dirty="0"/>
              <a:t>)</a:t>
            </a:r>
          </a:p>
        </p:txBody>
      </p:sp>
    </p:spTree>
    <p:extLst>
      <p:ext uri="{BB962C8B-B14F-4D97-AF65-F5344CB8AC3E}">
        <p14:creationId xmlns:p14="http://schemas.microsoft.com/office/powerpoint/2010/main" val="2603984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10">
            <a:extLst>
              <a:ext uri="{FF2B5EF4-FFF2-40B4-BE49-F238E27FC236}">
                <a16:creationId xmlns:a16="http://schemas.microsoft.com/office/drawing/2014/main" id="{114A9F25-B3C8-9D34-B802-809F9A512B35}"/>
              </a:ext>
            </a:extLst>
          </p:cNvPr>
          <p:cNvSpPr>
            <a:spLocks noGrp="1" noChangeArrowheads="1"/>
          </p:cNvSpPr>
          <p:nvPr>
            <p:ph type="ctrTitle"/>
          </p:nvPr>
        </p:nvSpPr>
        <p:spPr>
          <a:xfrm>
            <a:off x="1343026" y="2060576"/>
            <a:ext cx="6480175" cy="544513"/>
          </a:xfrm>
          <a:noFill/>
        </p:spPr>
        <p:txBody>
          <a:bodyPr anchor="ctr"/>
          <a:lstStyle/>
          <a:p>
            <a:pPr marL="1588" indent="-3175"/>
            <a:r>
              <a:rPr lang="en-US" altLang="el-GR" sz="2000" b="1">
                <a:solidFill>
                  <a:srgbClr val="000000"/>
                </a:solidFill>
                <a:latin typeface="Times New Roman" panose="02020603050405020304" pitchFamily="18" charset="0"/>
                <a:cs typeface="Times New Roman" panose="02020603050405020304" pitchFamily="18" charset="0"/>
              </a:rPr>
              <a:t>A regression-based machine learning approach for the prediction of lung function decline</a:t>
            </a:r>
            <a:br>
              <a:rPr lang="el-GR" altLang="el-GR" sz="800">
                <a:latin typeface="Times New Roman" panose="02020603050405020304" pitchFamily="18" charset="0"/>
                <a:cs typeface="Times New Roman" panose="02020603050405020304" pitchFamily="18" charset="0"/>
              </a:rPr>
            </a:br>
            <a:endParaRPr lang="es-ES" altLang="el-GR" sz="1800">
              <a:solidFill>
                <a:schemeClr val="tx1"/>
              </a:solidFill>
            </a:endParaRPr>
          </a:p>
        </p:txBody>
      </p:sp>
      <p:sp>
        <p:nvSpPr>
          <p:cNvPr id="3075" name="Rectangle 122">
            <a:extLst>
              <a:ext uri="{FF2B5EF4-FFF2-40B4-BE49-F238E27FC236}">
                <a16:creationId xmlns:a16="http://schemas.microsoft.com/office/drawing/2014/main" id="{56B19005-6B7E-8C8F-70AF-1F535760E6B2}"/>
              </a:ext>
            </a:extLst>
          </p:cNvPr>
          <p:cNvSpPr>
            <a:spLocks noChangeArrowheads="1"/>
          </p:cNvSpPr>
          <p:nvPr/>
        </p:nvSpPr>
        <p:spPr bwMode="auto">
          <a:xfrm>
            <a:off x="1847851" y="3429000"/>
            <a:ext cx="547211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None/>
            </a:pPr>
            <a:r>
              <a:rPr lang="en-US" altLang="el-GR" sz="1800" b="1">
                <a:solidFill>
                  <a:srgbClr val="000000"/>
                </a:solidFill>
              </a:rPr>
              <a:t>Authors: </a:t>
            </a:r>
            <a:r>
              <a:rPr lang="en-US" altLang="el-GR" sz="1800">
                <a:solidFill>
                  <a:srgbClr val="000000"/>
                </a:solidFill>
                <a:latin typeface="Times New Roman" panose="02020603050405020304" pitchFamily="18" charset="0"/>
                <a:cs typeface="Times New Roman" panose="02020603050405020304" pitchFamily="18" charset="0"/>
              </a:rPr>
              <a:t>Angeliki Poulou</a:t>
            </a:r>
          </a:p>
          <a:p>
            <a:pPr algn="ctr" fontAlgn="base">
              <a:spcBef>
                <a:spcPct val="0"/>
              </a:spcBef>
              <a:spcAft>
                <a:spcPct val="0"/>
              </a:spcAft>
              <a:buNone/>
            </a:pPr>
            <a:r>
              <a:rPr lang="en-US" altLang="el-GR" sz="1800">
                <a:solidFill>
                  <a:srgbClr val="000000"/>
                </a:solidFill>
                <a:latin typeface="Times New Roman" panose="02020603050405020304" pitchFamily="18" charset="0"/>
                <a:cs typeface="Times New Roman" panose="02020603050405020304" pitchFamily="18" charset="0"/>
              </a:rPr>
              <a:t>                       Maximilianos  Panas</a:t>
            </a:r>
          </a:p>
          <a:p>
            <a:pPr algn="ctr" fontAlgn="base">
              <a:spcBef>
                <a:spcPct val="0"/>
              </a:spcBef>
              <a:spcAft>
                <a:spcPct val="0"/>
              </a:spcAft>
              <a:buNone/>
            </a:pPr>
            <a:r>
              <a:rPr lang="en-US" altLang="el-GR" sz="1800">
                <a:solidFill>
                  <a:srgbClr val="000000"/>
                </a:solidFill>
                <a:latin typeface="Times New Roman" panose="02020603050405020304" pitchFamily="18" charset="0"/>
                <a:cs typeface="Times New Roman" panose="02020603050405020304" pitchFamily="18" charset="0"/>
              </a:rPr>
              <a:t>                                        Marios Poulos </a:t>
            </a:r>
            <a:r>
              <a:rPr lang="en-US" altLang="el-GR" sz="1400">
                <a:solidFill>
                  <a:srgbClr val="000000"/>
                </a:solidFill>
                <a:latin typeface="Times New Roman" panose="02020603050405020304" pitchFamily="18" charset="0"/>
                <a:cs typeface="Times New Roman" panose="02020603050405020304" pitchFamily="18" charset="0"/>
              </a:rPr>
              <a:t>(mpoulos@ionio.gr)</a:t>
            </a:r>
            <a:endParaRPr lang="el-GR" altLang="el-GR" sz="1400">
              <a:solidFill>
                <a:srgbClr val="000000"/>
              </a:solidFill>
              <a:latin typeface="Times New Roman" panose="02020603050405020304" pitchFamily="18" charset="0"/>
              <a:cs typeface="Times New Roman" panose="02020603050405020304" pitchFamily="18" charset="0"/>
            </a:endParaRPr>
          </a:p>
          <a:p>
            <a:pPr algn="ctr" fontAlgn="base">
              <a:spcBef>
                <a:spcPct val="0"/>
              </a:spcBef>
              <a:spcAft>
                <a:spcPct val="0"/>
              </a:spcAft>
              <a:buNone/>
            </a:pPr>
            <a:endParaRPr lang="el-GR" altLang="el-GR" sz="1800">
              <a:solidFill>
                <a:srgbClr val="000000"/>
              </a:solidFill>
              <a:latin typeface="Times New Roman" panose="02020603050405020304" pitchFamily="18" charset="0"/>
              <a:cs typeface="Times New Roman" panose="02020603050405020304" pitchFamily="18" charset="0"/>
            </a:endParaRPr>
          </a:p>
          <a:p>
            <a:pPr algn="ctr" fontAlgn="base">
              <a:spcBef>
                <a:spcPct val="0"/>
              </a:spcBef>
              <a:spcAft>
                <a:spcPct val="0"/>
              </a:spcAft>
              <a:buNone/>
            </a:pPr>
            <a:endParaRPr lang="es-ES" altLang="el-GR" sz="1800" b="1">
              <a:solidFill>
                <a:srgbClr val="000000"/>
              </a:solidFill>
            </a:endParaRPr>
          </a:p>
        </p:txBody>
      </p:sp>
      <p:sp>
        <p:nvSpPr>
          <p:cNvPr id="3077" name="Rectangle 122">
            <a:extLst>
              <a:ext uri="{FF2B5EF4-FFF2-40B4-BE49-F238E27FC236}">
                <a16:creationId xmlns:a16="http://schemas.microsoft.com/office/drawing/2014/main" id="{F6610060-5297-12E4-5D94-77886A319CE4}"/>
              </a:ext>
            </a:extLst>
          </p:cNvPr>
          <p:cNvSpPr>
            <a:spLocks noChangeArrowheads="1"/>
          </p:cNvSpPr>
          <p:nvPr/>
        </p:nvSpPr>
        <p:spPr bwMode="auto">
          <a:xfrm>
            <a:off x="2208213" y="4292600"/>
            <a:ext cx="3960812" cy="865188"/>
          </a:xfrm>
          <a:prstGeom prst="rect">
            <a:avLst/>
          </a:prstGeom>
          <a:noFill/>
          <a:ln>
            <a:noFill/>
          </a:ln>
          <a:effec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indent="-1270" algn="ctr" eaLnBrk="0" fontAlgn="base" hangingPunct="0">
              <a:spcAft>
                <a:spcPct val="0"/>
              </a:spcAft>
              <a:defRPr/>
            </a:pPr>
            <a:r>
              <a:rPr lang="en-US" sz="1800" i="1" dirty="0">
                <a:solidFill>
                  <a:srgbClr val="000000"/>
                </a:solidFill>
                <a:latin typeface="Times New Roman" panose="02020603050405020304" pitchFamily="18" charset="0"/>
                <a:ea typeface="Times New Roman" panose="02020603050405020304" pitchFamily="18" charset="0"/>
              </a:rPr>
              <a:t>Laboratory of Information Technologies</a:t>
            </a:r>
          </a:p>
          <a:p>
            <a:pPr indent="-1270" algn="ctr" eaLnBrk="0" fontAlgn="base" hangingPunct="0">
              <a:spcAft>
                <a:spcPct val="0"/>
              </a:spcAft>
              <a:defRPr/>
            </a:pPr>
            <a:r>
              <a:rPr lang="en-US" sz="1800" i="1" dirty="0">
                <a:solidFill>
                  <a:srgbClr val="000000"/>
                </a:solidFill>
                <a:latin typeface="Times New Roman" panose="02020603050405020304" pitchFamily="18" charset="0"/>
                <a:ea typeface="Times New Roman" panose="02020603050405020304" pitchFamily="18" charset="0"/>
              </a:rPr>
              <a:t>Faculty of  Information Science and Informatics</a:t>
            </a:r>
            <a:endParaRPr lang="el-GR" sz="1800" dirty="0">
              <a:solidFill>
                <a:srgbClr val="000000"/>
              </a:solidFill>
              <a:latin typeface="Times New Roman" panose="02020603050405020304" pitchFamily="18" charset="0"/>
              <a:ea typeface="Times New Roman" panose="02020603050405020304" pitchFamily="18" charset="0"/>
            </a:endParaRPr>
          </a:p>
          <a:p>
            <a:pPr eaLnBrk="0" fontAlgn="base" hangingPunct="0">
              <a:spcAft>
                <a:spcPct val="0"/>
              </a:spcAft>
              <a:defRPr/>
            </a:pPr>
            <a:r>
              <a:rPr lang="en-US" sz="1800" i="1" dirty="0">
                <a:solidFill>
                  <a:srgbClr val="000000"/>
                </a:solidFill>
                <a:latin typeface="Times New Roman" panose="02020603050405020304" pitchFamily="18" charset="0"/>
                <a:ea typeface="Times New Roman" panose="02020603050405020304" pitchFamily="18" charset="0"/>
              </a:rPr>
              <a:t>Ionian University</a:t>
            </a:r>
            <a:endParaRPr lang="el-GR" altLang="el-GR" sz="1400" dirty="0">
              <a:solidFill>
                <a:srgbClr val="000000"/>
              </a:solidFill>
            </a:endParaRPr>
          </a:p>
        </p:txBody>
      </p:sp>
      <p:pic>
        <p:nvPicPr>
          <p:cNvPr id="2" name="Εικόνα 1">
            <a:extLst>
              <a:ext uri="{FF2B5EF4-FFF2-40B4-BE49-F238E27FC236}">
                <a16:creationId xmlns:a16="http://schemas.microsoft.com/office/drawing/2014/main" id="{283A8474-1969-8DC6-8EC1-0DC7AA4447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9" y="157164"/>
            <a:ext cx="1544637"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Εικόνα 3">
            <a:extLst>
              <a:ext uri="{FF2B5EF4-FFF2-40B4-BE49-F238E27FC236}">
                <a16:creationId xmlns:a16="http://schemas.microsoft.com/office/drawing/2014/main" id="{AD3E6665-AAD9-6E93-9807-03E2321D2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9300" y="157164"/>
            <a:ext cx="1182688"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Τίτλος 1">
            <a:extLst>
              <a:ext uri="{FF2B5EF4-FFF2-40B4-BE49-F238E27FC236}">
                <a16:creationId xmlns:a16="http://schemas.microsoft.com/office/drawing/2014/main" id="{FDA05F58-467F-F1A2-731E-DEB5413D5464}"/>
              </a:ext>
            </a:extLst>
          </p:cNvPr>
          <p:cNvSpPr>
            <a:spLocks noGrp="1" noChangeArrowheads="1"/>
          </p:cNvSpPr>
          <p:nvPr>
            <p:ph type="title"/>
          </p:nvPr>
        </p:nvSpPr>
        <p:spPr>
          <a:xfrm>
            <a:off x="1982788" y="-46038"/>
            <a:ext cx="8229600" cy="706438"/>
          </a:xfrm>
        </p:spPr>
        <p:txBody>
          <a:bodyPr/>
          <a:lstStyle/>
          <a:p>
            <a:pPr>
              <a:spcBef>
                <a:spcPts val="800"/>
              </a:spcBef>
              <a:spcAft>
                <a:spcPts val="400"/>
              </a:spcAft>
              <a:buClr>
                <a:srgbClr val="000000"/>
              </a:buClr>
              <a:buSzPts val="1000"/>
              <a:tabLst>
                <a:tab pos="137160" algn="l"/>
              </a:tabLst>
              <a:defRPr/>
            </a:pPr>
            <a:r>
              <a:rPr lang="en-US" sz="4000"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Introduction</a:t>
            </a:r>
            <a:endParaRPr lang="el-G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099" name="Θέση αριθμού διαφάνειας 3">
            <a:extLst>
              <a:ext uri="{FF2B5EF4-FFF2-40B4-BE49-F238E27FC236}">
                <a16:creationId xmlns:a16="http://schemas.microsoft.com/office/drawing/2014/main" id="{46E51135-0961-FF70-F0EA-E13FE6F36E6F}"/>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C1C8A504-726B-41CC-9BA3-62752068ACE4}" type="slidenum">
              <a:rPr lang="es-ES" altLang="el-GR" sz="1400">
                <a:solidFill>
                  <a:srgbClr val="000000"/>
                </a:solidFill>
              </a:rPr>
              <a:pPr fontAlgn="base">
                <a:spcBef>
                  <a:spcPct val="0"/>
                </a:spcBef>
                <a:spcAft>
                  <a:spcPct val="0"/>
                </a:spcAft>
                <a:buNone/>
              </a:pPr>
              <a:t>24</a:t>
            </a:fld>
            <a:endParaRPr lang="es-ES" altLang="el-GR" sz="1400">
              <a:solidFill>
                <a:srgbClr val="000000"/>
              </a:solidFill>
            </a:endParaRPr>
          </a:p>
        </p:txBody>
      </p:sp>
      <p:sp>
        <p:nvSpPr>
          <p:cNvPr id="4100" name="Θέση περιεχομένου 2">
            <a:extLst>
              <a:ext uri="{FF2B5EF4-FFF2-40B4-BE49-F238E27FC236}">
                <a16:creationId xmlns:a16="http://schemas.microsoft.com/office/drawing/2014/main" id="{7646789B-F9E7-694B-76C9-DDFA9F63987B}"/>
              </a:ext>
            </a:extLst>
          </p:cNvPr>
          <p:cNvSpPr>
            <a:spLocks noGrp="1" noChangeArrowheads="1"/>
          </p:cNvSpPr>
          <p:nvPr>
            <p:ph idx="1"/>
          </p:nvPr>
        </p:nvSpPr>
        <p:spPr>
          <a:xfrm>
            <a:off x="2566988" y="836613"/>
            <a:ext cx="8229600" cy="4525962"/>
          </a:xfrm>
        </p:spPr>
        <p:txBody>
          <a:bodyPr/>
          <a:lstStyle/>
          <a:p>
            <a:pPr indent="0" algn="just"/>
            <a:r>
              <a:rPr lang="en-US" altLang="el-GR" sz="2000" dirty="0">
                <a:solidFill>
                  <a:srgbClr val="000000"/>
                </a:solidFill>
                <a:latin typeface="Times New Roman" panose="02020603050405020304" pitchFamily="18" charset="0"/>
                <a:cs typeface="Times New Roman" panose="02020603050405020304" pitchFamily="18" charset="0"/>
              </a:rPr>
              <a:t>The natural history of fibrotic interstitial lung disease is variable. The worst prognosis is when idiopathic pulmonary fibrosis progresses toward respiratory failure, occurring on average about 4 years after initial diagnosis. Median survival for progression of this disease varies between 2 and 5 years. </a:t>
            </a:r>
          </a:p>
          <a:p>
            <a:pPr indent="0" algn="just"/>
            <a:endParaRPr lang="el-GR" altLang="el-GR" sz="2000" dirty="0">
              <a:solidFill>
                <a:srgbClr val="000000"/>
              </a:solidFill>
              <a:latin typeface="Times New Roman" panose="02020603050405020304" pitchFamily="18" charset="0"/>
              <a:cs typeface="Times New Roman" panose="02020603050405020304" pitchFamily="18" charset="0"/>
            </a:endParaRPr>
          </a:p>
          <a:p>
            <a:pPr indent="0" algn="just"/>
            <a:endParaRPr lang="en-US" altLang="el-GR" sz="2000" dirty="0">
              <a:solidFill>
                <a:srgbClr val="000000"/>
              </a:solidFill>
              <a:latin typeface="Times New Roman" panose="02020603050405020304" pitchFamily="18" charset="0"/>
              <a:cs typeface="Times New Roman" panose="02020603050405020304" pitchFamily="18" charset="0"/>
            </a:endParaRPr>
          </a:p>
          <a:p>
            <a:pPr indent="0" algn="just"/>
            <a:endParaRPr lang="el-GR" altLang="el-GR" sz="2000" dirty="0">
              <a:latin typeface="Times New Roman" panose="02020603050405020304" pitchFamily="18" charset="0"/>
              <a:cs typeface="Times New Roman" panose="02020603050405020304" pitchFamily="18" charset="0"/>
            </a:endParaRPr>
          </a:p>
          <a:p>
            <a:pPr indent="0" algn="just"/>
            <a:endParaRPr lang="el-GR" altLang="el-GR" sz="2000" dirty="0">
              <a:latin typeface="Times New Roman" panose="02020603050405020304" pitchFamily="18" charset="0"/>
              <a:cs typeface="Times New Roman" panose="02020603050405020304" pitchFamily="18" charset="0"/>
            </a:endParaRPr>
          </a:p>
          <a:p>
            <a:pPr indent="0" algn="just"/>
            <a:endParaRPr lang="el-GR" altLang="el-GR" sz="2000" dirty="0">
              <a:latin typeface="Times New Roman" panose="02020603050405020304" pitchFamily="18" charset="0"/>
              <a:cs typeface="Times New Roman" panose="02020603050405020304" pitchFamily="18" charset="0"/>
            </a:endParaRPr>
          </a:p>
          <a:p>
            <a:pPr indent="0" algn="just"/>
            <a:endParaRPr lang="el-GR" altLang="el-GR" sz="2000" dirty="0">
              <a:solidFill>
                <a:srgbClr val="000000"/>
              </a:solidFill>
              <a:latin typeface="Times New Roman" panose="02020603050405020304" pitchFamily="18" charset="0"/>
              <a:cs typeface="Times New Roman" panose="02020603050405020304" pitchFamily="18" charset="0"/>
            </a:endParaRPr>
          </a:p>
          <a:p>
            <a:pPr indent="0" algn="just"/>
            <a:r>
              <a:rPr lang="en-US" altLang="el-GR" sz="2000" dirty="0">
                <a:solidFill>
                  <a:srgbClr val="000000"/>
                </a:solidFill>
                <a:latin typeface="Times New Roman" panose="02020603050405020304" pitchFamily="18" charset="0"/>
                <a:cs typeface="Times New Roman" panose="02020603050405020304" pitchFamily="18" charset="0"/>
              </a:rPr>
              <a:t>In any case, there is great variability in the disease</a:t>
            </a:r>
            <a:r>
              <a:rPr lang="en-US" altLang="el-GR" sz="2000" dirty="0">
                <a:latin typeface="Times New Roman" panose="02020603050405020304" pitchFamily="18" charset="0"/>
                <a:cs typeface="Times New Roman" panose="02020603050405020304" pitchFamily="18" charset="0"/>
              </a:rPr>
              <a:t>’s</a:t>
            </a:r>
            <a:r>
              <a:rPr lang="en-US" altLang="el-GR" sz="2000" dirty="0">
                <a:solidFill>
                  <a:srgbClr val="000000"/>
                </a:solidFill>
                <a:latin typeface="Times New Roman" panose="02020603050405020304" pitchFamily="18" charset="0"/>
                <a:cs typeface="Times New Roman" panose="02020603050405020304" pitchFamily="18" charset="0"/>
              </a:rPr>
              <a:t> course </a:t>
            </a:r>
            <a:r>
              <a:rPr lang="en-US" altLang="el-GR" sz="2000" dirty="0">
                <a:latin typeface="Times New Roman" panose="02020603050405020304" pitchFamily="18" charset="0"/>
                <a:cs typeface="Times New Roman" panose="02020603050405020304" pitchFamily="18" charset="0"/>
              </a:rPr>
              <a:t>for</a:t>
            </a:r>
            <a:r>
              <a:rPr lang="en-US" altLang="el-GR" sz="2000" dirty="0">
                <a:solidFill>
                  <a:srgbClr val="000000"/>
                </a:solidFill>
                <a:latin typeface="Times New Roman" panose="02020603050405020304" pitchFamily="18" charset="0"/>
                <a:cs typeface="Times New Roman" panose="02020603050405020304" pitchFamily="18" charset="0"/>
              </a:rPr>
              <a:t> each patient, which depends on factors such as the occurrence of acute exacerbations during the course of the disease and the presence of other illnesses</a:t>
            </a:r>
            <a:r>
              <a:rPr lang="en-US" altLang="el-GR" sz="1800" dirty="0">
                <a:solidFill>
                  <a:srgbClr val="000000"/>
                </a:solidFill>
                <a:latin typeface="Times New Roman" panose="02020603050405020304" pitchFamily="18" charset="0"/>
                <a:cs typeface="Times New Roman" panose="02020603050405020304" pitchFamily="18" charset="0"/>
              </a:rPr>
              <a:t>.</a:t>
            </a:r>
            <a:endParaRPr lang="el-GR" altLang="el-GR" sz="1800" dirty="0">
              <a:latin typeface="Times New Roman" panose="02020603050405020304" pitchFamily="18" charset="0"/>
              <a:cs typeface="Times New Roman" panose="02020603050405020304" pitchFamily="18" charset="0"/>
            </a:endParaRPr>
          </a:p>
        </p:txBody>
      </p:sp>
      <p:pic>
        <p:nvPicPr>
          <p:cNvPr id="4101" name="Εικόνα 1">
            <a:extLst>
              <a:ext uri="{FF2B5EF4-FFF2-40B4-BE49-F238E27FC236}">
                <a16:creationId xmlns:a16="http://schemas.microsoft.com/office/drawing/2014/main" id="{22F97E14-7926-3A72-2E18-B4756FF60B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Τίτλος 1">
            <a:extLst>
              <a:ext uri="{FF2B5EF4-FFF2-40B4-BE49-F238E27FC236}">
                <a16:creationId xmlns:a16="http://schemas.microsoft.com/office/drawing/2014/main" id="{6A24FBE7-6DE4-4E79-BA2A-E38135496321}"/>
              </a:ext>
            </a:extLst>
          </p:cNvPr>
          <p:cNvSpPr>
            <a:spLocks noGrp="1" noChangeArrowheads="1"/>
          </p:cNvSpPr>
          <p:nvPr>
            <p:ph type="title"/>
          </p:nvPr>
        </p:nvSpPr>
        <p:spPr>
          <a:xfrm>
            <a:off x="1987550" y="182564"/>
            <a:ext cx="8229600" cy="706437"/>
          </a:xfrm>
        </p:spPr>
        <p:txBody>
          <a:bodyPr/>
          <a:lstStyle/>
          <a:p>
            <a:pPr>
              <a:spcBef>
                <a:spcPts val="800"/>
              </a:spcBef>
              <a:spcAft>
                <a:spcPts val="400"/>
              </a:spcAft>
              <a:buClr>
                <a:srgbClr val="000000"/>
              </a:buClr>
              <a:buSzPts val="1000"/>
              <a:tabLst>
                <a:tab pos="137160" algn="l"/>
              </a:tabLst>
              <a:defRPr/>
            </a:pPr>
            <a:r>
              <a:rPr lang="en-US" sz="4000"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Introduction</a:t>
            </a:r>
            <a:endParaRPr lang="el-G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123" name="Θέση αριθμού διαφάνειας 3">
            <a:extLst>
              <a:ext uri="{FF2B5EF4-FFF2-40B4-BE49-F238E27FC236}">
                <a16:creationId xmlns:a16="http://schemas.microsoft.com/office/drawing/2014/main" id="{D1A45AEE-3D55-AA9E-099E-1047656F6117}"/>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0509B106-183E-49E6-9E81-9E009BAE9279}" type="slidenum">
              <a:rPr lang="es-ES" altLang="el-GR" sz="1400">
                <a:solidFill>
                  <a:srgbClr val="000000"/>
                </a:solidFill>
              </a:rPr>
              <a:pPr fontAlgn="base">
                <a:spcBef>
                  <a:spcPct val="0"/>
                </a:spcBef>
                <a:spcAft>
                  <a:spcPct val="0"/>
                </a:spcAft>
                <a:buNone/>
              </a:pPr>
              <a:t>25</a:t>
            </a:fld>
            <a:endParaRPr lang="es-ES" altLang="el-GR" sz="1400">
              <a:solidFill>
                <a:srgbClr val="000000"/>
              </a:solidFill>
            </a:endParaRPr>
          </a:p>
        </p:txBody>
      </p:sp>
      <p:sp>
        <p:nvSpPr>
          <p:cNvPr id="5124" name="Θέση περιεχομένου 2">
            <a:extLst>
              <a:ext uri="{FF2B5EF4-FFF2-40B4-BE49-F238E27FC236}">
                <a16:creationId xmlns:a16="http://schemas.microsoft.com/office/drawing/2014/main" id="{B8D3460D-92A7-D2D8-CAD3-1A5636AE52DF}"/>
              </a:ext>
            </a:extLst>
          </p:cNvPr>
          <p:cNvSpPr>
            <a:spLocks noGrp="1" noChangeArrowheads="1"/>
          </p:cNvSpPr>
          <p:nvPr>
            <p:ph idx="1"/>
          </p:nvPr>
        </p:nvSpPr>
        <p:spPr>
          <a:xfrm>
            <a:off x="2428875" y="1052513"/>
            <a:ext cx="8229600" cy="4525962"/>
          </a:xfrm>
        </p:spPr>
        <p:txBody>
          <a:bodyPr/>
          <a:lstStyle/>
          <a:p>
            <a:pPr indent="0" algn="just">
              <a:buNone/>
            </a:pPr>
            <a:endParaRPr lang="el-GR" altLang="el-GR" sz="1800">
              <a:latin typeface="Times New Roman" panose="02020603050405020304" pitchFamily="18" charset="0"/>
              <a:cs typeface="Times New Roman" panose="02020603050405020304" pitchFamily="18" charset="0"/>
            </a:endParaRPr>
          </a:p>
          <a:p>
            <a:pPr indent="0" algn="just"/>
            <a:r>
              <a:rPr lang="en-US" altLang="el-GR" sz="1800">
                <a:solidFill>
                  <a:srgbClr val="000000"/>
                </a:solidFill>
                <a:latin typeface="Times New Roman" panose="02020603050405020304" pitchFamily="18" charset="0"/>
                <a:cs typeface="Times New Roman" panose="02020603050405020304" pitchFamily="18" charset="0"/>
              </a:rPr>
              <a:t>Results can range from long-term stability to rapid deterioration, but doctors can't easily tell where a person falls on this spectrum. </a:t>
            </a:r>
          </a:p>
          <a:p>
            <a:pPr indent="0" algn="just"/>
            <a:endParaRPr lang="en-US" altLang="el-GR" sz="1800">
              <a:solidFill>
                <a:srgbClr val="000000"/>
              </a:solidFill>
              <a:latin typeface="Times New Roman" panose="02020603050405020304" pitchFamily="18" charset="0"/>
              <a:cs typeface="Times New Roman" panose="02020603050405020304" pitchFamily="18" charset="0"/>
            </a:endParaRPr>
          </a:p>
          <a:p>
            <a:pPr indent="0" algn="just"/>
            <a:r>
              <a:rPr lang="en-US" altLang="el-GR" sz="1800">
                <a:latin typeface="Times New Roman" panose="02020603050405020304" pitchFamily="18" charset="0"/>
                <a:cs typeface="Times New Roman" panose="02020603050405020304" pitchFamily="18" charset="0"/>
              </a:rPr>
              <a:t>Computational analysis of patient data can </a:t>
            </a:r>
            <a:r>
              <a:rPr lang="en-US" altLang="el-GR" sz="1800">
                <a:solidFill>
                  <a:srgbClr val="000000"/>
                </a:solidFill>
                <a:latin typeface="Times New Roman" panose="02020603050405020304" pitchFamily="18" charset="0"/>
                <a:cs typeface="Times New Roman" panose="02020603050405020304" pitchFamily="18" charset="0"/>
              </a:rPr>
              <a:t>contribute to this prediction, which </a:t>
            </a:r>
            <a:r>
              <a:rPr lang="en-US" altLang="el-GR" sz="1800">
                <a:latin typeface="Times New Roman" panose="02020603050405020304" pitchFamily="18" charset="0"/>
                <a:cs typeface="Times New Roman" panose="02020603050405020304" pitchFamily="18" charset="0"/>
              </a:rPr>
              <a:t>can</a:t>
            </a:r>
            <a:r>
              <a:rPr lang="en-US" altLang="el-GR" sz="1800">
                <a:solidFill>
                  <a:srgbClr val="000000"/>
                </a:solidFill>
                <a:latin typeface="Times New Roman" panose="02020603050405020304" pitchFamily="18" charset="0"/>
                <a:cs typeface="Times New Roman" panose="02020603050405020304" pitchFamily="18" charset="0"/>
              </a:rPr>
              <a:t> greatly help both patients and physicians. With current methods, fibrotic lung disease is difficult to treat, even with access to chest CT scans . In addition, the widely varying prognosis poses problems in organizing clinical trials. Finally, in addition to fibrosis-related symptoms, patients are known to suffer from extre</a:t>
            </a:r>
            <a:r>
              <a:rPr lang="en-US" altLang="el-GR" sz="1800">
                <a:latin typeface="Times New Roman" panose="02020603050405020304" pitchFamily="18" charset="0"/>
                <a:cs typeface="Times New Roman" panose="02020603050405020304" pitchFamily="18" charset="0"/>
              </a:rPr>
              <a:t>me </a:t>
            </a:r>
            <a:r>
              <a:rPr lang="en-US" altLang="el-GR" sz="1800">
                <a:solidFill>
                  <a:srgbClr val="000000"/>
                </a:solidFill>
                <a:latin typeface="Times New Roman" panose="02020603050405020304" pitchFamily="18" charset="0"/>
                <a:cs typeface="Times New Roman" panose="02020603050405020304" pitchFamily="18" charset="0"/>
              </a:rPr>
              <a:t>anxiety due to the unclear course of the disease.</a:t>
            </a:r>
          </a:p>
          <a:p>
            <a:pPr indent="0" algn="just"/>
            <a:endParaRPr lang="en-US" altLang="el-GR" sz="1800">
              <a:solidFill>
                <a:srgbClr val="000000"/>
              </a:solidFill>
              <a:latin typeface="Times New Roman" panose="02020603050405020304" pitchFamily="18" charset="0"/>
              <a:cs typeface="Times New Roman" panose="02020603050405020304" pitchFamily="18" charset="0"/>
            </a:endParaRPr>
          </a:p>
          <a:p>
            <a:pPr indent="0" algn="just"/>
            <a:endParaRPr lang="el-GR" altLang="el-GR" sz="1800">
              <a:latin typeface="Times New Roman" panose="02020603050405020304" pitchFamily="18" charset="0"/>
              <a:cs typeface="Times New Roman" panose="02020603050405020304" pitchFamily="18" charset="0"/>
            </a:endParaRPr>
          </a:p>
        </p:txBody>
      </p:sp>
      <p:pic>
        <p:nvPicPr>
          <p:cNvPr id="5125" name="Εικόνα 1">
            <a:extLst>
              <a:ext uri="{FF2B5EF4-FFF2-40B4-BE49-F238E27FC236}">
                <a16:creationId xmlns:a16="http://schemas.microsoft.com/office/drawing/2014/main" id="{C6D90536-CC38-0FE5-6CA1-E101BEC5BA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7938" y="4330701"/>
            <a:ext cx="238125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Τίτλος 1">
            <a:extLst>
              <a:ext uri="{FF2B5EF4-FFF2-40B4-BE49-F238E27FC236}">
                <a16:creationId xmlns:a16="http://schemas.microsoft.com/office/drawing/2014/main" id="{B5C07842-A7E5-0627-1CA1-3BFE2906BE78}"/>
              </a:ext>
            </a:extLst>
          </p:cNvPr>
          <p:cNvSpPr>
            <a:spLocks noGrp="1" noChangeArrowheads="1"/>
          </p:cNvSpPr>
          <p:nvPr>
            <p:ph type="title"/>
          </p:nvPr>
        </p:nvSpPr>
        <p:spPr>
          <a:xfrm>
            <a:off x="1987550" y="182564"/>
            <a:ext cx="8229600" cy="706437"/>
          </a:xfrm>
        </p:spPr>
        <p:txBody>
          <a:bodyPr/>
          <a:lstStyle/>
          <a:p>
            <a:pPr>
              <a:spcBef>
                <a:spcPts val="800"/>
              </a:spcBef>
              <a:spcAft>
                <a:spcPts val="400"/>
              </a:spcAft>
              <a:buClr>
                <a:srgbClr val="000000"/>
              </a:buClr>
              <a:buSzPts val="1000"/>
              <a:tabLst>
                <a:tab pos="137160" algn="l"/>
              </a:tabLst>
              <a:defRPr/>
            </a:pPr>
            <a:r>
              <a:rPr lang="en-US" sz="4000"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Introduction</a:t>
            </a:r>
            <a:endParaRPr lang="el-G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147" name="Θέση αριθμού διαφάνειας 3">
            <a:extLst>
              <a:ext uri="{FF2B5EF4-FFF2-40B4-BE49-F238E27FC236}">
                <a16:creationId xmlns:a16="http://schemas.microsoft.com/office/drawing/2014/main" id="{4CBD2058-A41A-6812-22F6-6A48606BFB4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5CF614CD-FABD-4A02-9909-2AC0FB312381}" type="slidenum">
              <a:rPr lang="es-ES" altLang="el-GR" sz="1400">
                <a:solidFill>
                  <a:srgbClr val="000000"/>
                </a:solidFill>
              </a:rPr>
              <a:pPr fontAlgn="base">
                <a:spcBef>
                  <a:spcPct val="0"/>
                </a:spcBef>
                <a:spcAft>
                  <a:spcPct val="0"/>
                </a:spcAft>
                <a:buNone/>
              </a:pPr>
              <a:t>26</a:t>
            </a:fld>
            <a:endParaRPr lang="es-ES" altLang="el-GR" sz="1400">
              <a:solidFill>
                <a:srgbClr val="000000"/>
              </a:solidFill>
            </a:endParaRPr>
          </a:p>
        </p:txBody>
      </p:sp>
      <p:sp>
        <p:nvSpPr>
          <p:cNvPr id="6148" name="Θέση περιεχομένου 2">
            <a:extLst>
              <a:ext uri="{FF2B5EF4-FFF2-40B4-BE49-F238E27FC236}">
                <a16:creationId xmlns:a16="http://schemas.microsoft.com/office/drawing/2014/main" id="{80E0AA80-A19C-DF8F-D5A3-278293C67B1A}"/>
              </a:ext>
            </a:extLst>
          </p:cNvPr>
          <p:cNvSpPr>
            <a:spLocks noGrp="1" noChangeArrowheads="1"/>
          </p:cNvSpPr>
          <p:nvPr>
            <p:ph idx="1"/>
          </p:nvPr>
        </p:nvSpPr>
        <p:spPr>
          <a:xfrm>
            <a:off x="2438400" y="2347913"/>
            <a:ext cx="8229600" cy="4525962"/>
          </a:xfrm>
        </p:spPr>
        <p:txBody>
          <a:bodyPr/>
          <a:lstStyle/>
          <a:p>
            <a:pPr algn="just"/>
            <a:endParaRPr lang="en-US" altLang="el-GR" sz="1800" dirty="0">
              <a:solidFill>
                <a:srgbClr val="000000"/>
              </a:solidFill>
              <a:latin typeface="Times New Roman" panose="02020603050405020304" pitchFamily="18" charset="0"/>
              <a:cs typeface="Times New Roman" panose="02020603050405020304" pitchFamily="18" charset="0"/>
            </a:endParaRPr>
          </a:p>
          <a:p>
            <a:pPr algn="just"/>
            <a:r>
              <a:rPr lang="en-US" altLang="el-GR" sz="1800" dirty="0">
                <a:solidFill>
                  <a:srgbClr val="000000"/>
                </a:solidFill>
                <a:latin typeface="Times New Roman" panose="02020603050405020304" pitchFamily="18" charset="0"/>
                <a:cs typeface="Times New Roman" panose="02020603050405020304" pitchFamily="18" charset="0"/>
              </a:rPr>
              <a:t>The Kaggle competition entitled “OSIC Pulmonary Fibrosis Progression Predict lung function decline” ran from July to September 2020 with the goal of early detection of the disease. We competed under the team’s name 3P, and achieved a final Kappa score of -6.8590 and we got the bronze medal.  </a:t>
            </a:r>
          </a:p>
          <a:p>
            <a:pPr algn="just"/>
            <a:endParaRPr lang="en-US" altLang="el-GR" sz="1800" dirty="0">
              <a:solidFill>
                <a:srgbClr val="000000"/>
              </a:solidFill>
              <a:latin typeface="Times New Roman" panose="02020603050405020304" pitchFamily="18" charset="0"/>
              <a:cs typeface="Times New Roman" panose="02020603050405020304" pitchFamily="18" charset="0"/>
            </a:endParaRPr>
          </a:p>
          <a:p>
            <a:pPr algn="just"/>
            <a:r>
              <a:rPr lang="en-US" altLang="el-GR" sz="1800" dirty="0">
                <a:solidFill>
                  <a:srgbClr val="000000"/>
                </a:solidFill>
                <a:latin typeface="Times New Roman" panose="02020603050405020304" pitchFamily="18" charset="0"/>
                <a:cs typeface="Times New Roman" panose="02020603050405020304" pitchFamily="18" charset="0"/>
              </a:rPr>
              <a:t>The Kaggle dataset contained 2270 rows and 7 columns: Patient, Percent, Age, FVC, Sex, Weeks, and Smoking Status. This data contained 172 unique patient ids. In our method we predict the FVC and a confidence measure for each Patient Week using a sigmoid equation. </a:t>
            </a:r>
            <a:r>
              <a:rPr lang="en-US" altLang="el-GR" sz="1800" u="sng" dirty="0">
                <a:solidFill>
                  <a:srgbClr val="000000"/>
                </a:solidFill>
                <a:latin typeface="Times New Roman" panose="02020603050405020304" pitchFamily="18" charset="0"/>
                <a:cs typeface="Times New Roman" panose="02020603050405020304" pitchFamily="18" charset="0"/>
              </a:rPr>
              <a:t>This equation is extracted via a novel dataset linear transformation using only (3) three of the given parameters</a:t>
            </a:r>
            <a:r>
              <a:rPr lang="en-US" altLang="el-GR" sz="1800" dirty="0">
                <a:solidFill>
                  <a:srgbClr val="000000"/>
                </a:solidFill>
                <a:latin typeface="Times New Roman" panose="02020603050405020304" pitchFamily="18" charset="0"/>
                <a:cs typeface="Times New Roman" panose="02020603050405020304" pitchFamily="18" charset="0"/>
              </a:rPr>
              <a:t>. In this way we created a simple but accurate model for the prediction of lung function decline.</a:t>
            </a:r>
          </a:p>
          <a:p>
            <a:pPr algn="just"/>
            <a:endParaRPr lang="en-US" altLang="el-GR" sz="1800" dirty="0">
              <a:solidFill>
                <a:srgbClr val="000000"/>
              </a:solidFill>
              <a:latin typeface="Times New Roman" panose="02020603050405020304" pitchFamily="18" charset="0"/>
              <a:cs typeface="Times New Roman" panose="02020603050405020304" pitchFamily="18" charset="0"/>
            </a:endParaRPr>
          </a:p>
          <a:p>
            <a:pPr algn="just"/>
            <a:endParaRPr lang="el-GR" altLang="el-GR" sz="1800" dirty="0"/>
          </a:p>
        </p:txBody>
      </p:sp>
      <p:pic>
        <p:nvPicPr>
          <p:cNvPr id="6149" name="Εικόνα 3">
            <a:extLst>
              <a:ext uri="{FF2B5EF4-FFF2-40B4-BE49-F238E27FC236}">
                <a16:creationId xmlns:a16="http://schemas.microsoft.com/office/drawing/2014/main" id="{26B88973-B39E-D9C3-DA56-24D2E19934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814" y="974726"/>
            <a:ext cx="67341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E650CA45-64B2-0B71-017D-D6DDE9833512}"/>
              </a:ext>
            </a:extLst>
          </p:cNvPr>
          <p:cNvSpPr>
            <a:spLocks noGrp="1" noChangeArrowheads="1"/>
          </p:cNvSpPr>
          <p:nvPr>
            <p:ph type="title"/>
          </p:nvPr>
        </p:nvSpPr>
        <p:spPr>
          <a:xfrm>
            <a:off x="1774825" y="-315913"/>
            <a:ext cx="8229600" cy="1143001"/>
          </a:xfrm>
        </p:spPr>
        <p:txBody>
          <a:bodyPr/>
          <a:lstStyle/>
          <a:p>
            <a:pPr>
              <a:spcBef>
                <a:spcPts val="800"/>
              </a:spcBef>
              <a:spcAft>
                <a:spcPts val="400"/>
              </a:spcAft>
              <a:buClr>
                <a:srgbClr val="000000"/>
              </a:buClr>
              <a:buSzPts val="1000"/>
              <a:tabLst>
                <a:tab pos="137160" algn="l"/>
              </a:tabLst>
              <a:defRPr/>
            </a:pPr>
            <a:r>
              <a:rPr lang="en-US" sz="3200"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Materia</a:t>
            </a:r>
            <a:r>
              <a:rPr lang="en-US" sz="3200" cap="small" dirty="0">
                <a:latin typeface="Times New Roman" panose="02020603050405020304" pitchFamily="18" charset="0"/>
                <a:ea typeface="Times New Roman" panose="02020603050405020304" pitchFamily="18" charset="0"/>
                <a:cs typeface="Times New Roman" panose="02020603050405020304" pitchFamily="18" charset="0"/>
              </a:rPr>
              <a:t>l</a:t>
            </a:r>
            <a:r>
              <a:rPr lang="en-US" sz="3200"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 &amp; </a:t>
            </a:r>
            <a:r>
              <a:rPr lang="en-US" sz="3200" cap="small" dirty="0">
                <a:latin typeface="Times New Roman" panose="02020603050405020304" pitchFamily="18" charset="0"/>
                <a:ea typeface="Times New Roman" panose="02020603050405020304" pitchFamily="18" charset="0"/>
                <a:cs typeface="Times New Roman" panose="02020603050405020304" pitchFamily="18" charset="0"/>
              </a:rPr>
              <a:t>Methods</a:t>
            </a:r>
            <a:endParaRPr lang="el-GR"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171" name="Θέση περιεχομένου 2">
            <a:extLst>
              <a:ext uri="{FF2B5EF4-FFF2-40B4-BE49-F238E27FC236}">
                <a16:creationId xmlns:a16="http://schemas.microsoft.com/office/drawing/2014/main" id="{A4AF9390-7312-44BA-3C1B-F1AE39622956}"/>
              </a:ext>
            </a:extLst>
          </p:cNvPr>
          <p:cNvSpPr>
            <a:spLocks noGrp="1" noChangeArrowheads="1"/>
          </p:cNvSpPr>
          <p:nvPr>
            <p:ph idx="1"/>
          </p:nvPr>
        </p:nvSpPr>
        <p:spPr>
          <a:xfrm>
            <a:off x="2416175" y="476250"/>
            <a:ext cx="8229600" cy="5329238"/>
          </a:xfrm>
        </p:spPr>
        <p:txBody>
          <a:bodyPr/>
          <a:lstStyle/>
          <a:p>
            <a:pPr marL="0" indent="0">
              <a:buNone/>
            </a:pPr>
            <a:r>
              <a:rPr lang="en-US" altLang="el-GR" sz="1800"/>
              <a:t>Thus, in our model we used, after experimentation, three (3) clinical metadata items per patient: FVC, Percent, and Weeks, where: </a:t>
            </a:r>
          </a:p>
          <a:p>
            <a:pPr marL="0" indent="0">
              <a:buNone/>
            </a:pPr>
            <a:r>
              <a:rPr lang="en-US" altLang="el-GR" sz="1800"/>
              <a:t>●	FVC is the recorded lung capacity in ml, </a:t>
            </a:r>
          </a:p>
          <a:p>
            <a:pPr marL="0" indent="0">
              <a:buNone/>
            </a:pPr>
            <a:r>
              <a:rPr lang="en-US" altLang="el-GR" sz="1800"/>
              <a:t>●	Percent is a computed field which approximates the patient's FVC as a percent of the typical FVC for a person of similar characteristics and </a:t>
            </a:r>
          </a:p>
          <a:p>
            <a:pPr marL="0" indent="0">
              <a:buNone/>
            </a:pPr>
            <a:r>
              <a:rPr lang="en-US" altLang="el-GR" sz="1800"/>
              <a:t>●	Weeks is the relative number of weeks pre/post the baseline CT (may be negative).</a:t>
            </a:r>
          </a:p>
          <a:p>
            <a:pPr marL="0" indent="0">
              <a:buNone/>
            </a:pPr>
            <a:endParaRPr lang="en-US" altLang="el-GR" sz="1800"/>
          </a:p>
          <a:p>
            <a:pPr marL="0" indent="0">
              <a:buNone/>
            </a:pPr>
            <a:r>
              <a:rPr lang="en-US" altLang="el-GR" sz="1800"/>
              <a:t>Methods: We obtain the given values of the selected parameters per patient which are: </a:t>
            </a:r>
          </a:p>
          <a:p>
            <a:pPr marL="0" indent="0">
              <a:buNone/>
            </a:pPr>
            <a:r>
              <a:rPr lang="en-US" altLang="el-GR" sz="1800"/>
              <a:t>●	p1 is the given Percent value</a:t>
            </a:r>
          </a:p>
          <a:p>
            <a:pPr marL="0" indent="0">
              <a:buNone/>
            </a:pPr>
            <a:r>
              <a:rPr lang="en-US" altLang="el-GR" sz="1800"/>
              <a:t>●	f1 is the given FVC values</a:t>
            </a:r>
          </a:p>
          <a:p>
            <a:pPr marL="0" indent="0">
              <a:buNone/>
            </a:pPr>
            <a:r>
              <a:rPr lang="en-US" altLang="el-GR" sz="1800"/>
              <a:t>●	fa is the expected FVC values for evaluation purposes</a:t>
            </a:r>
          </a:p>
          <a:p>
            <a:pPr marL="0" indent="0">
              <a:buNone/>
            </a:pPr>
            <a:r>
              <a:rPr lang="en-US" altLang="el-GR" sz="1800"/>
              <a:t>●	w1 is the first number of weeks</a:t>
            </a:r>
          </a:p>
          <a:p>
            <a:pPr marL="0" indent="0">
              <a:buNone/>
            </a:pPr>
            <a:r>
              <a:rPr lang="en-US" altLang="el-GR" sz="1800"/>
              <a:t>●	w2 is the second number of weeks for the estimation procedure</a:t>
            </a:r>
          </a:p>
          <a:p>
            <a:pPr marL="0" indent="0">
              <a:buNone/>
            </a:pPr>
            <a:r>
              <a:rPr lang="en-US" altLang="el-GR" sz="1800"/>
              <a:t>                      Furthermore, the proposed model estimates the following parameters:  </a:t>
            </a:r>
          </a:p>
          <a:p>
            <a:pPr marL="0" indent="0">
              <a:buNone/>
            </a:pPr>
            <a:r>
              <a:rPr lang="en-US" altLang="el-GR" sz="1800"/>
              <a:t>●</a:t>
            </a:r>
            <a:r>
              <a:rPr lang="el-GR" altLang="el-GR" sz="1800"/>
              <a:t>              </a:t>
            </a:r>
            <a:r>
              <a:rPr lang="en-US" altLang="el-GR" sz="1800"/>
              <a:t>	fx is the estimated FVC values</a:t>
            </a:r>
          </a:p>
          <a:p>
            <a:pPr marL="0" indent="0">
              <a:buNone/>
            </a:pPr>
            <a:r>
              <a:rPr lang="en-US" altLang="el-GR" sz="1800"/>
              <a:t>●	</a:t>
            </a:r>
            <a:r>
              <a:rPr lang="el-GR" altLang="el-GR" sz="1800"/>
              <a:t>   </a:t>
            </a:r>
            <a:r>
              <a:rPr lang="en-US" altLang="el-GR" sz="1800"/>
              <a:t>k is the degree (percentage) of prediction success between fx</a:t>
            </a:r>
            <a:r>
              <a:rPr lang="el-GR" altLang="el-GR" sz="1800"/>
              <a:t> </a:t>
            </a:r>
            <a:r>
              <a:rPr lang="en-US" altLang="el-GR" sz="1800"/>
              <a:t>and fa </a:t>
            </a:r>
          </a:p>
          <a:p>
            <a:pPr marL="0" indent="0">
              <a:buNone/>
            </a:pPr>
            <a:endParaRPr lang="en-US" altLang="el-GR" sz="1000"/>
          </a:p>
          <a:p>
            <a:pPr marL="0" indent="0">
              <a:buNone/>
            </a:pPr>
            <a:r>
              <a:rPr lang="en-US" altLang="el-GR" sz="1000"/>
              <a:t> </a:t>
            </a:r>
          </a:p>
          <a:p>
            <a:pPr marL="0" indent="0">
              <a:buNone/>
            </a:pPr>
            <a:endParaRPr lang="el-GR" altLang="el-GR" sz="1000"/>
          </a:p>
        </p:txBody>
      </p:sp>
      <p:sp>
        <p:nvSpPr>
          <p:cNvPr id="7172" name="Θέση αριθμού διαφάνειας 3">
            <a:extLst>
              <a:ext uri="{FF2B5EF4-FFF2-40B4-BE49-F238E27FC236}">
                <a16:creationId xmlns:a16="http://schemas.microsoft.com/office/drawing/2014/main" id="{BB191F0A-4CA2-6492-9317-1E85EE3F7B6F}"/>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4EF8EA51-239F-4E7E-9B74-A50AD48B64B1}" type="slidenum">
              <a:rPr lang="es-ES" altLang="el-GR" sz="1400">
                <a:solidFill>
                  <a:srgbClr val="000000"/>
                </a:solidFill>
              </a:rPr>
              <a:pPr fontAlgn="base">
                <a:spcBef>
                  <a:spcPct val="0"/>
                </a:spcBef>
                <a:spcAft>
                  <a:spcPct val="0"/>
                </a:spcAft>
                <a:buNone/>
              </a:pPr>
              <a:t>27</a:t>
            </a:fld>
            <a:endParaRPr lang="es-ES" altLang="el-GR" sz="14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BA349736-A072-C257-75AB-3D17BFF530C2}"/>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7160" algn="l"/>
              </a:tabLst>
              <a:defRPr/>
            </a:pPr>
            <a:r>
              <a:rPr lang="en-US" sz="3200"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Materia</a:t>
            </a:r>
            <a:r>
              <a:rPr lang="en-US" sz="3200" cap="small" dirty="0">
                <a:latin typeface="Times New Roman" panose="02020603050405020304" pitchFamily="18" charset="0"/>
                <a:ea typeface="Times New Roman" panose="02020603050405020304" pitchFamily="18" charset="0"/>
                <a:cs typeface="Times New Roman" panose="02020603050405020304" pitchFamily="18" charset="0"/>
              </a:rPr>
              <a:t>l</a:t>
            </a:r>
            <a:r>
              <a:rPr lang="en-US" sz="3200"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 &amp; </a:t>
            </a:r>
            <a:r>
              <a:rPr lang="en-US" sz="3200" cap="small" dirty="0">
                <a:latin typeface="Times New Roman" panose="02020603050405020304" pitchFamily="18" charset="0"/>
                <a:ea typeface="Times New Roman" panose="02020603050405020304" pitchFamily="18" charset="0"/>
                <a:cs typeface="Times New Roman" panose="02020603050405020304" pitchFamily="18" charset="0"/>
              </a:rPr>
              <a:t>Methods</a:t>
            </a:r>
            <a:endParaRPr lang="el-GR"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195" name="Θέση περιεχομένου 2">
            <a:extLst>
              <a:ext uri="{FF2B5EF4-FFF2-40B4-BE49-F238E27FC236}">
                <a16:creationId xmlns:a16="http://schemas.microsoft.com/office/drawing/2014/main" id="{595A88F0-0169-6979-C693-9B5216B3BB09}"/>
              </a:ext>
            </a:extLst>
          </p:cNvPr>
          <p:cNvSpPr>
            <a:spLocks noGrp="1" noChangeArrowheads="1"/>
          </p:cNvSpPr>
          <p:nvPr>
            <p:ph idx="1"/>
          </p:nvPr>
        </p:nvSpPr>
        <p:spPr>
          <a:xfrm>
            <a:off x="2401888" y="620714"/>
            <a:ext cx="8229600" cy="5329237"/>
          </a:xfrm>
        </p:spPr>
        <p:txBody>
          <a:bodyPr/>
          <a:lstStyle/>
          <a:p>
            <a:pPr marL="0" indent="0">
              <a:buNone/>
            </a:pPr>
            <a:r>
              <a:rPr lang="el-GR" altLang="el-GR" sz="1200"/>
              <a:t> </a:t>
            </a:r>
            <a:r>
              <a:rPr lang="en-US" altLang="el-GR" sz="1800">
                <a:solidFill>
                  <a:srgbClr val="000000"/>
                </a:solidFill>
                <a:latin typeface="Times New Roman" panose="02020603050405020304" pitchFamily="18" charset="0"/>
                <a:cs typeface="Times New Roman" panose="02020603050405020304" pitchFamily="18" charset="0"/>
              </a:rPr>
              <a:t>Furthermore, we noticed that the ratio between the P values and the FVC (F) values is constant and unique per patient (see Table 1) (see equation 1).</a:t>
            </a:r>
            <a:endParaRPr lang="el-GR" altLang="el-GR" sz="1800">
              <a:latin typeface="Times New Roman" panose="02020603050405020304" pitchFamily="18" charset="0"/>
              <a:cs typeface="Times New Roman" panose="02020603050405020304" pitchFamily="18" charset="0"/>
            </a:endParaRPr>
          </a:p>
          <a:p>
            <a:pPr marL="0" indent="0">
              <a:buNone/>
            </a:pPr>
            <a:endParaRPr lang="el-GR" altLang="el-GR" sz="1000"/>
          </a:p>
        </p:txBody>
      </p:sp>
      <p:sp>
        <p:nvSpPr>
          <p:cNvPr id="8196" name="Θέση αριθμού διαφάνειας 3">
            <a:extLst>
              <a:ext uri="{FF2B5EF4-FFF2-40B4-BE49-F238E27FC236}">
                <a16:creationId xmlns:a16="http://schemas.microsoft.com/office/drawing/2014/main" id="{84A6D4BE-3B50-C04A-96FB-F2E0599906A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DC3304FA-D2E3-43BA-BAE8-37DD720544AA}" type="slidenum">
              <a:rPr lang="es-ES" altLang="el-GR" sz="1400">
                <a:solidFill>
                  <a:srgbClr val="000000"/>
                </a:solidFill>
              </a:rPr>
              <a:pPr fontAlgn="base">
                <a:spcBef>
                  <a:spcPct val="0"/>
                </a:spcBef>
                <a:spcAft>
                  <a:spcPct val="0"/>
                </a:spcAft>
                <a:buNone/>
              </a:pPr>
              <a:t>28</a:t>
            </a:fld>
            <a:endParaRPr lang="es-ES" altLang="el-GR" sz="1400">
              <a:solidFill>
                <a:srgbClr val="000000"/>
              </a:solidFill>
            </a:endParaRPr>
          </a:p>
        </p:txBody>
      </p:sp>
      <p:pic>
        <p:nvPicPr>
          <p:cNvPr id="8197" name="Εικόνα 1">
            <a:extLst>
              <a:ext uri="{FF2B5EF4-FFF2-40B4-BE49-F238E27FC236}">
                <a16:creationId xmlns:a16="http://schemas.microsoft.com/office/drawing/2014/main" id="{895735AA-E915-51A7-A058-8891BDE5B0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514" y="1479550"/>
            <a:ext cx="49180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Εικόνα 3">
            <a:extLst>
              <a:ext uri="{FF2B5EF4-FFF2-40B4-BE49-F238E27FC236}">
                <a16:creationId xmlns:a16="http://schemas.microsoft.com/office/drawing/2014/main" id="{0087531F-C9CC-DFFB-7B93-7A65C62E04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888" y="2482851"/>
            <a:ext cx="8113712"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a:extLst>
              <a:ext uri="{FF2B5EF4-FFF2-40B4-BE49-F238E27FC236}">
                <a16:creationId xmlns:a16="http://schemas.microsoft.com/office/drawing/2014/main" id="{757CDEC1-D8EE-37A5-6563-D0A075794939}"/>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6525" algn="l"/>
              </a:tabLst>
            </a:pPr>
            <a:r>
              <a:rPr lang="en-US" altLang="el-GR" sz="3200" b="1">
                <a:solidFill>
                  <a:srgbClr val="000000"/>
                </a:solidFill>
                <a:latin typeface="Times New Roman" panose="02020603050405020304" pitchFamily="18" charset="0"/>
                <a:cs typeface="Times New Roman" panose="02020603050405020304" pitchFamily="18" charset="0"/>
              </a:rPr>
              <a:t>Experimental Part</a:t>
            </a:r>
            <a:endParaRPr lang="el-GR" altLang="el-GR" sz="3200">
              <a:latin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8D121942-2B60-9F56-AC06-F5F32D41451D}"/>
              </a:ext>
            </a:extLst>
          </p:cNvPr>
          <p:cNvSpPr>
            <a:spLocks noGrp="1"/>
          </p:cNvSpPr>
          <p:nvPr>
            <p:ph idx="1"/>
          </p:nvPr>
        </p:nvSpPr>
        <p:spPr>
          <a:xfrm>
            <a:off x="2433638" y="765175"/>
            <a:ext cx="8229600" cy="5327650"/>
          </a:xfrm>
        </p:spPr>
        <p:txBody>
          <a:bodyPr/>
          <a:lstStyle/>
          <a:p>
            <a:pPr indent="-1270" algn="just">
              <a:defRPr/>
            </a:pPr>
            <a:r>
              <a:rPr lang="en-US" sz="1800" dirty="0">
                <a:solidFill>
                  <a:srgbClr val="000000"/>
                </a:solidFill>
                <a:latin typeface="Times New Roman" panose="02020603050405020304" pitchFamily="18" charset="0"/>
                <a:ea typeface="Times New Roman" panose="02020603050405020304" pitchFamily="18" charset="0"/>
              </a:rPr>
              <a:t>we calculated the difference (</a:t>
            </a:r>
            <a:r>
              <a:rPr lang="en-US" sz="1800" dirty="0">
                <a:latin typeface="Times New Roman" panose="02020603050405020304" pitchFamily="18" charset="0"/>
                <a:ea typeface="Times New Roman" panose="02020603050405020304" pitchFamily="18" charset="0"/>
              </a:rPr>
              <a:t>d</a:t>
            </a:r>
            <a:r>
              <a:rPr lang="en-US" sz="1800" dirty="0">
                <a:solidFill>
                  <a:srgbClr val="000000"/>
                </a:solidFill>
                <a:latin typeface="Times New Roman" panose="02020603050405020304" pitchFamily="18" charset="0"/>
                <a:ea typeface="Times New Roman" panose="02020603050405020304" pitchFamily="18" charset="0"/>
              </a:rPr>
              <a:t>) of the angles which are determined by the parameters (</a:t>
            </a:r>
            <a:r>
              <a:rPr lang="en-US" sz="1800" dirty="0" err="1">
                <a:solidFill>
                  <a:srgbClr val="000000"/>
                </a:solidFill>
                <a:latin typeface="Times New Roman" panose="02020603050405020304" pitchFamily="18" charset="0"/>
                <a:ea typeface="Times New Roman" panose="02020603050405020304" pitchFamily="18" charset="0"/>
              </a:rPr>
              <a:t>f,w</a:t>
            </a:r>
            <a:r>
              <a:rPr lang="en-US" sz="1800" dirty="0">
                <a:solidFill>
                  <a:srgbClr val="000000"/>
                </a:solidFill>
                <a:latin typeface="Times New Roman" panose="02020603050405020304" pitchFamily="18" charset="0"/>
                <a:ea typeface="Times New Roman" panose="02020603050405020304" pitchFamily="18" charset="0"/>
              </a:rPr>
              <a:t>) and (</a:t>
            </a:r>
            <a:r>
              <a:rPr lang="en-US" sz="1800" dirty="0" err="1">
                <a:solidFill>
                  <a:srgbClr val="000000"/>
                </a:solidFill>
                <a:latin typeface="Times New Roman" panose="02020603050405020304" pitchFamily="18" charset="0"/>
                <a:ea typeface="Times New Roman" panose="02020603050405020304" pitchFamily="18" charset="0"/>
              </a:rPr>
              <a:t>f,p</a:t>
            </a:r>
            <a:r>
              <a:rPr lang="en-US" sz="1800" dirty="0">
                <a:solidFill>
                  <a:srgbClr val="000000"/>
                </a:solidFill>
                <a:latin typeface="Times New Roman" panose="02020603050405020304" pitchFamily="18" charset="0"/>
                <a:ea typeface="Times New Roman" panose="02020603050405020304" pitchFamily="18" charset="0"/>
              </a:rPr>
              <a:t>) correspondingly and this is depicted by equation 2 [6].</a:t>
            </a:r>
            <a:endParaRPr lang="el-GR" sz="1800" dirty="0">
              <a:latin typeface="Times New Roman" panose="02020603050405020304" pitchFamily="18" charset="0"/>
              <a:ea typeface="Times New Roman" panose="02020603050405020304" pitchFamily="18" charset="0"/>
            </a:endParaRPr>
          </a:p>
          <a:p>
            <a:pPr marL="0" indent="0">
              <a:buNone/>
              <a:defRPr/>
            </a:pPr>
            <a:endParaRPr lang="el-GR" sz="1000" dirty="0"/>
          </a:p>
        </p:txBody>
      </p:sp>
      <p:sp>
        <p:nvSpPr>
          <p:cNvPr id="9220" name="Θέση αριθμού διαφάνειας 3">
            <a:extLst>
              <a:ext uri="{FF2B5EF4-FFF2-40B4-BE49-F238E27FC236}">
                <a16:creationId xmlns:a16="http://schemas.microsoft.com/office/drawing/2014/main" id="{5B2CDB93-AE10-AFE2-F3E0-2A37EC4B346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973CEC67-EC36-4D8F-9DAB-2A9ED139CAAC}" type="slidenum">
              <a:rPr lang="es-ES" altLang="el-GR" sz="1400">
                <a:solidFill>
                  <a:srgbClr val="000000"/>
                </a:solidFill>
              </a:rPr>
              <a:pPr fontAlgn="base">
                <a:spcBef>
                  <a:spcPct val="0"/>
                </a:spcBef>
                <a:spcAft>
                  <a:spcPct val="0"/>
                </a:spcAft>
                <a:buNone/>
              </a:pPr>
              <a:t>29</a:t>
            </a:fld>
            <a:endParaRPr lang="es-ES" altLang="el-GR" sz="1400">
              <a:solidFill>
                <a:srgbClr val="000000"/>
              </a:solidFill>
            </a:endParaRPr>
          </a:p>
        </p:txBody>
      </p:sp>
      <p:pic>
        <p:nvPicPr>
          <p:cNvPr id="9221" name="Εικόνα 7">
            <a:extLst>
              <a:ext uri="{FF2B5EF4-FFF2-40B4-BE49-F238E27FC236}">
                <a16:creationId xmlns:a16="http://schemas.microsoft.com/office/drawing/2014/main" id="{BCD88955-EADC-395E-9310-B83D9DA483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9189" y="1700213"/>
            <a:ext cx="5100637"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1">
            <a:extLst>
              <a:ext uri="{FF2B5EF4-FFF2-40B4-BE49-F238E27FC236}">
                <a16:creationId xmlns:a16="http://schemas.microsoft.com/office/drawing/2014/main" id="{0DAC1C65-9962-26B0-F82E-294033463A64}"/>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6525" algn="l"/>
              </a:tabLst>
            </a:pPr>
            <a:r>
              <a:rPr lang="en-US" altLang="el-GR" sz="3200" b="1">
                <a:solidFill>
                  <a:srgbClr val="000000"/>
                </a:solidFill>
                <a:latin typeface="Times New Roman" panose="02020603050405020304" pitchFamily="18" charset="0"/>
                <a:cs typeface="Times New Roman" panose="02020603050405020304" pitchFamily="18" charset="0"/>
              </a:rPr>
              <a:t>Experimental Part</a:t>
            </a:r>
            <a:endParaRPr lang="el-GR" altLang="el-GR" sz="3200">
              <a:latin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2AE8132C-F9B1-89AF-7D11-59B825EF26FC}"/>
              </a:ext>
            </a:extLst>
          </p:cNvPr>
          <p:cNvSpPr>
            <a:spLocks noGrp="1"/>
          </p:cNvSpPr>
          <p:nvPr>
            <p:ph idx="1"/>
          </p:nvPr>
        </p:nvSpPr>
        <p:spPr>
          <a:xfrm>
            <a:off x="2433638" y="765175"/>
            <a:ext cx="8229600" cy="5327650"/>
          </a:xfrm>
        </p:spPr>
        <p:txBody>
          <a:bodyPr/>
          <a:lstStyle/>
          <a:p>
            <a:pPr marL="341630" indent="0" algn="just">
              <a:buNone/>
              <a:defRPr/>
            </a:pPr>
            <a:r>
              <a:rPr lang="en-US" sz="1800" dirty="0">
                <a:solidFill>
                  <a:srgbClr val="000000"/>
                </a:solidFill>
                <a:latin typeface="Times New Roman" panose="02020603050405020304" pitchFamily="18" charset="0"/>
                <a:ea typeface="Times New Roman" panose="02020603050405020304" pitchFamily="18" charset="0"/>
              </a:rPr>
              <a:t>Furthermore, we calculated the slope between parameters (f, w) and this is depicted in equation (3).</a:t>
            </a:r>
          </a:p>
          <a:p>
            <a:pPr marL="341630" indent="0" algn="just">
              <a:buNone/>
              <a:defRPr/>
            </a:pPr>
            <a:endParaRPr lang="en-US" sz="1800" dirty="0">
              <a:solidFill>
                <a:srgbClr val="000000"/>
              </a:solidFill>
              <a:latin typeface="Times New Roman" panose="02020603050405020304" pitchFamily="18" charset="0"/>
            </a:endParaRPr>
          </a:p>
          <a:p>
            <a:pPr marL="341630" indent="0" algn="just">
              <a:buNone/>
              <a:defRPr/>
            </a:pPr>
            <a:endParaRPr lang="en-US" sz="1800" dirty="0">
              <a:solidFill>
                <a:srgbClr val="000000"/>
              </a:solidFill>
              <a:latin typeface="Times New Roman" panose="02020603050405020304" pitchFamily="18" charset="0"/>
            </a:endParaRPr>
          </a:p>
          <a:p>
            <a:pPr marL="341630" indent="0" algn="just">
              <a:buNone/>
              <a:defRPr/>
            </a:pPr>
            <a:endParaRPr lang="en-US" sz="1800" dirty="0">
              <a:solidFill>
                <a:srgbClr val="000000"/>
              </a:solidFill>
              <a:latin typeface="Times New Roman" panose="02020603050405020304" pitchFamily="18" charset="0"/>
            </a:endParaRPr>
          </a:p>
          <a:p>
            <a:pPr marL="341630" indent="0" algn="just">
              <a:buNone/>
              <a:defRPr/>
            </a:pPr>
            <a:endParaRPr lang="en-US" sz="1800" dirty="0">
              <a:solidFill>
                <a:srgbClr val="000000"/>
              </a:solidFill>
              <a:latin typeface="Times New Roman" panose="02020603050405020304" pitchFamily="18" charset="0"/>
            </a:endParaRPr>
          </a:p>
          <a:p>
            <a:pPr indent="-1270">
              <a:defRPr/>
            </a:pPr>
            <a:r>
              <a:rPr lang="en-US" sz="1800" dirty="0">
                <a:solidFill>
                  <a:srgbClr val="000000"/>
                </a:solidFill>
                <a:latin typeface="Times New Roman" panose="02020603050405020304" pitchFamily="18" charset="0"/>
              </a:rPr>
              <a:t>We set the regression function as follows:   </a:t>
            </a:r>
          </a:p>
          <a:p>
            <a:pPr indent="-1270">
              <a:defRPr/>
            </a:pPr>
            <a:endParaRPr lang="en-US" sz="1800" dirty="0">
              <a:solidFill>
                <a:srgbClr val="000000"/>
              </a:solidFill>
              <a:latin typeface="Times New Roman" panose="02020603050405020304" pitchFamily="18" charset="0"/>
            </a:endParaRPr>
          </a:p>
          <a:p>
            <a:pPr indent="-1270">
              <a:defRPr/>
            </a:pPr>
            <a:endParaRPr lang="el-GR" sz="1800" dirty="0">
              <a:solidFill>
                <a:srgbClr val="000000"/>
              </a:solidFill>
              <a:latin typeface="Times New Roman" panose="02020603050405020304" pitchFamily="18" charset="0"/>
            </a:endParaRPr>
          </a:p>
          <a:p>
            <a:pPr marL="341630" indent="0" algn="just">
              <a:buNone/>
              <a:defRPr/>
            </a:pPr>
            <a:endParaRPr lang="en-US" sz="1000" dirty="0"/>
          </a:p>
          <a:p>
            <a:pPr marL="341630" indent="0" algn="just">
              <a:buNone/>
              <a:defRPr/>
            </a:pPr>
            <a:endParaRPr lang="el-GR" sz="1000" dirty="0"/>
          </a:p>
        </p:txBody>
      </p:sp>
      <p:sp>
        <p:nvSpPr>
          <p:cNvPr id="10244" name="Θέση αριθμού διαφάνειας 3">
            <a:extLst>
              <a:ext uri="{FF2B5EF4-FFF2-40B4-BE49-F238E27FC236}">
                <a16:creationId xmlns:a16="http://schemas.microsoft.com/office/drawing/2014/main" id="{59B0DCD0-1430-DC5B-DBEB-69A09D87997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ACE36C28-95A7-4C48-A97B-94A995D2B232}" type="slidenum">
              <a:rPr lang="es-ES" altLang="el-GR" sz="1400">
                <a:solidFill>
                  <a:srgbClr val="000000"/>
                </a:solidFill>
              </a:rPr>
              <a:pPr fontAlgn="base">
                <a:spcBef>
                  <a:spcPct val="0"/>
                </a:spcBef>
                <a:spcAft>
                  <a:spcPct val="0"/>
                </a:spcAft>
                <a:buNone/>
              </a:pPr>
              <a:t>30</a:t>
            </a:fld>
            <a:endParaRPr lang="es-ES" altLang="el-GR" sz="1400">
              <a:solidFill>
                <a:srgbClr val="000000"/>
              </a:solidFill>
            </a:endParaRPr>
          </a:p>
        </p:txBody>
      </p:sp>
      <p:pic>
        <p:nvPicPr>
          <p:cNvPr id="10245" name="Εικόνα 1">
            <a:extLst>
              <a:ext uri="{FF2B5EF4-FFF2-40B4-BE49-F238E27FC236}">
                <a16:creationId xmlns:a16="http://schemas.microsoft.com/office/drawing/2014/main" id="{E3AB0484-FDFD-3F81-E36C-998DB165B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9738" y="1412875"/>
            <a:ext cx="16383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5">
            <a:extLst>
              <a:ext uri="{FF2B5EF4-FFF2-40B4-BE49-F238E27FC236}">
                <a16:creationId xmlns:a16="http://schemas.microsoft.com/office/drawing/2014/main" id="{DFA986BD-61BC-993F-F50C-9F2A4B3A2F94}"/>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0247" name="Αντικείμενο 10">
            <a:extLst>
              <a:ext uri="{FF2B5EF4-FFF2-40B4-BE49-F238E27FC236}">
                <a16:creationId xmlns:a16="http://schemas.microsoft.com/office/drawing/2014/main" id="{9A2DF27B-9906-A27B-790C-0E69CFA5393B}"/>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3" imgW="18288000" imgH="6096000" progId="Equation.DSMT4">
                  <p:embed/>
                </p:oleObj>
              </mc:Choice>
              <mc:Fallback>
                <p:oleObj name="Equation" r:id="rId3" imgW="18288000" imgH="6096000" progId="Equation.DSMT4">
                  <p:embed/>
                  <p:pic>
                    <p:nvPicPr>
                      <p:cNvPr id="10247" name="Αντικείμενο 10">
                        <a:extLst>
                          <a:ext uri="{FF2B5EF4-FFF2-40B4-BE49-F238E27FC236}">
                            <a16:creationId xmlns:a16="http://schemas.microsoft.com/office/drawing/2014/main" id="{9A2DF27B-9906-A27B-790C-0E69CFA539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8" name="Rectangle 6">
            <a:extLst>
              <a:ext uri="{FF2B5EF4-FFF2-40B4-BE49-F238E27FC236}">
                <a16:creationId xmlns:a16="http://schemas.microsoft.com/office/drawing/2014/main" id="{D9742545-3B07-98FF-CB4F-796D7C6128EC}"/>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graphicFrame>
        <p:nvGraphicFramePr>
          <p:cNvPr id="10249" name="Αντικείμενο 14">
            <a:extLst>
              <a:ext uri="{FF2B5EF4-FFF2-40B4-BE49-F238E27FC236}">
                <a16:creationId xmlns:a16="http://schemas.microsoft.com/office/drawing/2014/main" id="{14976474-78A1-0CF6-F0B9-0E88B9ACC4D6}"/>
              </a:ext>
            </a:extLst>
          </p:cNvPr>
          <p:cNvGraphicFramePr>
            <a:graphicFrameLocks noChangeAspect="1"/>
          </p:cNvGraphicFramePr>
          <p:nvPr/>
        </p:nvGraphicFramePr>
        <p:xfrm>
          <a:off x="5664200" y="3275013"/>
          <a:ext cx="1974850" cy="658812"/>
        </p:xfrm>
        <a:graphic>
          <a:graphicData uri="http://schemas.openxmlformats.org/presentationml/2006/ole">
            <mc:AlternateContent xmlns:mc="http://schemas.openxmlformats.org/markup-compatibility/2006">
              <mc:Choice xmlns:v="urn:schemas-microsoft-com:vml" Requires="v">
                <p:oleObj name="Equation" r:id="rId5" imgW="761669" imgH="253890" progId="Equation.DSMT4">
                  <p:embed/>
                </p:oleObj>
              </mc:Choice>
              <mc:Fallback>
                <p:oleObj name="Equation" r:id="rId5" imgW="761669" imgH="253890" progId="Equation.DSMT4">
                  <p:embed/>
                  <p:pic>
                    <p:nvPicPr>
                      <p:cNvPr id="10249" name="Αντικείμενο 14">
                        <a:extLst>
                          <a:ext uri="{FF2B5EF4-FFF2-40B4-BE49-F238E27FC236}">
                            <a16:creationId xmlns:a16="http://schemas.microsoft.com/office/drawing/2014/main" id="{14976474-78A1-0CF6-F0B9-0E88B9ACC4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4200" y="3275013"/>
                        <a:ext cx="1974850"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1">
            <a:extLst>
              <a:ext uri="{FF2B5EF4-FFF2-40B4-BE49-F238E27FC236}">
                <a16:creationId xmlns:a16="http://schemas.microsoft.com/office/drawing/2014/main" id="{8D33537D-758D-5E56-052E-574CA9BAA555}"/>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6525" algn="l"/>
              </a:tabLst>
            </a:pPr>
            <a:r>
              <a:rPr lang="en-US" altLang="el-GR" sz="3200" b="1">
                <a:solidFill>
                  <a:srgbClr val="000000"/>
                </a:solidFill>
                <a:latin typeface="Times New Roman" panose="02020603050405020304" pitchFamily="18" charset="0"/>
                <a:cs typeface="Times New Roman" panose="02020603050405020304" pitchFamily="18" charset="0"/>
              </a:rPr>
              <a:t>Experimental Part</a:t>
            </a:r>
            <a:endParaRPr lang="el-GR" altLang="el-GR" sz="3200">
              <a:latin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AD3FECD2-5920-A5CB-41EE-66AABCBF8B48}"/>
              </a:ext>
            </a:extLst>
          </p:cNvPr>
          <p:cNvSpPr>
            <a:spLocks noGrp="1"/>
          </p:cNvSpPr>
          <p:nvPr>
            <p:ph idx="1"/>
          </p:nvPr>
        </p:nvSpPr>
        <p:spPr>
          <a:xfrm>
            <a:off x="2433638" y="765175"/>
            <a:ext cx="8229600" cy="5327650"/>
          </a:xfrm>
        </p:spPr>
        <p:txBody>
          <a:bodyPr/>
          <a:lstStyle/>
          <a:p>
            <a:pPr indent="-1270" algn="just">
              <a:defRPr/>
            </a:pPr>
            <a:r>
              <a:rPr lang="en-US" sz="1800" dirty="0">
                <a:solidFill>
                  <a:srgbClr val="000000"/>
                </a:solidFill>
                <a:latin typeface="Times New Roman" panose="02020603050405020304" pitchFamily="18" charset="0"/>
                <a:ea typeface="Times New Roman" panose="02020603050405020304" pitchFamily="18" charset="0"/>
              </a:rPr>
              <a:t>Then, the equations 2 &amp; 3 are applied for 172 cases of patients, where each patient has a number of </a:t>
            </a:r>
            <a:r>
              <a:rPr lang="en-US" sz="1800" dirty="0">
                <a:latin typeface="Times New Roman" panose="02020603050405020304" pitchFamily="18" charset="0"/>
                <a:ea typeface="Times New Roman" panose="02020603050405020304" pitchFamily="18" charset="0"/>
              </a:rPr>
              <a:t>9</a:t>
            </a:r>
            <a:r>
              <a:rPr lang="en-US" sz="1800" dirty="0">
                <a:solidFill>
                  <a:srgbClr val="000000"/>
                </a:solidFill>
                <a:latin typeface="Times New Roman" panose="02020603050405020304" pitchFamily="18" charset="0"/>
                <a:ea typeface="Times New Roman" panose="02020603050405020304" pitchFamily="18" charset="0"/>
              </a:rPr>
              <a:t> weeks (see Table 1) records in duration of approximately 1-2 years and the relation plot between </a:t>
            </a:r>
            <a:r>
              <a:rPr lang="en-US" sz="1800" dirty="0">
                <a:latin typeface="Times New Roman" panose="02020603050405020304" pitchFamily="18" charset="0"/>
                <a:ea typeface="Times New Roman" panose="02020603050405020304" pitchFamily="18" charset="0"/>
              </a:rPr>
              <a:t>dependent</a:t>
            </a:r>
            <a:r>
              <a:rPr lang="en-US" sz="1800" dirty="0">
                <a:solidFill>
                  <a:srgbClr val="000000"/>
                </a:solidFill>
                <a:latin typeface="Times New Roman" panose="02020603050405020304" pitchFamily="18" charset="0"/>
                <a:ea typeface="Times New Roman" panose="02020603050405020304" pitchFamily="18" charset="0"/>
              </a:rPr>
              <a:t> parameters (s and d) yields a sigmoid curve see figure 1.</a:t>
            </a:r>
            <a:endParaRPr lang="el-GR" sz="1800" dirty="0">
              <a:latin typeface="Times New Roman" panose="02020603050405020304" pitchFamily="18" charset="0"/>
              <a:ea typeface="Times New Roman" panose="02020603050405020304" pitchFamily="18" charset="0"/>
            </a:endParaRPr>
          </a:p>
          <a:p>
            <a:pPr marL="341630" indent="0" algn="just">
              <a:buNone/>
              <a:defRPr/>
            </a:pPr>
            <a:endParaRPr lang="en-US" sz="1000" dirty="0"/>
          </a:p>
          <a:p>
            <a:pPr marL="341630" indent="0" algn="just">
              <a:buNone/>
              <a:defRPr/>
            </a:pPr>
            <a:endParaRPr lang="el-GR" sz="1000" dirty="0"/>
          </a:p>
        </p:txBody>
      </p:sp>
      <p:sp>
        <p:nvSpPr>
          <p:cNvPr id="11268" name="Θέση αριθμού διαφάνειας 3">
            <a:extLst>
              <a:ext uri="{FF2B5EF4-FFF2-40B4-BE49-F238E27FC236}">
                <a16:creationId xmlns:a16="http://schemas.microsoft.com/office/drawing/2014/main" id="{CC9385A9-6479-F94B-4A01-747DCEB34CD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0FBF1517-9378-45E1-B89F-BEBB04A54E11}" type="slidenum">
              <a:rPr lang="es-ES" altLang="el-GR" sz="1400">
                <a:solidFill>
                  <a:srgbClr val="000000"/>
                </a:solidFill>
              </a:rPr>
              <a:pPr fontAlgn="base">
                <a:spcBef>
                  <a:spcPct val="0"/>
                </a:spcBef>
                <a:spcAft>
                  <a:spcPct val="0"/>
                </a:spcAft>
                <a:buNone/>
              </a:pPr>
              <a:t>31</a:t>
            </a:fld>
            <a:endParaRPr lang="es-ES" altLang="el-GR" sz="1400">
              <a:solidFill>
                <a:srgbClr val="000000"/>
              </a:solidFill>
            </a:endParaRPr>
          </a:p>
        </p:txBody>
      </p:sp>
      <p:sp>
        <p:nvSpPr>
          <p:cNvPr id="11269" name="Rectangle 5">
            <a:extLst>
              <a:ext uri="{FF2B5EF4-FFF2-40B4-BE49-F238E27FC236}">
                <a16:creationId xmlns:a16="http://schemas.microsoft.com/office/drawing/2014/main" id="{BEB5A1F2-58AA-5453-6464-C824758987E2}"/>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1270" name="Αντικείμενο 10">
            <a:extLst>
              <a:ext uri="{FF2B5EF4-FFF2-40B4-BE49-F238E27FC236}">
                <a16:creationId xmlns:a16="http://schemas.microsoft.com/office/drawing/2014/main" id="{60A26A52-A6D8-5FA4-7095-4A973A39420F}"/>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2" imgW="18288000" imgH="6096000" progId="Equation.DSMT4">
                  <p:embed/>
                </p:oleObj>
              </mc:Choice>
              <mc:Fallback>
                <p:oleObj name="Equation" r:id="rId2" imgW="18288000" imgH="6096000" progId="Equation.DSMT4">
                  <p:embed/>
                  <p:pic>
                    <p:nvPicPr>
                      <p:cNvPr id="11270" name="Αντικείμενο 10">
                        <a:extLst>
                          <a:ext uri="{FF2B5EF4-FFF2-40B4-BE49-F238E27FC236}">
                            <a16:creationId xmlns:a16="http://schemas.microsoft.com/office/drawing/2014/main" id="{60A26A52-A6D8-5FA4-7095-4A973A3942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1" name="Rectangle 6">
            <a:extLst>
              <a:ext uri="{FF2B5EF4-FFF2-40B4-BE49-F238E27FC236}">
                <a16:creationId xmlns:a16="http://schemas.microsoft.com/office/drawing/2014/main" id="{D719ED8D-DD0D-12C9-00FD-85309C86A49C}"/>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pic>
        <p:nvPicPr>
          <p:cNvPr id="11272" name="Εικόνα 3">
            <a:extLst>
              <a:ext uri="{FF2B5EF4-FFF2-40B4-BE49-F238E27FC236}">
                <a16:creationId xmlns:a16="http://schemas.microsoft.com/office/drawing/2014/main" id="{9B1884A8-25D6-2563-BEFE-539240D22F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1314" y="2097089"/>
            <a:ext cx="5329237" cy="39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810F0F34-BF9D-2A63-21C6-F6FF0467842E}"/>
              </a:ext>
            </a:extLst>
          </p:cNvPr>
          <p:cNvSpPr>
            <a:spLocks noGrp="1" noChangeArrowheads="1"/>
          </p:cNvSpPr>
          <p:nvPr>
            <p:ph type="title"/>
          </p:nvPr>
        </p:nvSpPr>
        <p:spPr>
          <a:xfrm>
            <a:off x="1931988" y="357189"/>
            <a:ext cx="8229600" cy="46037"/>
          </a:xfrm>
        </p:spPr>
        <p:txBody>
          <a:bodyPr/>
          <a:lstStyle/>
          <a:p>
            <a:pPr>
              <a:spcBef>
                <a:spcPts val="800"/>
              </a:spcBef>
              <a:spcAft>
                <a:spcPts val="400"/>
              </a:spcAft>
              <a:buClr>
                <a:srgbClr val="000000"/>
              </a:buClr>
              <a:buSzPts val="1000"/>
              <a:tabLst>
                <a:tab pos="137160" algn="l"/>
              </a:tabLst>
              <a:defRPr/>
            </a:pPr>
            <a:r>
              <a:rPr lang="en-US" sz="2800" b="1"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Training Results</a:t>
            </a:r>
            <a:br>
              <a:rPr lang="en-US" sz="3200" cap="small" dirty="0">
                <a:solidFill>
                  <a:srgbClr val="000000"/>
                </a:solidFill>
                <a:latin typeface="Times New Roman" panose="02020603050405020304" pitchFamily="18" charset="0"/>
                <a:ea typeface="Times New Roman" panose="02020603050405020304" pitchFamily="18" charset="0"/>
              </a:rPr>
            </a:br>
            <a:endParaRPr lang="el-GR"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ED6AF144-B91C-00C3-1E72-BBD2EE8E5A7A}"/>
              </a:ext>
            </a:extLst>
          </p:cNvPr>
          <p:cNvSpPr>
            <a:spLocks noGrp="1"/>
          </p:cNvSpPr>
          <p:nvPr>
            <p:ph idx="1"/>
          </p:nvPr>
        </p:nvSpPr>
        <p:spPr>
          <a:xfrm>
            <a:off x="2190750" y="531814"/>
            <a:ext cx="8229600" cy="5329237"/>
          </a:xfrm>
        </p:spPr>
        <p:txBody>
          <a:bodyPr/>
          <a:lstStyle/>
          <a:p>
            <a:pPr indent="-1270" algn="just">
              <a:defRPr/>
            </a:pPr>
            <a:r>
              <a:rPr lang="en-US" sz="1800" dirty="0">
                <a:solidFill>
                  <a:srgbClr val="000000"/>
                </a:solidFill>
                <a:latin typeface="Times New Roman" panose="02020603050405020304" pitchFamily="18" charset="0"/>
                <a:ea typeface="Times New Roman" panose="02020603050405020304" pitchFamily="18" charset="0"/>
              </a:rPr>
              <a:t>In the training procedure of the 172 sets of the given parameters (p1, f1, w1, w2) are submitted in a fitted curve procedure [7] using an optimization of parameters of the sigmoid function [8] (see equation </a:t>
            </a:r>
            <a:endParaRPr lang="en-US" sz="1000" dirty="0"/>
          </a:p>
          <a:p>
            <a:pPr marL="341630" indent="0" algn="just">
              <a:buNone/>
              <a:defRPr/>
            </a:pPr>
            <a:endParaRPr lang="el-GR" sz="1000" dirty="0"/>
          </a:p>
        </p:txBody>
      </p:sp>
      <p:sp>
        <p:nvSpPr>
          <p:cNvPr id="12292" name="Θέση αριθμού διαφάνειας 3">
            <a:extLst>
              <a:ext uri="{FF2B5EF4-FFF2-40B4-BE49-F238E27FC236}">
                <a16:creationId xmlns:a16="http://schemas.microsoft.com/office/drawing/2014/main" id="{847C86CC-4D9F-730F-829E-0517BDCD009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B7801C6E-7B85-4094-8DFD-AC81927AC9C1}" type="slidenum">
              <a:rPr lang="es-ES" altLang="el-GR" sz="1400">
                <a:solidFill>
                  <a:srgbClr val="000000"/>
                </a:solidFill>
              </a:rPr>
              <a:pPr fontAlgn="base">
                <a:spcBef>
                  <a:spcPct val="0"/>
                </a:spcBef>
                <a:spcAft>
                  <a:spcPct val="0"/>
                </a:spcAft>
                <a:buNone/>
              </a:pPr>
              <a:t>32</a:t>
            </a:fld>
            <a:endParaRPr lang="es-ES" altLang="el-GR" sz="1400">
              <a:solidFill>
                <a:srgbClr val="000000"/>
              </a:solidFill>
            </a:endParaRPr>
          </a:p>
        </p:txBody>
      </p:sp>
      <p:sp>
        <p:nvSpPr>
          <p:cNvPr id="12293" name="Rectangle 5">
            <a:extLst>
              <a:ext uri="{FF2B5EF4-FFF2-40B4-BE49-F238E27FC236}">
                <a16:creationId xmlns:a16="http://schemas.microsoft.com/office/drawing/2014/main" id="{50063C38-4ED0-1C46-C0C2-3ACE56074159}"/>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2294" name="Αντικείμενο 10">
            <a:extLst>
              <a:ext uri="{FF2B5EF4-FFF2-40B4-BE49-F238E27FC236}">
                <a16:creationId xmlns:a16="http://schemas.microsoft.com/office/drawing/2014/main" id="{AB832BB1-7AD5-A603-2D17-0645B03BBE86}"/>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2" imgW="18288000" imgH="6096000" progId="Equation.DSMT4">
                  <p:embed/>
                </p:oleObj>
              </mc:Choice>
              <mc:Fallback>
                <p:oleObj name="Equation" r:id="rId2" imgW="18288000" imgH="6096000" progId="Equation.DSMT4">
                  <p:embed/>
                  <p:pic>
                    <p:nvPicPr>
                      <p:cNvPr id="12294" name="Αντικείμενο 10">
                        <a:extLst>
                          <a:ext uri="{FF2B5EF4-FFF2-40B4-BE49-F238E27FC236}">
                            <a16:creationId xmlns:a16="http://schemas.microsoft.com/office/drawing/2014/main" id="{AB832BB1-7AD5-A603-2D17-0645B03BB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5" name="Rectangle 6">
            <a:extLst>
              <a:ext uri="{FF2B5EF4-FFF2-40B4-BE49-F238E27FC236}">
                <a16:creationId xmlns:a16="http://schemas.microsoft.com/office/drawing/2014/main" id="{3BB0F676-CC11-E084-B232-B52932C4B2C0}"/>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graphicFrame>
        <p:nvGraphicFramePr>
          <p:cNvPr id="12296" name="Αντικείμενο 1">
            <a:extLst>
              <a:ext uri="{FF2B5EF4-FFF2-40B4-BE49-F238E27FC236}">
                <a16:creationId xmlns:a16="http://schemas.microsoft.com/office/drawing/2014/main" id="{2E007DCD-D42A-E7B5-7B86-DC8F03837946}"/>
              </a:ext>
            </a:extLst>
          </p:cNvPr>
          <p:cNvGraphicFramePr>
            <a:graphicFrameLocks noChangeAspect="1"/>
          </p:cNvGraphicFramePr>
          <p:nvPr/>
        </p:nvGraphicFramePr>
        <p:xfrm>
          <a:off x="2640013" y="1503363"/>
          <a:ext cx="3060700" cy="360362"/>
        </p:xfrm>
        <a:graphic>
          <a:graphicData uri="http://schemas.openxmlformats.org/presentationml/2006/ole">
            <mc:AlternateContent xmlns:mc="http://schemas.openxmlformats.org/markup-compatibility/2006">
              <mc:Choice xmlns:v="urn:schemas-microsoft-com:vml" Requires="v">
                <p:oleObj name="Equation" r:id="rId4" imgW="1943100" imgH="228600" progId="Equation.DSMT4">
                  <p:embed/>
                </p:oleObj>
              </mc:Choice>
              <mc:Fallback>
                <p:oleObj name="Equation" r:id="rId4" imgW="1943100" imgH="228600" progId="Equation.DSMT4">
                  <p:embed/>
                  <p:pic>
                    <p:nvPicPr>
                      <p:cNvPr id="12296" name="Αντικείμενο 1">
                        <a:extLst>
                          <a:ext uri="{FF2B5EF4-FFF2-40B4-BE49-F238E27FC236}">
                            <a16:creationId xmlns:a16="http://schemas.microsoft.com/office/drawing/2014/main" id="{2E007DCD-D42A-E7B5-7B86-DC8F038379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0013" y="1503363"/>
                        <a:ext cx="30607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97" name="Αντικείμενο 4">
            <a:extLst>
              <a:ext uri="{FF2B5EF4-FFF2-40B4-BE49-F238E27FC236}">
                <a16:creationId xmlns:a16="http://schemas.microsoft.com/office/drawing/2014/main" id="{65FC9221-E5AC-F7F9-DF9D-A0BED70D6444}"/>
              </a:ext>
            </a:extLst>
          </p:cNvPr>
          <p:cNvGraphicFramePr>
            <a:graphicFrameLocks noChangeAspect="1"/>
          </p:cNvGraphicFramePr>
          <p:nvPr/>
        </p:nvGraphicFramePr>
        <p:xfrm>
          <a:off x="6600826" y="1289051"/>
          <a:ext cx="758825" cy="874713"/>
        </p:xfrm>
        <a:graphic>
          <a:graphicData uri="http://schemas.openxmlformats.org/presentationml/2006/ole">
            <mc:AlternateContent xmlns:mc="http://schemas.openxmlformats.org/markup-compatibility/2006">
              <mc:Choice xmlns:v="urn:schemas-microsoft-com:vml" Requires="v">
                <p:oleObj name="Equation" r:id="rId6" imgW="748975" imgH="863225" progId="Equation.DSMT4">
                  <p:embed/>
                </p:oleObj>
              </mc:Choice>
              <mc:Fallback>
                <p:oleObj name="Equation" r:id="rId6" imgW="748975" imgH="863225" progId="Equation.DSMT4">
                  <p:embed/>
                  <p:pic>
                    <p:nvPicPr>
                      <p:cNvPr id="12297" name="Αντικείμενο 4">
                        <a:extLst>
                          <a:ext uri="{FF2B5EF4-FFF2-40B4-BE49-F238E27FC236}">
                            <a16:creationId xmlns:a16="http://schemas.microsoft.com/office/drawing/2014/main" id="{65FC9221-E5AC-F7F9-DF9D-A0BED70D64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0826" y="1289051"/>
                        <a:ext cx="758825"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298" name="Εικόνα 5">
            <a:extLst>
              <a:ext uri="{FF2B5EF4-FFF2-40B4-BE49-F238E27FC236}">
                <a16:creationId xmlns:a16="http://schemas.microsoft.com/office/drawing/2014/main" id="{00D92566-509D-FD20-7C55-BD780503C9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24275" y="2181226"/>
            <a:ext cx="5162550" cy="38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Εικόνα 7">
            <a:extLst>
              <a:ext uri="{FF2B5EF4-FFF2-40B4-BE49-F238E27FC236}">
                <a16:creationId xmlns:a16="http://schemas.microsoft.com/office/drawing/2014/main" id="{9B0A84CC-8749-0919-2CA4-5DA70DC24A1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16276" y="6156326"/>
            <a:ext cx="76946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1DDAABBD-4152-341E-93DE-80F334A57903}"/>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7160" algn="l"/>
              </a:tabLst>
              <a:defRPr/>
            </a:pPr>
            <a:r>
              <a:rPr lang="en-US" sz="2400" b="1"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EVALUATION OF THE </a:t>
            </a:r>
            <a:r>
              <a:rPr lang="en-US" sz="2400" b="1" cap="small" dirty="0">
                <a:latin typeface="Times New Roman" panose="02020603050405020304" pitchFamily="18" charset="0"/>
                <a:ea typeface="Times New Roman" panose="02020603050405020304" pitchFamily="18" charset="0"/>
                <a:cs typeface="Times New Roman" panose="02020603050405020304" pitchFamily="18" charset="0"/>
              </a:rPr>
              <a:t>TESTING RESULTS</a:t>
            </a:r>
            <a:endParaRPr lang="el-GR" sz="24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EF5C5B0D-07F1-EDD0-E5B6-1976B854E39C}"/>
              </a:ext>
            </a:extLst>
          </p:cNvPr>
          <p:cNvSpPr>
            <a:spLocks noGrp="1"/>
          </p:cNvSpPr>
          <p:nvPr>
            <p:ph idx="1"/>
          </p:nvPr>
        </p:nvSpPr>
        <p:spPr>
          <a:xfrm>
            <a:off x="2433638" y="765175"/>
            <a:ext cx="8229600" cy="5327650"/>
          </a:xfrm>
        </p:spPr>
        <p:txBody>
          <a:bodyPr/>
          <a:lstStyle/>
          <a:p>
            <a:pPr indent="-1270" algn="just">
              <a:defRPr/>
            </a:pPr>
            <a:r>
              <a:rPr lang="en-US" sz="1800" dirty="0">
                <a:solidFill>
                  <a:srgbClr val="000000"/>
                </a:solidFill>
                <a:latin typeface="Times New Roman" panose="02020603050405020304" pitchFamily="18" charset="0"/>
                <a:ea typeface="Times New Roman" panose="02020603050405020304" pitchFamily="18" charset="0"/>
              </a:rPr>
              <a:t>Th</a:t>
            </a:r>
            <a:r>
              <a:rPr lang="en-US" sz="1800" dirty="0">
                <a:latin typeface="Times New Roman" panose="02020603050405020304" pitchFamily="18" charset="0"/>
                <a:ea typeface="Times New Roman" panose="02020603050405020304" pitchFamily="18" charset="0"/>
              </a:rPr>
              <a:t>e OSIC Kaggle</a:t>
            </a:r>
            <a:r>
              <a:rPr lang="en-US" sz="1800" dirty="0">
                <a:solidFill>
                  <a:srgbClr val="000000"/>
                </a:solidFill>
                <a:latin typeface="Times New Roman" panose="02020603050405020304" pitchFamily="18" charset="0"/>
                <a:ea typeface="Times New Roman" panose="02020603050405020304" pitchFamily="18" charset="0"/>
              </a:rPr>
              <a:t> competition </a:t>
            </a:r>
            <a:r>
              <a:rPr lang="en-US" sz="1800" dirty="0">
                <a:latin typeface="Times New Roman" panose="02020603050405020304" pitchFamily="18" charset="0"/>
                <a:ea typeface="Times New Roman" panose="02020603050405020304" pitchFamily="18" charset="0"/>
              </a:rPr>
              <a:t>wa</a:t>
            </a:r>
            <a:r>
              <a:rPr lang="en-US" sz="1800" dirty="0">
                <a:solidFill>
                  <a:srgbClr val="000000"/>
                </a:solidFill>
                <a:latin typeface="Times New Roman" panose="02020603050405020304" pitchFamily="18" charset="0"/>
                <a:ea typeface="Times New Roman" panose="02020603050405020304" pitchFamily="18" charset="0"/>
              </a:rPr>
              <a:t>s evaluated on a modified version of the Laplace Log Likelihood method. In medical applications, it is useful to evaluate a model's confidence in its decisions. Accordingly, the metric is designed to reflect both the accuracy and certainty of each prediction.</a:t>
            </a:r>
            <a:endParaRPr lang="el-GR" sz="1800" dirty="0">
              <a:latin typeface="Times New Roman" panose="02020603050405020304" pitchFamily="18" charset="0"/>
              <a:ea typeface="Times New Roman" panose="02020603050405020304" pitchFamily="18" charset="0"/>
            </a:endParaRPr>
          </a:p>
          <a:p>
            <a:pPr marL="341630" indent="0" algn="just">
              <a:buNone/>
              <a:defRPr/>
            </a:pPr>
            <a:endParaRPr lang="en-US" sz="1000" dirty="0"/>
          </a:p>
          <a:p>
            <a:pPr marL="341630" indent="0" algn="just">
              <a:buNone/>
              <a:defRPr/>
            </a:pPr>
            <a:endParaRPr lang="el-GR" sz="1000" dirty="0"/>
          </a:p>
        </p:txBody>
      </p:sp>
      <p:sp>
        <p:nvSpPr>
          <p:cNvPr id="13316" name="Θέση αριθμού διαφάνειας 3">
            <a:extLst>
              <a:ext uri="{FF2B5EF4-FFF2-40B4-BE49-F238E27FC236}">
                <a16:creationId xmlns:a16="http://schemas.microsoft.com/office/drawing/2014/main" id="{9EEC154C-5426-1C2E-40B5-D81BD5BFB74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6640FDE4-2D67-4E15-8A94-7B176A3ED36F}" type="slidenum">
              <a:rPr lang="es-ES" altLang="el-GR" sz="1400">
                <a:solidFill>
                  <a:srgbClr val="000000"/>
                </a:solidFill>
              </a:rPr>
              <a:pPr fontAlgn="base">
                <a:spcBef>
                  <a:spcPct val="0"/>
                </a:spcBef>
                <a:spcAft>
                  <a:spcPct val="0"/>
                </a:spcAft>
                <a:buNone/>
              </a:pPr>
              <a:t>33</a:t>
            </a:fld>
            <a:endParaRPr lang="es-ES" altLang="el-GR" sz="1400">
              <a:solidFill>
                <a:srgbClr val="000000"/>
              </a:solidFill>
            </a:endParaRPr>
          </a:p>
        </p:txBody>
      </p:sp>
      <p:sp>
        <p:nvSpPr>
          <p:cNvPr id="13317" name="Rectangle 5">
            <a:extLst>
              <a:ext uri="{FF2B5EF4-FFF2-40B4-BE49-F238E27FC236}">
                <a16:creationId xmlns:a16="http://schemas.microsoft.com/office/drawing/2014/main" id="{58228DD8-034A-940D-DF58-7D221A3E9D9F}"/>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3318" name="Αντικείμενο 10">
            <a:extLst>
              <a:ext uri="{FF2B5EF4-FFF2-40B4-BE49-F238E27FC236}">
                <a16:creationId xmlns:a16="http://schemas.microsoft.com/office/drawing/2014/main" id="{C69A907D-F9AC-1602-9406-C0E28272EAF2}"/>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2" imgW="18288000" imgH="6096000" progId="Equation.DSMT4">
                  <p:embed/>
                </p:oleObj>
              </mc:Choice>
              <mc:Fallback>
                <p:oleObj name="Equation" r:id="rId2" imgW="18288000" imgH="6096000" progId="Equation.DSMT4">
                  <p:embed/>
                  <p:pic>
                    <p:nvPicPr>
                      <p:cNvPr id="13318" name="Αντικείμενο 10">
                        <a:extLst>
                          <a:ext uri="{FF2B5EF4-FFF2-40B4-BE49-F238E27FC236}">
                            <a16:creationId xmlns:a16="http://schemas.microsoft.com/office/drawing/2014/main" id="{C69A907D-F9AC-1602-9406-C0E28272E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9" name="Rectangle 6">
            <a:extLst>
              <a:ext uri="{FF2B5EF4-FFF2-40B4-BE49-F238E27FC236}">
                <a16:creationId xmlns:a16="http://schemas.microsoft.com/office/drawing/2014/main" id="{54640E99-8B3D-6532-EBEF-2F71E03A6DFE}"/>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graphicFrame>
        <p:nvGraphicFramePr>
          <p:cNvPr id="13320" name="Αντικείμενο 1">
            <a:extLst>
              <a:ext uri="{FF2B5EF4-FFF2-40B4-BE49-F238E27FC236}">
                <a16:creationId xmlns:a16="http://schemas.microsoft.com/office/drawing/2014/main" id="{837AA041-C7B3-B7D2-4397-4A206BD34D32}"/>
              </a:ext>
            </a:extLst>
          </p:cNvPr>
          <p:cNvGraphicFramePr>
            <a:graphicFrameLocks noChangeAspect="1"/>
          </p:cNvGraphicFramePr>
          <p:nvPr/>
        </p:nvGraphicFramePr>
        <p:xfrm>
          <a:off x="4008439" y="2528889"/>
          <a:ext cx="4586287" cy="1800225"/>
        </p:xfrm>
        <a:graphic>
          <a:graphicData uri="http://schemas.openxmlformats.org/presentationml/2006/ole">
            <mc:AlternateContent xmlns:mc="http://schemas.openxmlformats.org/markup-compatibility/2006">
              <mc:Choice xmlns:v="urn:schemas-microsoft-com:vml" Requires="v">
                <p:oleObj name="Equation" r:id="rId4" imgW="2717800" imgH="1066800" progId="Equation.DSMT4">
                  <p:embed/>
                </p:oleObj>
              </mc:Choice>
              <mc:Fallback>
                <p:oleObj name="Equation" r:id="rId4" imgW="2717800" imgH="1066800" progId="Equation.DSMT4">
                  <p:embed/>
                  <p:pic>
                    <p:nvPicPr>
                      <p:cNvPr id="13320" name="Αντικείμενο 1">
                        <a:extLst>
                          <a:ext uri="{FF2B5EF4-FFF2-40B4-BE49-F238E27FC236}">
                            <a16:creationId xmlns:a16="http://schemas.microsoft.com/office/drawing/2014/main" id="{837AA041-C7B3-B7D2-4397-4A206BD34D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8439" y="2528889"/>
                        <a:ext cx="45862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18FF9826-24A5-4D08-2C03-F70BD55E8798}"/>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7160" algn="l"/>
              </a:tabLst>
              <a:defRPr/>
            </a:pPr>
            <a:r>
              <a:rPr lang="en-US" sz="2400" b="1"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EVALUATION OF THE </a:t>
            </a:r>
            <a:r>
              <a:rPr lang="en-US" sz="2400" b="1" cap="small" dirty="0">
                <a:latin typeface="Times New Roman" panose="02020603050405020304" pitchFamily="18" charset="0"/>
                <a:ea typeface="Times New Roman" panose="02020603050405020304" pitchFamily="18" charset="0"/>
                <a:cs typeface="Times New Roman" panose="02020603050405020304" pitchFamily="18" charset="0"/>
              </a:rPr>
              <a:t>TESTING RESULTS</a:t>
            </a:r>
            <a:endParaRPr lang="el-GR" sz="24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99F7E951-2CF2-B1F7-9C7B-64080C74B481}"/>
              </a:ext>
            </a:extLst>
          </p:cNvPr>
          <p:cNvSpPr>
            <a:spLocks noGrp="1"/>
          </p:cNvSpPr>
          <p:nvPr>
            <p:ph idx="1"/>
          </p:nvPr>
        </p:nvSpPr>
        <p:spPr>
          <a:xfrm>
            <a:off x="2433638" y="765175"/>
            <a:ext cx="8229600" cy="5327650"/>
          </a:xfrm>
        </p:spPr>
        <p:txBody>
          <a:bodyPr/>
          <a:lstStyle/>
          <a:p>
            <a:pPr indent="-1270" algn="just">
              <a:defRPr/>
            </a:pPr>
            <a:r>
              <a:rPr lang="en-US" sz="1800" dirty="0">
                <a:solidFill>
                  <a:srgbClr val="000000"/>
                </a:solidFill>
                <a:latin typeface="Times New Roman" panose="02020603050405020304" pitchFamily="18" charset="0"/>
                <a:ea typeface="Times New Roman" panose="02020603050405020304" pitchFamily="18" charset="0"/>
              </a:rPr>
              <a:t>The error </a:t>
            </a:r>
            <a:r>
              <a:rPr lang="en-US" sz="1800" dirty="0">
                <a:latin typeface="Times New Roman" panose="02020603050405020304" pitchFamily="18" charset="0"/>
                <a:ea typeface="Times New Roman" panose="02020603050405020304" pitchFamily="18" charset="0"/>
              </a:rPr>
              <a:t>has a threshold</a:t>
            </a:r>
            <a:r>
              <a:rPr lang="en-US" sz="1800" dirty="0">
                <a:solidFill>
                  <a:srgbClr val="000000"/>
                </a:solidFill>
                <a:latin typeface="Times New Roman" panose="02020603050405020304" pitchFamily="18" charset="0"/>
                <a:ea typeface="Times New Roman" panose="02020603050405020304" pitchFamily="18" charset="0"/>
              </a:rPr>
              <a:t> at 1000 ml to avoid large errors adversely penalizing results, while the confidence values are clipped at 70 ml to reflect the approximate measurement uncertainty in FVC. The final score is calculated by averaging the metric across all test set Patient Weeks (three per patient). In the testing procedure, we investigated 137</a:t>
            </a:r>
            <a:r>
              <a:rPr lang="en-US" sz="1800" dirty="0">
                <a:latin typeface="Times New Roman" panose="02020603050405020304" pitchFamily="18" charset="0"/>
                <a:ea typeface="Times New Roman" panose="02020603050405020304" pitchFamily="18" charset="0"/>
              </a:rPr>
              <a:t>6</a:t>
            </a:r>
            <a:r>
              <a:rPr lang="en-US" sz="1800" dirty="0">
                <a:solidFill>
                  <a:srgbClr val="000000"/>
                </a:solidFill>
                <a:latin typeface="Times New Roman" panose="02020603050405020304" pitchFamily="18" charset="0"/>
                <a:ea typeface="Times New Roman" panose="02020603050405020304" pitchFamily="18" charset="0"/>
              </a:rPr>
              <a:t> cases in the metric calculation via equations 6-8. The error values are presented in Figure 3.</a:t>
            </a:r>
            <a:endParaRPr lang="el-GR" sz="1800" dirty="0">
              <a:latin typeface="Times New Roman" panose="02020603050405020304" pitchFamily="18" charset="0"/>
              <a:ea typeface="Times New Roman" panose="02020603050405020304" pitchFamily="18" charset="0"/>
            </a:endParaRPr>
          </a:p>
          <a:p>
            <a:pPr marL="341630" indent="0" algn="just">
              <a:buNone/>
              <a:defRPr/>
            </a:pPr>
            <a:endParaRPr lang="en-US" sz="1000" dirty="0"/>
          </a:p>
          <a:p>
            <a:pPr marL="341630" indent="0" algn="just">
              <a:buNone/>
              <a:defRPr/>
            </a:pPr>
            <a:endParaRPr lang="el-GR" sz="1000" dirty="0"/>
          </a:p>
        </p:txBody>
      </p:sp>
      <p:sp>
        <p:nvSpPr>
          <p:cNvPr id="14340" name="Θέση αριθμού διαφάνειας 3">
            <a:extLst>
              <a:ext uri="{FF2B5EF4-FFF2-40B4-BE49-F238E27FC236}">
                <a16:creationId xmlns:a16="http://schemas.microsoft.com/office/drawing/2014/main" id="{158F7C19-DC8D-A38C-BEC1-644DDBF0938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B89F3292-7A21-46D3-91F6-D70B91A3A406}" type="slidenum">
              <a:rPr lang="es-ES" altLang="el-GR" sz="1400">
                <a:solidFill>
                  <a:srgbClr val="000000"/>
                </a:solidFill>
              </a:rPr>
              <a:pPr fontAlgn="base">
                <a:spcBef>
                  <a:spcPct val="0"/>
                </a:spcBef>
                <a:spcAft>
                  <a:spcPct val="0"/>
                </a:spcAft>
                <a:buNone/>
              </a:pPr>
              <a:t>34</a:t>
            </a:fld>
            <a:endParaRPr lang="es-ES" altLang="el-GR" sz="1400">
              <a:solidFill>
                <a:srgbClr val="000000"/>
              </a:solidFill>
            </a:endParaRPr>
          </a:p>
        </p:txBody>
      </p:sp>
      <p:sp>
        <p:nvSpPr>
          <p:cNvPr id="14341" name="Rectangle 5">
            <a:extLst>
              <a:ext uri="{FF2B5EF4-FFF2-40B4-BE49-F238E27FC236}">
                <a16:creationId xmlns:a16="http://schemas.microsoft.com/office/drawing/2014/main" id="{BE9CC148-7326-00C9-768F-862D7AE295A0}"/>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4342" name="Αντικείμενο 10">
            <a:extLst>
              <a:ext uri="{FF2B5EF4-FFF2-40B4-BE49-F238E27FC236}">
                <a16:creationId xmlns:a16="http://schemas.microsoft.com/office/drawing/2014/main" id="{A4F02F0D-2DAC-3263-CBF6-170E61536F81}"/>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2" imgW="18288000" imgH="6096000" progId="Equation.DSMT4">
                  <p:embed/>
                </p:oleObj>
              </mc:Choice>
              <mc:Fallback>
                <p:oleObj name="Equation" r:id="rId2" imgW="18288000" imgH="6096000" progId="Equation.DSMT4">
                  <p:embed/>
                  <p:pic>
                    <p:nvPicPr>
                      <p:cNvPr id="14342" name="Αντικείμενο 10">
                        <a:extLst>
                          <a:ext uri="{FF2B5EF4-FFF2-40B4-BE49-F238E27FC236}">
                            <a16:creationId xmlns:a16="http://schemas.microsoft.com/office/drawing/2014/main" id="{A4F02F0D-2DAC-3263-CBF6-170E61536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3" name="Rectangle 6">
            <a:extLst>
              <a:ext uri="{FF2B5EF4-FFF2-40B4-BE49-F238E27FC236}">
                <a16:creationId xmlns:a16="http://schemas.microsoft.com/office/drawing/2014/main" id="{9829D504-784A-F5BE-2B60-FBED23BA03FA}"/>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pic>
        <p:nvPicPr>
          <p:cNvPr id="14344" name="Εικόνα 3">
            <a:extLst>
              <a:ext uri="{FF2B5EF4-FFF2-40B4-BE49-F238E27FC236}">
                <a16:creationId xmlns:a16="http://schemas.microsoft.com/office/drawing/2014/main" id="{4B674F39-53A1-EF08-0C52-112397D656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1025" y="2782888"/>
            <a:ext cx="5367338" cy="373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2A0EE0A4-5D93-BFA6-8B34-074B41A614AD}"/>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7160" algn="l"/>
              </a:tabLst>
              <a:defRPr/>
            </a:pPr>
            <a:r>
              <a:rPr lang="en-US" sz="2400" b="1" cap="small"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EVALUATION OF THE </a:t>
            </a:r>
            <a:r>
              <a:rPr lang="en-US" sz="2400" b="1" cap="small" dirty="0">
                <a:latin typeface="Times New Roman" panose="02020603050405020304" pitchFamily="18" charset="0"/>
                <a:ea typeface="Times New Roman" panose="02020603050405020304" pitchFamily="18" charset="0"/>
                <a:cs typeface="Times New Roman" panose="02020603050405020304" pitchFamily="18" charset="0"/>
              </a:rPr>
              <a:t>TESTING RESULTS</a:t>
            </a:r>
            <a:endParaRPr lang="el-GR" sz="24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E14416BD-AE8C-A245-7AB8-F6B67450FF20}"/>
              </a:ext>
            </a:extLst>
          </p:cNvPr>
          <p:cNvSpPr>
            <a:spLocks noGrp="1"/>
          </p:cNvSpPr>
          <p:nvPr>
            <p:ph idx="1"/>
          </p:nvPr>
        </p:nvSpPr>
        <p:spPr>
          <a:xfrm>
            <a:off x="2063750" y="1428750"/>
            <a:ext cx="8229600" cy="5329238"/>
          </a:xfrm>
        </p:spPr>
        <p:txBody>
          <a:bodyPr/>
          <a:lstStyle/>
          <a:p>
            <a:pPr indent="-1270" algn="just">
              <a:spcBef>
                <a:spcPts val="800"/>
              </a:spcBef>
              <a:spcAft>
                <a:spcPts val="400"/>
              </a:spcAft>
              <a:tabLst>
                <a:tab pos="228600" algn="l"/>
              </a:tabLst>
              <a:defRPr/>
            </a:pPr>
            <a:r>
              <a:rPr lang="en-US" sz="1800" dirty="0">
                <a:latin typeface="Times New Roman" panose="02020603050405020304" pitchFamily="18" charset="0"/>
                <a:ea typeface="Times New Roman" panose="02020603050405020304" pitchFamily="18" charset="0"/>
              </a:rPr>
              <a:t>A key importance of this model is that it produces accurate predictions of future FVC </a:t>
            </a:r>
            <a:r>
              <a:rPr lang="en-US" sz="1800" b="1" u="sng" dirty="0">
                <a:latin typeface="Times New Roman" panose="02020603050405020304" pitchFamily="18" charset="0"/>
                <a:ea typeface="Times New Roman" panose="02020603050405020304" pitchFamily="18" charset="0"/>
              </a:rPr>
              <a:t>while avoiding the computationally complex evaluation of CT scan images </a:t>
            </a:r>
            <a:r>
              <a:rPr lang="en-US" sz="1800" dirty="0">
                <a:latin typeface="Times New Roman" panose="02020603050405020304" pitchFamily="18" charset="0"/>
                <a:ea typeface="Times New Roman" panose="02020603050405020304" pitchFamily="18" charset="0"/>
              </a:rPr>
              <a:t>of patient lungs. </a:t>
            </a:r>
          </a:p>
          <a:p>
            <a:pPr indent="-1270" algn="just">
              <a:spcBef>
                <a:spcPts val="800"/>
              </a:spcBef>
              <a:spcAft>
                <a:spcPts val="400"/>
              </a:spcAft>
              <a:tabLst>
                <a:tab pos="228600" algn="l"/>
              </a:tabLst>
              <a:defRPr/>
            </a:pPr>
            <a:endParaRPr lang="en-US" sz="1800" dirty="0">
              <a:latin typeface="Times New Roman" panose="02020603050405020304" pitchFamily="18" charset="0"/>
              <a:ea typeface="Times New Roman" panose="02020603050405020304" pitchFamily="18" charset="0"/>
            </a:endParaRPr>
          </a:p>
          <a:p>
            <a:pPr indent="-1270" algn="just">
              <a:spcBef>
                <a:spcPts val="800"/>
              </a:spcBef>
              <a:spcAft>
                <a:spcPts val="400"/>
              </a:spcAft>
              <a:tabLst>
                <a:tab pos="228600" algn="l"/>
              </a:tabLst>
              <a:defRPr/>
            </a:pPr>
            <a:r>
              <a:rPr lang="en-US" sz="1800" dirty="0">
                <a:latin typeface="Times New Roman" panose="02020603050405020304" pitchFamily="18" charset="0"/>
                <a:ea typeface="Times New Roman" panose="02020603050405020304" pitchFamily="18" charset="0"/>
              </a:rPr>
              <a:t>Good and timely predictive ability for lung function decline is crucially important for early identification and treatment of patients with pulmonary fibrosis. In the future this methodology can serve as a basis for further improvement in prediction of lung function decline based on historical patient data.</a:t>
            </a:r>
            <a:endParaRPr lang="el-GR" sz="1800" dirty="0">
              <a:latin typeface="Times New Roman" panose="02020603050405020304" pitchFamily="18" charset="0"/>
              <a:ea typeface="Times New Roman" panose="02020603050405020304" pitchFamily="18" charset="0"/>
            </a:endParaRPr>
          </a:p>
          <a:p>
            <a:pPr marL="341630" indent="0" algn="just">
              <a:buNone/>
              <a:defRPr/>
            </a:pPr>
            <a:endParaRPr lang="el-GR" sz="1000" dirty="0"/>
          </a:p>
        </p:txBody>
      </p:sp>
      <p:sp>
        <p:nvSpPr>
          <p:cNvPr id="15364" name="Θέση αριθμού διαφάνειας 3">
            <a:extLst>
              <a:ext uri="{FF2B5EF4-FFF2-40B4-BE49-F238E27FC236}">
                <a16:creationId xmlns:a16="http://schemas.microsoft.com/office/drawing/2014/main" id="{D8DB6EDF-FC0B-995B-F472-7F351E9AD46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D9EED14B-2F89-47D4-B447-8E52FC619E79}" type="slidenum">
              <a:rPr lang="es-ES" altLang="el-GR" sz="1400">
                <a:solidFill>
                  <a:srgbClr val="000000"/>
                </a:solidFill>
              </a:rPr>
              <a:pPr fontAlgn="base">
                <a:spcBef>
                  <a:spcPct val="0"/>
                </a:spcBef>
                <a:spcAft>
                  <a:spcPct val="0"/>
                </a:spcAft>
                <a:buNone/>
              </a:pPr>
              <a:t>35</a:t>
            </a:fld>
            <a:endParaRPr lang="es-ES" altLang="el-GR" sz="1400">
              <a:solidFill>
                <a:srgbClr val="000000"/>
              </a:solidFill>
            </a:endParaRPr>
          </a:p>
        </p:txBody>
      </p:sp>
      <p:sp>
        <p:nvSpPr>
          <p:cNvPr id="15365" name="Rectangle 5">
            <a:extLst>
              <a:ext uri="{FF2B5EF4-FFF2-40B4-BE49-F238E27FC236}">
                <a16:creationId xmlns:a16="http://schemas.microsoft.com/office/drawing/2014/main" id="{C3CF76F6-6CBB-CD6D-CD40-03EA80520291}"/>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5366" name="Αντικείμενο 10">
            <a:extLst>
              <a:ext uri="{FF2B5EF4-FFF2-40B4-BE49-F238E27FC236}">
                <a16:creationId xmlns:a16="http://schemas.microsoft.com/office/drawing/2014/main" id="{24E75835-D2B0-E042-3359-0806409F666B}"/>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2" imgW="18288000" imgH="6096000" progId="Equation.DSMT4">
                  <p:embed/>
                </p:oleObj>
              </mc:Choice>
              <mc:Fallback>
                <p:oleObj name="Equation" r:id="rId2" imgW="18288000" imgH="6096000" progId="Equation.DSMT4">
                  <p:embed/>
                  <p:pic>
                    <p:nvPicPr>
                      <p:cNvPr id="15366" name="Αντικείμενο 10">
                        <a:extLst>
                          <a:ext uri="{FF2B5EF4-FFF2-40B4-BE49-F238E27FC236}">
                            <a16:creationId xmlns:a16="http://schemas.microsoft.com/office/drawing/2014/main" id="{24E75835-D2B0-E042-3359-0806409F66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7" name="Rectangle 6">
            <a:extLst>
              <a:ext uri="{FF2B5EF4-FFF2-40B4-BE49-F238E27FC236}">
                <a16:creationId xmlns:a16="http://schemas.microsoft.com/office/drawing/2014/main" id="{F77F0ED0-152F-82F3-3648-23248F80D966}"/>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519CECED-5B44-7992-3C33-47C42653ADA4}"/>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7160" algn="l"/>
              </a:tabLst>
              <a:defRPr/>
            </a:pPr>
            <a:r>
              <a:rPr lang="en-US" sz="2800" b="1" cap="small" dirty="0">
                <a:latin typeface="Times New Roman" panose="02020603050405020304" pitchFamily="18" charset="0"/>
                <a:ea typeface="Times New Roman" panose="02020603050405020304" pitchFamily="18" charset="0"/>
                <a:cs typeface="Times New Roman" panose="02020603050405020304" pitchFamily="18" charset="0"/>
              </a:rPr>
              <a:t>Conclusions</a:t>
            </a:r>
            <a:endParaRPr lang="el-GR" sz="28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6387" name="Θέση περιεχομένου 2">
            <a:extLst>
              <a:ext uri="{FF2B5EF4-FFF2-40B4-BE49-F238E27FC236}">
                <a16:creationId xmlns:a16="http://schemas.microsoft.com/office/drawing/2014/main" id="{0F92776E-5C43-2AF3-1B29-799DA3DBE47E}"/>
              </a:ext>
            </a:extLst>
          </p:cNvPr>
          <p:cNvSpPr>
            <a:spLocks noGrp="1" noChangeArrowheads="1"/>
          </p:cNvSpPr>
          <p:nvPr>
            <p:ph idx="1"/>
          </p:nvPr>
        </p:nvSpPr>
        <p:spPr>
          <a:xfrm>
            <a:off x="2438400" y="1300164"/>
            <a:ext cx="8229600" cy="5329237"/>
          </a:xfrm>
        </p:spPr>
        <p:txBody>
          <a:bodyPr/>
          <a:lstStyle/>
          <a:p>
            <a:pPr indent="0" algn="just">
              <a:spcBef>
                <a:spcPts val="800"/>
              </a:spcBef>
              <a:spcAft>
                <a:spcPts val="400"/>
              </a:spcAft>
              <a:tabLst>
                <a:tab pos="228600" algn="l"/>
              </a:tabLst>
            </a:pPr>
            <a:r>
              <a:rPr lang="en-US" altLang="el-GR" sz="2000">
                <a:latin typeface="Times New Roman" panose="02020603050405020304" pitchFamily="18" charset="0"/>
                <a:cs typeface="Times New Roman" panose="02020603050405020304" pitchFamily="18" charset="0"/>
              </a:rPr>
              <a:t>In summary, we developed a regression-based model via parameter optimization on a sigmoid function to predict future FVC based on historical patient data that yielded good predictive accuracy on the OSIC Kaggle competition on Pulmonary Fibrosis and predicting lung function decline. </a:t>
            </a:r>
          </a:p>
          <a:p>
            <a:pPr indent="0" algn="just">
              <a:spcBef>
                <a:spcPts val="800"/>
              </a:spcBef>
              <a:spcAft>
                <a:spcPts val="400"/>
              </a:spcAft>
              <a:tabLst>
                <a:tab pos="228600" algn="l"/>
              </a:tabLst>
            </a:pPr>
            <a:endParaRPr lang="en-US" altLang="el-GR" sz="2000">
              <a:latin typeface="Times New Roman" panose="02020603050405020304" pitchFamily="18" charset="0"/>
              <a:cs typeface="Times New Roman" panose="02020603050405020304" pitchFamily="18" charset="0"/>
            </a:endParaRPr>
          </a:p>
          <a:p>
            <a:pPr indent="0" algn="just">
              <a:spcBef>
                <a:spcPts val="800"/>
              </a:spcBef>
              <a:spcAft>
                <a:spcPts val="400"/>
              </a:spcAft>
              <a:tabLst>
                <a:tab pos="228600" algn="l"/>
              </a:tabLst>
            </a:pPr>
            <a:r>
              <a:rPr lang="en-US" altLang="el-GR" sz="2000">
                <a:latin typeface="Times New Roman" panose="02020603050405020304" pitchFamily="18" charset="0"/>
                <a:cs typeface="Times New Roman" panose="02020603050405020304" pitchFamily="18" charset="0"/>
              </a:rPr>
              <a:t>This model, trained on data from 172 patients, achieves a Laplace Log Likelihood score of -6.8590 on the private dataset consisting of over 1000 patient records used in the competition. </a:t>
            </a:r>
            <a:endParaRPr lang="el-GR" altLang="el-GR" sz="2000"/>
          </a:p>
        </p:txBody>
      </p:sp>
      <p:sp>
        <p:nvSpPr>
          <p:cNvPr id="16388" name="Θέση αριθμού διαφάνειας 3">
            <a:extLst>
              <a:ext uri="{FF2B5EF4-FFF2-40B4-BE49-F238E27FC236}">
                <a16:creationId xmlns:a16="http://schemas.microsoft.com/office/drawing/2014/main" id="{024502B1-68E4-0C88-F92B-70E3207B328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216242A7-9D6F-42BB-B1E8-2CE4EB5BE253}" type="slidenum">
              <a:rPr lang="es-ES" altLang="el-GR" sz="1400">
                <a:solidFill>
                  <a:srgbClr val="000000"/>
                </a:solidFill>
              </a:rPr>
              <a:pPr fontAlgn="base">
                <a:spcBef>
                  <a:spcPct val="0"/>
                </a:spcBef>
                <a:spcAft>
                  <a:spcPct val="0"/>
                </a:spcAft>
                <a:buNone/>
              </a:pPr>
              <a:t>36</a:t>
            </a:fld>
            <a:endParaRPr lang="es-ES" altLang="el-GR" sz="1400">
              <a:solidFill>
                <a:srgbClr val="000000"/>
              </a:solidFill>
            </a:endParaRPr>
          </a:p>
        </p:txBody>
      </p:sp>
      <p:sp>
        <p:nvSpPr>
          <p:cNvPr id="16389" name="Rectangle 5">
            <a:extLst>
              <a:ext uri="{FF2B5EF4-FFF2-40B4-BE49-F238E27FC236}">
                <a16:creationId xmlns:a16="http://schemas.microsoft.com/office/drawing/2014/main" id="{65AFBA10-43CB-A34F-B7B7-3EA5D16B5FF1}"/>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6390" name="Αντικείμενο 10">
            <a:extLst>
              <a:ext uri="{FF2B5EF4-FFF2-40B4-BE49-F238E27FC236}">
                <a16:creationId xmlns:a16="http://schemas.microsoft.com/office/drawing/2014/main" id="{73DDF81C-463F-A66D-B6BE-A92CCB0EEDF8}"/>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2" imgW="18288000" imgH="6096000" progId="Equation.DSMT4">
                  <p:embed/>
                </p:oleObj>
              </mc:Choice>
              <mc:Fallback>
                <p:oleObj name="Equation" r:id="rId2" imgW="18288000" imgH="6096000" progId="Equation.DSMT4">
                  <p:embed/>
                  <p:pic>
                    <p:nvPicPr>
                      <p:cNvPr id="16390" name="Αντικείμενο 10">
                        <a:extLst>
                          <a:ext uri="{FF2B5EF4-FFF2-40B4-BE49-F238E27FC236}">
                            <a16:creationId xmlns:a16="http://schemas.microsoft.com/office/drawing/2014/main" id="{73DDF81C-463F-A66D-B6BE-A92CCB0EE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1" name="Rectangle 6">
            <a:extLst>
              <a:ext uri="{FF2B5EF4-FFF2-40B4-BE49-F238E27FC236}">
                <a16:creationId xmlns:a16="http://schemas.microsoft.com/office/drawing/2014/main" id="{8BB37EA5-CC21-6375-AFA1-1F329CD386A4}"/>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a:extLst>
              <a:ext uri="{FF2B5EF4-FFF2-40B4-BE49-F238E27FC236}">
                <a16:creationId xmlns:a16="http://schemas.microsoft.com/office/drawing/2014/main" id="{3D4A6F4E-0A8D-3B42-6725-DF22DDAB0260}"/>
              </a:ext>
            </a:extLst>
          </p:cNvPr>
          <p:cNvSpPr>
            <a:spLocks noGrp="1" noChangeArrowheads="1"/>
          </p:cNvSpPr>
          <p:nvPr>
            <p:ph type="title"/>
          </p:nvPr>
        </p:nvSpPr>
        <p:spPr>
          <a:xfrm>
            <a:off x="1919288" y="-157163"/>
            <a:ext cx="8229600" cy="1143001"/>
          </a:xfrm>
        </p:spPr>
        <p:txBody>
          <a:bodyPr/>
          <a:lstStyle/>
          <a:p>
            <a:pPr>
              <a:spcBef>
                <a:spcPts val="800"/>
              </a:spcBef>
              <a:spcAft>
                <a:spcPts val="400"/>
              </a:spcAft>
              <a:buClr>
                <a:srgbClr val="000000"/>
              </a:buClr>
              <a:buSzPts val="1000"/>
              <a:tabLst>
                <a:tab pos="137160" algn="l"/>
              </a:tabLst>
              <a:defRPr/>
            </a:pPr>
            <a:r>
              <a:rPr lang="en-US" sz="2800" b="1" cap="small" dirty="0">
                <a:latin typeface="Times New Roman" panose="02020603050405020304" pitchFamily="18" charset="0"/>
                <a:ea typeface="Times New Roman" panose="02020603050405020304" pitchFamily="18" charset="0"/>
                <a:cs typeface="Times New Roman" panose="02020603050405020304" pitchFamily="18" charset="0"/>
              </a:rPr>
              <a:t>Conclusions</a:t>
            </a:r>
            <a:endParaRPr lang="el-GR" sz="2800" b="1"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7411" name="Θέση περιεχομένου 2">
            <a:extLst>
              <a:ext uri="{FF2B5EF4-FFF2-40B4-BE49-F238E27FC236}">
                <a16:creationId xmlns:a16="http://schemas.microsoft.com/office/drawing/2014/main" id="{EC87E627-772F-81C6-0366-CF1190B0C9A9}"/>
              </a:ext>
            </a:extLst>
          </p:cNvPr>
          <p:cNvSpPr>
            <a:spLocks noGrp="1" noChangeArrowheads="1"/>
          </p:cNvSpPr>
          <p:nvPr>
            <p:ph idx="1"/>
          </p:nvPr>
        </p:nvSpPr>
        <p:spPr>
          <a:xfrm>
            <a:off x="2043113" y="914400"/>
            <a:ext cx="8229600" cy="5329238"/>
          </a:xfrm>
        </p:spPr>
        <p:txBody>
          <a:bodyPr/>
          <a:lstStyle/>
          <a:p>
            <a:pPr indent="0" algn="just">
              <a:spcBef>
                <a:spcPts val="800"/>
              </a:spcBef>
              <a:spcAft>
                <a:spcPts val="400"/>
              </a:spcAft>
              <a:tabLst>
                <a:tab pos="228600" algn="l"/>
              </a:tabLst>
            </a:pPr>
            <a:r>
              <a:rPr lang="en-US" altLang="el-GR" sz="2000">
                <a:latin typeface="Times New Roman" panose="02020603050405020304" pitchFamily="18" charset="0"/>
                <a:cs typeface="Times New Roman" panose="02020603050405020304" pitchFamily="18" charset="0"/>
              </a:rPr>
              <a:t>A key importance of this model is that it produces accurate predictions of future FVC while avoiding the computationally complex evaluation of CT scan images of patient lungs. </a:t>
            </a:r>
          </a:p>
          <a:p>
            <a:pPr indent="0" algn="just">
              <a:spcBef>
                <a:spcPts val="800"/>
              </a:spcBef>
              <a:spcAft>
                <a:spcPts val="400"/>
              </a:spcAft>
              <a:tabLst>
                <a:tab pos="228600" algn="l"/>
              </a:tabLst>
            </a:pPr>
            <a:endParaRPr lang="en-US" altLang="el-GR" sz="2000">
              <a:latin typeface="Times New Roman" panose="02020603050405020304" pitchFamily="18" charset="0"/>
              <a:cs typeface="Times New Roman" panose="02020603050405020304" pitchFamily="18" charset="0"/>
            </a:endParaRPr>
          </a:p>
          <a:p>
            <a:pPr indent="0" algn="just">
              <a:spcBef>
                <a:spcPts val="800"/>
              </a:spcBef>
              <a:spcAft>
                <a:spcPts val="400"/>
              </a:spcAft>
              <a:tabLst>
                <a:tab pos="228600" algn="l"/>
              </a:tabLst>
            </a:pPr>
            <a:r>
              <a:rPr lang="en-US" altLang="el-GR" sz="2000">
                <a:latin typeface="Times New Roman" panose="02020603050405020304" pitchFamily="18" charset="0"/>
                <a:cs typeface="Times New Roman" panose="02020603050405020304" pitchFamily="18" charset="0"/>
              </a:rPr>
              <a:t>Good and timely predictive ability for lung function decline is crucially important for early identification and treatment of patients with pulmonary fibrosis. In the future this methodology can serve as a basis for further improvement in prediction of lung function decline based on historical patient data.</a:t>
            </a:r>
            <a:endParaRPr lang="el-GR" altLang="el-GR" sz="2000"/>
          </a:p>
        </p:txBody>
      </p:sp>
      <p:sp>
        <p:nvSpPr>
          <p:cNvPr id="17412" name="Θέση αριθμού διαφάνειας 3">
            <a:extLst>
              <a:ext uri="{FF2B5EF4-FFF2-40B4-BE49-F238E27FC236}">
                <a16:creationId xmlns:a16="http://schemas.microsoft.com/office/drawing/2014/main" id="{F5F38F2E-EED9-C148-8296-DF3199D55D1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AFF6DAE0-1135-4BDD-8A95-DA024C766B08}" type="slidenum">
              <a:rPr lang="es-ES" altLang="el-GR" sz="1400">
                <a:solidFill>
                  <a:srgbClr val="000000"/>
                </a:solidFill>
              </a:rPr>
              <a:pPr fontAlgn="base">
                <a:spcBef>
                  <a:spcPct val="0"/>
                </a:spcBef>
                <a:spcAft>
                  <a:spcPct val="0"/>
                </a:spcAft>
                <a:buNone/>
              </a:pPr>
              <a:t>37</a:t>
            </a:fld>
            <a:endParaRPr lang="es-ES" altLang="el-GR" sz="1400">
              <a:solidFill>
                <a:srgbClr val="000000"/>
              </a:solidFill>
            </a:endParaRPr>
          </a:p>
        </p:txBody>
      </p:sp>
      <p:sp>
        <p:nvSpPr>
          <p:cNvPr id="17413" name="Rectangle 5">
            <a:extLst>
              <a:ext uri="{FF2B5EF4-FFF2-40B4-BE49-F238E27FC236}">
                <a16:creationId xmlns:a16="http://schemas.microsoft.com/office/drawing/2014/main" id="{EC504264-A0E8-7ED7-FB2C-1B6104715532}"/>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l-GR" altLang="el-GR" sz="1800">
              <a:solidFill>
                <a:srgbClr val="000000"/>
              </a:solidFill>
            </a:endParaRPr>
          </a:p>
        </p:txBody>
      </p:sp>
      <p:graphicFrame>
        <p:nvGraphicFramePr>
          <p:cNvPr id="17414" name="Αντικείμενο 10">
            <a:extLst>
              <a:ext uri="{FF2B5EF4-FFF2-40B4-BE49-F238E27FC236}">
                <a16:creationId xmlns:a16="http://schemas.microsoft.com/office/drawing/2014/main" id="{97DDDB12-3B42-4D5B-FCCB-E0D9FAA15F27}"/>
              </a:ext>
            </a:extLst>
          </p:cNvPr>
          <p:cNvGraphicFramePr>
            <a:graphicFrameLocks noChangeAspect="1"/>
          </p:cNvGraphicFramePr>
          <p:nvPr/>
        </p:nvGraphicFramePr>
        <p:xfrm>
          <a:off x="1524000" y="0"/>
          <a:ext cx="685800" cy="228600"/>
        </p:xfrm>
        <a:graphic>
          <a:graphicData uri="http://schemas.openxmlformats.org/presentationml/2006/ole">
            <mc:AlternateContent xmlns:mc="http://schemas.openxmlformats.org/markup-compatibility/2006">
              <mc:Choice xmlns:v="urn:schemas-microsoft-com:vml" Requires="v">
                <p:oleObj name="Equation" r:id="rId2" imgW="18288000" imgH="6096000" progId="Equation.DSMT4">
                  <p:embed/>
                </p:oleObj>
              </mc:Choice>
              <mc:Fallback>
                <p:oleObj name="Equation" r:id="rId2" imgW="18288000" imgH="6096000" progId="Equation.DSMT4">
                  <p:embed/>
                  <p:pic>
                    <p:nvPicPr>
                      <p:cNvPr id="17414" name="Αντικείμενο 10">
                        <a:extLst>
                          <a:ext uri="{FF2B5EF4-FFF2-40B4-BE49-F238E27FC236}">
                            <a16:creationId xmlns:a16="http://schemas.microsoft.com/office/drawing/2014/main" id="{97DDDB12-3B42-4D5B-FCCB-E0D9FAA15F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5" name="Rectangle 6">
            <a:extLst>
              <a:ext uri="{FF2B5EF4-FFF2-40B4-BE49-F238E27FC236}">
                <a16:creationId xmlns:a16="http://schemas.microsoft.com/office/drawing/2014/main" id="{4A18B026-1BE4-9FA9-17CD-89ACEA3659AB}"/>
              </a:ext>
            </a:extLst>
          </p:cNvPr>
          <p:cNvSpPr>
            <a:spLocks noChangeArrowheads="1"/>
          </p:cNvSpPr>
          <p:nvPr/>
        </p:nvSpPr>
        <p:spPr bwMode="auto">
          <a:xfrm>
            <a:off x="1524000" y="105491"/>
            <a:ext cx="23436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r>
              <a:rPr lang="en-US" altLang="el-GR" sz="1000">
                <a:solidFill>
                  <a:srgbClr val="000000"/>
                </a:solidFill>
                <a:cs typeface="Times New Roman" panose="02020603050405020304" pitchFamily="18" charset="0"/>
              </a:rPr>
              <a:t> </a:t>
            </a:r>
            <a:r>
              <a:rPr lang="el-GR" altLang="el-GR" sz="400">
                <a:solidFill>
                  <a:srgbClr val="000000"/>
                </a:solidFill>
              </a:rPr>
              <a:t> </a:t>
            </a:r>
            <a:endParaRPr lang="el-GR" altLang="el-GR" sz="1800">
              <a:solidFill>
                <a:srgbClr val="00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1">
            <a:extLst>
              <a:ext uri="{FF2B5EF4-FFF2-40B4-BE49-F238E27FC236}">
                <a16:creationId xmlns:a16="http://schemas.microsoft.com/office/drawing/2014/main" id="{4975BEC2-952C-E447-F4DE-4732246C45C8}"/>
              </a:ext>
            </a:extLst>
          </p:cNvPr>
          <p:cNvSpPr>
            <a:spLocks noGrp="1" noChangeArrowheads="1"/>
          </p:cNvSpPr>
          <p:nvPr>
            <p:ph type="title"/>
          </p:nvPr>
        </p:nvSpPr>
        <p:spPr/>
        <p:txBody>
          <a:bodyPr/>
          <a:lstStyle/>
          <a:p>
            <a:r>
              <a:rPr lang="en-US" altLang="el-GR" sz="2000"/>
              <a:t>References</a:t>
            </a:r>
            <a:endParaRPr lang="el-GR" altLang="el-GR" sz="2000"/>
          </a:p>
        </p:txBody>
      </p:sp>
      <p:sp>
        <p:nvSpPr>
          <p:cNvPr id="18435" name="Θέση περιεχομένου 2">
            <a:extLst>
              <a:ext uri="{FF2B5EF4-FFF2-40B4-BE49-F238E27FC236}">
                <a16:creationId xmlns:a16="http://schemas.microsoft.com/office/drawing/2014/main" id="{2178A6D2-9462-5ACB-4577-A512943E2348}"/>
              </a:ext>
            </a:extLst>
          </p:cNvPr>
          <p:cNvSpPr>
            <a:spLocks noGrp="1" noChangeArrowheads="1"/>
          </p:cNvSpPr>
          <p:nvPr>
            <p:ph idx="1"/>
          </p:nvPr>
        </p:nvSpPr>
        <p:spPr>
          <a:xfrm>
            <a:off x="2279650" y="1165226"/>
            <a:ext cx="8229600" cy="4525963"/>
          </a:xfrm>
        </p:spPr>
        <p:txBody>
          <a:bodyPr/>
          <a:lstStyle/>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Spagnolo, P., Ryerson, C. J., Putman, R., Oldham, J., Salisbury, M., Sverzellati, N., ... &amp; Cottin, V. (2021). Early diagnosis of fibrotic interstitial lung disease: challenges and opportunities. </a:t>
            </a:r>
            <a:r>
              <a:rPr lang="el-GR" altLang="el-GR" sz="1200" i="1">
                <a:latin typeface="Times New Roman" panose="02020603050405020304" pitchFamily="18" charset="0"/>
                <a:cs typeface="Times New Roman" panose="02020603050405020304" pitchFamily="18" charset="0"/>
              </a:rPr>
              <a:t>The Lancet Respiratory Medicine</a:t>
            </a:r>
            <a:r>
              <a:rPr lang="el-GR" altLang="el-GR" sz="1200">
                <a:latin typeface="Times New Roman" panose="02020603050405020304" pitchFamily="18" charset="0"/>
                <a:cs typeface="Times New Roman" panose="02020603050405020304" pitchFamily="18" charset="0"/>
              </a:rPr>
              <a:t>, </a:t>
            </a:r>
            <a:r>
              <a:rPr lang="el-GR" altLang="el-GR" sz="1200" i="1">
                <a:latin typeface="Times New Roman" panose="02020603050405020304" pitchFamily="18" charset="0"/>
                <a:cs typeface="Times New Roman" panose="02020603050405020304" pitchFamily="18" charset="0"/>
              </a:rPr>
              <a:t>9</a:t>
            </a:r>
            <a:r>
              <a:rPr lang="el-GR" altLang="el-GR" sz="1200">
                <a:latin typeface="Times New Roman" panose="02020603050405020304" pitchFamily="18" charset="0"/>
                <a:cs typeface="Times New Roman" panose="02020603050405020304" pitchFamily="18" charset="0"/>
              </a:rPr>
              <a:t>(9), 1065-1076.</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Mandal, S., Balas, V. E., Shaw, R. N., &amp; Ghosh, A. (2020, October). Prediction analysis of idiopathic pulmonary fibrosis progression from OSIC dataset. In </a:t>
            </a:r>
            <a:r>
              <a:rPr lang="el-GR" altLang="el-GR" sz="1200" i="1">
                <a:latin typeface="Times New Roman" panose="02020603050405020304" pitchFamily="18" charset="0"/>
                <a:cs typeface="Times New Roman" panose="02020603050405020304" pitchFamily="18" charset="0"/>
              </a:rPr>
              <a:t>2020 IEEE International conference on computing, power and communication technologies (GUCON)</a:t>
            </a:r>
            <a:r>
              <a:rPr lang="el-GR" altLang="el-GR" sz="1200">
                <a:latin typeface="Times New Roman" panose="02020603050405020304" pitchFamily="18" charset="0"/>
                <a:cs typeface="Times New Roman" panose="02020603050405020304" pitchFamily="18" charset="0"/>
              </a:rPr>
              <a:t> (pp. 861-865). IEEE.</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Morozov, S. P., Chernina, V. Y., Blokhin, A. I., &amp; Gombolevskiy, V. A. (2020). Chest computed tomography for outcome prediction in laboratory-confirmed COVID-19: A retrospective analysis of 38,051 cases. </a:t>
            </a:r>
            <a:r>
              <a:rPr lang="el-GR" altLang="el-GR" sz="1200" i="1">
                <a:latin typeface="Times New Roman" panose="02020603050405020304" pitchFamily="18" charset="0"/>
                <a:cs typeface="Times New Roman" panose="02020603050405020304" pitchFamily="18" charset="0"/>
              </a:rPr>
              <a:t>Digital Diagnostics</a:t>
            </a:r>
            <a:r>
              <a:rPr lang="el-GR" altLang="el-GR" sz="1200">
                <a:latin typeface="Times New Roman" panose="02020603050405020304" pitchFamily="18" charset="0"/>
                <a:cs typeface="Times New Roman" panose="02020603050405020304" pitchFamily="18" charset="0"/>
              </a:rPr>
              <a:t>, </a:t>
            </a:r>
            <a:r>
              <a:rPr lang="el-GR" altLang="el-GR" sz="1200" i="1">
                <a:latin typeface="Times New Roman" panose="02020603050405020304" pitchFamily="18" charset="0"/>
                <a:cs typeface="Times New Roman" panose="02020603050405020304" pitchFamily="18" charset="0"/>
              </a:rPr>
              <a:t>1</a:t>
            </a:r>
            <a:r>
              <a:rPr lang="el-GR" altLang="el-GR" sz="1200">
                <a:latin typeface="Times New Roman" panose="02020603050405020304" pitchFamily="18" charset="0"/>
                <a:cs typeface="Times New Roman" panose="02020603050405020304" pitchFamily="18" charset="0"/>
              </a:rPr>
              <a:t>(1), 27-36.</a:t>
            </a:r>
          </a:p>
          <a:p>
            <a:pPr algn="just">
              <a:buSzPts val="800"/>
              <a:buFont typeface="Times New Roman" panose="02020603050405020304" pitchFamily="18" charset="0"/>
              <a:buAutoNum type="arabicPeriod"/>
              <a:tabLst>
                <a:tab pos="228600" algn="l"/>
                <a:tab pos="457200" algn="l"/>
              </a:tabLst>
            </a:pPr>
            <a:r>
              <a:rPr lang="el-GR" altLang="el-GR" sz="1200">
                <a:solidFill>
                  <a:srgbClr val="0563C1"/>
                </a:solidFill>
                <a:latin typeface="Times New Roman" panose="02020603050405020304" pitchFamily="18" charset="0"/>
                <a:cs typeface="Times New Roman" panose="02020603050405020304" pitchFamily="18" charset="0"/>
                <a:hlinkClick r:id="rId2"/>
              </a:rPr>
              <a:t>https://www.osicild.org</a:t>
            </a:r>
            <a:r>
              <a:rPr lang="el-GR" altLang="el-GR" sz="1200">
                <a:latin typeface="Times New Roman" panose="02020603050405020304" pitchFamily="18" charset="0"/>
                <a:cs typeface="Times New Roman" panose="02020603050405020304" pitchFamily="18" charset="0"/>
              </a:rPr>
              <a:t>, Retrieved December 4, 2022</a:t>
            </a:r>
          </a:p>
          <a:p>
            <a:pPr algn="just">
              <a:buSzPts val="800"/>
              <a:buFont typeface="Times New Roman" panose="02020603050405020304" pitchFamily="18" charset="0"/>
              <a:buAutoNum type="arabicPeriod"/>
              <a:tabLst>
                <a:tab pos="228600" algn="l"/>
                <a:tab pos="457200" algn="l"/>
              </a:tabLst>
            </a:pPr>
            <a:r>
              <a:rPr lang="el-GR" altLang="el-GR" sz="1200">
                <a:solidFill>
                  <a:srgbClr val="0563C1"/>
                </a:solidFill>
                <a:latin typeface="Times New Roman" panose="02020603050405020304" pitchFamily="18" charset="0"/>
                <a:cs typeface="Times New Roman" panose="02020603050405020304" pitchFamily="18" charset="0"/>
                <a:hlinkClick r:id="rId3"/>
              </a:rPr>
              <a:t>https://www.kaggle.com/c/osic-pulmonary-fibrosis-progression</a:t>
            </a:r>
            <a:r>
              <a:rPr lang="el-GR" altLang="el-GR" sz="1200">
                <a:latin typeface="Times New Roman" panose="02020603050405020304" pitchFamily="18" charset="0"/>
                <a:cs typeface="Times New Roman" panose="02020603050405020304" pitchFamily="18" charset="0"/>
              </a:rPr>
              <a:t>, Retrieved December 4, 2022</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Schatte, P. (1999). Computing the Angle between Vectors. </a:t>
            </a:r>
            <a:r>
              <a:rPr lang="el-GR" altLang="el-GR" sz="1200" i="1">
                <a:latin typeface="Times New Roman" panose="02020603050405020304" pitchFamily="18" charset="0"/>
                <a:cs typeface="Times New Roman" panose="02020603050405020304" pitchFamily="18" charset="0"/>
              </a:rPr>
              <a:t>Computing</a:t>
            </a:r>
            <a:r>
              <a:rPr lang="el-GR" altLang="el-GR" sz="1200">
                <a:latin typeface="Times New Roman" panose="02020603050405020304" pitchFamily="18" charset="0"/>
                <a:cs typeface="Times New Roman" panose="02020603050405020304" pitchFamily="18" charset="0"/>
              </a:rPr>
              <a:t>, </a:t>
            </a:r>
            <a:r>
              <a:rPr lang="el-GR" altLang="el-GR" sz="1200" i="1">
                <a:latin typeface="Times New Roman" panose="02020603050405020304" pitchFamily="18" charset="0"/>
                <a:cs typeface="Times New Roman" panose="02020603050405020304" pitchFamily="18" charset="0"/>
              </a:rPr>
              <a:t>63</a:t>
            </a:r>
            <a:r>
              <a:rPr lang="el-GR" altLang="el-GR" sz="1200">
                <a:latin typeface="Times New Roman" panose="02020603050405020304" pitchFamily="18" charset="0"/>
                <a:cs typeface="Times New Roman" panose="02020603050405020304" pitchFamily="18" charset="0"/>
              </a:rPr>
              <a:t>(1).</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Pavão, R., Savietto, J. P., Sato, J. R., Xavier, G. F., &amp; Helene, A. F. (2016). On sequence learning models: Open-loop control not strictly guided by Hick’s law. Scientific reports, 6(1), 1-9.</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Castro-Neto, M., Jeong, Y., Jeong, M. K., &amp; Han, L. D. (2009). AADT prediction using support vector regression with data-dependent parameters. </a:t>
            </a:r>
            <a:r>
              <a:rPr lang="el-GR" altLang="el-GR" sz="1200" i="1">
                <a:latin typeface="Times New Roman" panose="02020603050405020304" pitchFamily="18" charset="0"/>
                <a:cs typeface="Times New Roman" panose="02020603050405020304" pitchFamily="18" charset="0"/>
              </a:rPr>
              <a:t>Expert Systems with Applications</a:t>
            </a:r>
            <a:r>
              <a:rPr lang="el-GR" altLang="el-GR" sz="1200">
                <a:latin typeface="Times New Roman" panose="02020603050405020304" pitchFamily="18" charset="0"/>
                <a:cs typeface="Times New Roman" panose="02020603050405020304" pitchFamily="18" charset="0"/>
              </a:rPr>
              <a:t>, </a:t>
            </a:r>
            <a:r>
              <a:rPr lang="el-GR" altLang="el-GR" sz="1200" i="1">
                <a:latin typeface="Times New Roman" panose="02020603050405020304" pitchFamily="18" charset="0"/>
                <a:cs typeface="Times New Roman" panose="02020603050405020304" pitchFamily="18" charset="0"/>
              </a:rPr>
              <a:t>36</a:t>
            </a:r>
            <a:r>
              <a:rPr lang="el-GR" altLang="el-GR" sz="1200">
                <a:latin typeface="Times New Roman" panose="02020603050405020304" pitchFamily="18" charset="0"/>
                <a:cs typeface="Times New Roman" panose="02020603050405020304" pitchFamily="18" charset="0"/>
              </a:rPr>
              <a:t>(2), 2979-2986.</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Meddings, J. B., Scott, R. B., &amp; Fick, G. H. (1989). Analysis and comparison of sigmoidal curves: application to dose-response data. </a:t>
            </a:r>
            <a:r>
              <a:rPr lang="el-GR" altLang="el-GR" sz="1200" i="1">
                <a:latin typeface="Times New Roman" panose="02020603050405020304" pitchFamily="18" charset="0"/>
                <a:cs typeface="Times New Roman" panose="02020603050405020304" pitchFamily="18" charset="0"/>
              </a:rPr>
              <a:t>American Journal of Physiology-Gastrointestinal and Liver Physiology</a:t>
            </a:r>
            <a:r>
              <a:rPr lang="el-GR" altLang="el-GR" sz="1200">
                <a:latin typeface="Times New Roman" panose="02020603050405020304" pitchFamily="18" charset="0"/>
                <a:cs typeface="Times New Roman" panose="02020603050405020304" pitchFamily="18" charset="0"/>
              </a:rPr>
              <a:t>, </a:t>
            </a:r>
            <a:r>
              <a:rPr lang="el-GR" altLang="el-GR" sz="1200" i="1">
                <a:latin typeface="Times New Roman" panose="02020603050405020304" pitchFamily="18" charset="0"/>
                <a:cs typeface="Times New Roman" panose="02020603050405020304" pitchFamily="18" charset="0"/>
              </a:rPr>
              <a:t>257</a:t>
            </a:r>
            <a:r>
              <a:rPr lang="el-GR" altLang="el-GR" sz="1200">
                <a:latin typeface="Times New Roman" panose="02020603050405020304" pitchFamily="18" charset="0"/>
                <a:cs typeface="Times New Roman" panose="02020603050405020304" pitchFamily="18" charset="0"/>
              </a:rPr>
              <a:t>(6), G982-G989.</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R P (2022). sigm_fit (</a:t>
            </a:r>
            <a:r>
              <a:rPr lang="el-GR" altLang="el-GR" sz="1200">
                <a:solidFill>
                  <a:srgbClr val="0563C1"/>
                </a:solidFill>
                <a:latin typeface="Times New Roman" panose="02020603050405020304" pitchFamily="18" charset="0"/>
                <a:cs typeface="Times New Roman" panose="02020603050405020304" pitchFamily="18" charset="0"/>
                <a:hlinkClick r:id="rId4"/>
              </a:rPr>
              <a:t>https://www.mathworks.com</a:t>
            </a:r>
            <a:r>
              <a:rPr lang="el-GR" altLang="el-GR" sz="1200">
                <a:latin typeface="Times New Roman" panose="02020603050405020304" pitchFamily="18" charset="0"/>
                <a:cs typeface="Times New Roman" panose="02020603050405020304" pitchFamily="18" charset="0"/>
              </a:rPr>
              <a:t> /matlabcentral/ fileexchange/42641-sigm_fit),  MATLAB Central File Exchange. Retrieved December 4, 2022.</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Pinheiro, J. C., &amp; Bates, D. M. (1995). Approximations to the log-likelihood function in the nonlinear mixed-effects model. </a:t>
            </a:r>
            <a:r>
              <a:rPr lang="el-GR" altLang="el-GR" sz="1200" i="1">
                <a:latin typeface="Times New Roman" panose="02020603050405020304" pitchFamily="18" charset="0"/>
                <a:cs typeface="Times New Roman" panose="02020603050405020304" pitchFamily="18" charset="0"/>
              </a:rPr>
              <a:t>Journal of computational and Graphical Statistics</a:t>
            </a:r>
            <a:r>
              <a:rPr lang="el-GR" altLang="el-GR" sz="1200">
                <a:latin typeface="Times New Roman" panose="02020603050405020304" pitchFamily="18" charset="0"/>
                <a:cs typeface="Times New Roman" panose="02020603050405020304" pitchFamily="18" charset="0"/>
              </a:rPr>
              <a:t>, </a:t>
            </a:r>
            <a:r>
              <a:rPr lang="el-GR" altLang="el-GR" sz="1200" i="1">
                <a:latin typeface="Times New Roman" panose="02020603050405020304" pitchFamily="18" charset="0"/>
                <a:cs typeface="Times New Roman" panose="02020603050405020304" pitchFamily="18" charset="0"/>
              </a:rPr>
              <a:t>4</a:t>
            </a:r>
            <a:r>
              <a:rPr lang="el-GR" altLang="el-GR" sz="1200">
                <a:latin typeface="Times New Roman" panose="02020603050405020304" pitchFamily="18" charset="0"/>
                <a:cs typeface="Times New Roman" panose="02020603050405020304" pitchFamily="18" charset="0"/>
              </a:rPr>
              <a:t>(1), 12-35.</a:t>
            </a:r>
          </a:p>
          <a:p>
            <a:pPr algn="just">
              <a:buSzPts val="800"/>
              <a:buFont typeface="Times New Roman" panose="02020603050405020304" pitchFamily="18" charset="0"/>
              <a:buAutoNum type="arabicPeriod"/>
              <a:tabLst>
                <a:tab pos="228600" algn="l"/>
                <a:tab pos="457200" algn="l"/>
              </a:tabLst>
            </a:pPr>
            <a:r>
              <a:rPr lang="el-GR" altLang="el-GR" sz="1200">
                <a:latin typeface="Times New Roman" panose="02020603050405020304" pitchFamily="18" charset="0"/>
                <a:cs typeface="Times New Roman" panose="02020603050405020304" pitchFamily="18" charset="0"/>
              </a:rPr>
              <a:t>Kittler, J., &amp; Illingworth, J. (1986). Minimum error thresholding. </a:t>
            </a:r>
            <a:r>
              <a:rPr lang="el-GR" altLang="el-GR" sz="1200" i="1">
                <a:latin typeface="Times New Roman" panose="02020603050405020304" pitchFamily="18" charset="0"/>
                <a:cs typeface="Times New Roman" panose="02020603050405020304" pitchFamily="18" charset="0"/>
              </a:rPr>
              <a:t>Pattern recognition</a:t>
            </a:r>
            <a:r>
              <a:rPr lang="el-GR" altLang="el-GR" sz="1200">
                <a:latin typeface="Times New Roman" panose="02020603050405020304" pitchFamily="18" charset="0"/>
                <a:cs typeface="Times New Roman" panose="02020603050405020304" pitchFamily="18" charset="0"/>
              </a:rPr>
              <a:t>, </a:t>
            </a:r>
            <a:r>
              <a:rPr lang="el-GR" altLang="el-GR" sz="1200" i="1">
                <a:latin typeface="Times New Roman" panose="02020603050405020304" pitchFamily="18" charset="0"/>
                <a:cs typeface="Times New Roman" panose="02020603050405020304" pitchFamily="18" charset="0"/>
              </a:rPr>
              <a:t>19</a:t>
            </a:r>
            <a:r>
              <a:rPr lang="el-GR" altLang="el-GR" sz="1200">
                <a:latin typeface="Times New Roman" panose="02020603050405020304" pitchFamily="18" charset="0"/>
                <a:cs typeface="Times New Roman" panose="02020603050405020304" pitchFamily="18" charset="0"/>
              </a:rPr>
              <a:t>(1), 41-47.</a:t>
            </a:r>
          </a:p>
          <a:p>
            <a:pPr>
              <a:tabLst>
                <a:tab pos="228600" algn="l"/>
                <a:tab pos="457200" algn="l"/>
              </a:tabLst>
            </a:pPr>
            <a:endParaRPr lang="el-GR" altLang="el-GR"/>
          </a:p>
        </p:txBody>
      </p:sp>
      <p:sp>
        <p:nvSpPr>
          <p:cNvPr id="18436" name="Θέση αριθμού διαφάνειας 3">
            <a:extLst>
              <a:ext uri="{FF2B5EF4-FFF2-40B4-BE49-F238E27FC236}">
                <a16:creationId xmlns:a16="http://schemas.microsoft.com/office/drawing/2014/main" id="{9C2D2C38-4893-E99E-9F13-08C4FB84663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2568A629-C0F1-47DD-991E-5ED0147C3D8A}" type="slidenum">
              <a:rPr lang="es-ES" altLang="el-GR" sz="1400">
                <a:solidFill>
                  <a:srgbClr val="000000"/>
                </a:solidFill>
              </a:rPr>
              <a:pPr fontAlgn="base">
                <a:spcBef>
                  <a:spcPct val="0"/>
                </a:spcBef>
                <a:spcAft>
                  <a:spcPct val="0"/>
                </a:spcAft>
                <a:buNone/>
              </a:pPr>
              <a:t>38</a:t>
            </a:fld>
            <a:endParaRPr lang="es-ES" altLang="el-GR" sz="1400">
              <a:solidFill>
                <a:srgbClr val="00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Θέση περιεχομένου 2">
            <a:extLst>
              <a:ext uri="{FF2B5EF4-FFF2-40B4-BE49-F238E27FC236}">
                <a16:creationId xmlns:a16="http://schemas.microsoft.com/office/drawing/2014/main" id="{23CCD2A0-5DBC-1EA6-C68E-F5CD74D50264}"/>
              </a:ext>
            </a:extLst>
          </p:cNvPr>
          <p:cNvSpPr>
            <a:spLocks noGrp="1" noChangeArrowheads="1"/>
          </p:cNvSpPr>
          <p:nvPr>
            <p:ph idx="1"/>
          </p:nvPr>
        </p:nvSpPr>
        <p:spPr>
          <a:xfrm>
            <a:off x="3000375" y="2344738"/>
            <a:ext cx="8229600" cy="4525962"/>
          </a:xfrm>
        </p:spPr>
        <p:txBody>
          <a:bodyPr/>
          <a:lstStyle/>
          <a:p>
            <a:pPr marL="0" indent="0">
              <a:buNone/>
            </a:pPr>
            <a:r>
              <a:rPr lang="en-US" altLang="el-GR" sz="4000" i="1"/>
              <a:t>Thank you for your attention!</a:t>
            </a:r>
            <a:endParaRPr lang="el-GR" altLang="el-GR" sz="4000"/>
          </a:p>
        </p:txBody>
      </p:sp>
      <p:sp>
        <p:nvSpPr>
          <p:cNvPr id="19459" name="Θέση αριθμού διαφάνειας 3">
            <a:extLst>
              <a:ext uri="{FF2B5EF4-FFF2-40B4-BE49-F238E27FC236}">
                <a16:creationId xmlns:a16="http://schemas.microsoft.com/office/drawing/2014/main" id="{A2918FCE-D728-0D6E-9B25-2607B9B79D5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2B269EFA-4101-4B68-8359-204B7CF25C91}" type="slidenum">
              <a:rPr lang="es-ES" altLang="el-GR" sz="1400">
                <a:solidFill>
                  <a:srgbClr val="000000"/>
                </a:solidFill>
              </a:rPr>
              <a:pPr fontAlgn="base">
                <a:spcBef>
                  <a:spcPct val="0"/>
                </a:spcBef>
                <a:spcAft>
                  <a:spcPct val="0"/>
                </a:spcAft>
                <a:buNone/>
              </a:pPr>
              <a:t>39</a:t>
            </a:fld>
            <a:endParaRPr lang="es-ES" altLang="el-GR" sz="1400">
              <a:solidFill>
                <a:srgbClr val="0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Ιό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683</TotalTime>
  <Words>2994</Words>
  <Application>Microsoft Office PowerPoint</Application>
  <PresentationFormat>Ευρεία οθόνη</PresentationFormat>
  <Paragraphs>281</Paragraphs>
  <Slides>39</Slides>
  <Notes>0</Notes>
  <HiddenSlides>0</HiddenSlides>
  <MMClips>0</MMClips>
  <ScaleCrop>false</ScaleCrop>
  <HeadingPairs>
    <vt:vector size="8" baseType="variant">
      <vt:variant>
        <vt:lpstr>Γραμματοσειρές που χρησιμοποιούνται</vt:lpstr>
      </vt:variant>
      <vt:variant>
        <vt:i4>5</vt:i4>
      </vt:variant>
      <vt:variant>
        <vt:lpstr>Θέμα</vt:lpstr>
      </vt:variant>
      <vt:variant>
        <vt:i4>2</vt:i4>
      </vt:variant>
      <vt:variant>
        <vt:lpstr>Ενσωματωμένοι διακομιστές OLE</vt:lpstr>
      </vt:variant>
      <vt:variant>
        <vt:i4>1</vt:i4>
      </vt:variant>
      <vt:variant>
        <vt:lpstr>Τίτλοι διαφανειών</vt:lpstr>
      </vt:variant>
      <vt:variant>
        <vt:i4>39</vt:i4>
      </vt:variant>
    </vt:vector>
  </HeadingPairs>
  <TitlesOfParts>
    <vt:vector size="47" baseType="lpstr">
      <vt:lpstr>Arial</vt:lpstr>
      <vt:lpstr>Calibri</vt:lpstr>
      <vt:lpstr>Century Gothic</vt:lpstr>
      <vt:lpstr>Times New Roman</vt:lpstr>
      <vt:lpstr>Wingdings 3</vt:lpstr>
      <vt:lpstr>Ιόν</vt:lpstr>
      <vt:lpstr>Diseño predeterminado</vt:lpstr>
      <vt:lpstr>MathType 7.0 Equation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A regression-based machine learning approach for the prediction of lung function decline </vt:lpstr>
      <vt:lpstr>Introduction</vt:lpstr>
      <vt:lpstr>Introduction</vt:lpstr>
      <vt:lpstr>Introduction</vt:lpstr>
      <vt:lpstr>Materials &amp; Methods</vt:lpstr>
      <vt:lpstr>Materials &amp; Methods</vt:lpstr>
      <vt:lpstr>Experimental Part</vt:lpstr>
      <vt:lpstr>Experimental Part</vt:lpstr>
      <vt:lpstr>Experimental Part</vt:lpstr>
      <vt:lpstr>Training Results </vt:lpstr>
      <vt:lpstr>EVALUATION OF THE TESTING RESULTS</vt:lpstr>
      <vt:lpstr>EVALUATION OF THE TESTING RESULTS</vt:lpstr>
      <vt:lpstr>EVALUATION OF THE TESTING RESULTS</vt:lpstr>
      <vt:lpstr>Conclusions</vt:lpstr>
      <vt:lpstr>Conclusions</vt:lpstr>
      <vt:lpstr>References</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MARIOS POULOS</dc:creator>
  <cp:lastModifiedBy>MARIOS POULOS</cp:lastModifiedBy>
  <cp:revision>21</cp:revision>
  <dcterms:created xsi:type="dcterms:W3CDTF">2024-11-27T17:00:47Z</dcterms:created>
  <dcterms:modified xsi:type="dcterms:W3CDTF">2024-12-19T16:00:12Z</dcterms:modified>
</cp:coreProperties>
</file>