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26" r:id="rId2"/>
  </p:sldMasterIdLst>
  <p:sldIdLst>
    <p:sldId id="256" r:id="rId3"/>
    <p:sldId id="258" r:id="rId4"/>
    <p:sldId id="282" r:id="rId5"/>
    <p:sldId id="283" r:id="rId6"/>
    <p:sldId id="261" r:id="rId7"/>
    <p:sldId id="266" r:id="rId8"/>
    <p:sldId id="267" r:id="rId9"/>
    <p:sldId id="262" r:id="rId10"/>
    <p:sldId id="288" r:id="rId11"/>
    <p:sldId id="289" r:id="rId12"/>
    <p:sldId id="290" r:id="rId13"/>
    <p:sldId id="291" r:id="rId14"/>
    <p:sldId id="292" r:id="rId15"/>
    <p:sldId id="293" r:id="rId16"/>
    <p:sldId id="294" r:id="rId17"/>
    <p:sldId id="295" r:id="rId18"/>
    <p:sldId id="284" r:id="rId19"/>
    <p:sldId id="296" r:id="rId20"/>
    <p:sldId id="257" r:id="rId21"/>
    <p:sldId id="263" r:id="rId22"/>
    <p:sldId id="299" r:id="rId23"/>
    <p:sldId id="297" r:id="rId24"/>
    <p:sldId id="264" r:id="rId25"/>
    <p:sldId id="265" r:id="rId26"/>
    <p:sldId id="259" r:id="rId27"/>
    <p:sldId id="260" r:id="rId28"/>
    <p:sldId id="298" r:id="rId2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94660"/>
  </p:normalViewPr>
  <p:slideViewPr>
    <p:cSldViewPr snapToGrid="0">
      <p:cViewPr varScale="1">
        <p:scale>
          <a:sx n="76" d="100"/>
          <a:sy n="76" d="100"/>
        </p:scale>
        <p:origin x="126" y="9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28936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09844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99636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188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0631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19202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20934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4209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3760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505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97703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5213" y="1447800"/>
            <a:ext cx="8001399"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904" y="3771174"/>
            <a:ext cx="7281545"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98530" y="971253"/>
            <a:ext cx="80212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9332921" y="2613787"/>
            <a:ext cx="80212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095508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9278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633" y="2667000"/>
            <a:ext cx="2928112"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4116" y="2667000"/>
            <a:ext cx="294756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6556" y="2667000"/>
            <a:ext cx="2932877"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711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404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05307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633" y="4827213"/>
            <a:ext cx="294081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9035" y="4827212"/>
            <a:ext cx="29351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6433" y="4827210"/>
            <a:ext cx="293676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711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404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5334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66770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77909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532368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115492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2463825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6D2085F4-F5E9-4BDE-8BAB-30B37BD5928D}" type="datetimeFigureOut">
              <a:rPr lang="el-GR" smtClean="0"/>
              <a:t>5/12/2024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014711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6D2085F4-F5E9-4BDE-8BAB-30B37BD5928D}" type="datetimeFigureOut">
              <a:rPr lang="el-GR" smtClean="0"/>
              <a:t>5/12/2024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8200830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564111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656668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1204006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D2085F4-F5E9-4BDE-8BAB-30B37BD5928D}" type="datetimeFigureOut">
              <a:rPr lang="el-GR" smtClean="0"/>
              <a:t>5/12/2024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356579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D2085F4-F5E9-4BDE-8BAB-30B37BD5928D}" type="datetimeFigureOut">
              <a:rPr lang="el-GR" smtClean="0"/>
              <a:t>5/12/2024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9912963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8527554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31141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7686594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597295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08627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2219438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5/12/2024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623616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525" y="0"/>
            <a:ext cx="9144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280" y="452718"/>
            <a:ext cx="940717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600" y="2052925"/>
            <a:ext cx="8948872"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8419" y="1790661"/>
            <a:ext cx="990599" cy="30487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12/5/2024</a:t>
            </a:fld>
            <a:endParaRPr lang="en-US"/>
          </a:p>
        </p:txBody>
      </p:sp>
      <p:sp>
        <p:nvSpPr>
          <p:cNvPr id="5" name="Footer Placeholder 4"/>
          <p:cNvSpPr>
            <a:spLocks noGrp="1"/>
          </p:cNvSpPr>
          <p:nvPr>
            <p:ph type="ftr" sz="quarter" idx="3"/>
          </p:nvPr>
        </p:nvSpPr>
        <p:spPr>
          <a:xfrm rot="5400000">
            <a:off x="8954413" y="3225261"/>
            <a:ext cx="3859795" cy="30488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5242" y="295737"/>
            <a:ext cx="838417"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414245670"/>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12/5/2024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505398232"/>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9.webp"/><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6FAFBC-B6D7-B87A-60C2-3E0EDF78C1B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9191F3B-FB31-FEF4-3ECA-391F1B698D2D}"/>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E4803C75-2246-AE1A-B13E-F4F60BDFA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2D4EC4EC-F424-BAFC-9062-6BB1621084FE}"/>
              </a:ext>
            </a:extLst>
          </p:cNvPr>
          <p:cNvSpPr txBox="1">
            <a:spLocks/>
          </p:cNvSpPr>
          <p:nvPr/>
        </p:nvSpPr>
        <p:spPr>
          <a:xfrm>
            <a:off x="1879600" y="1660525"/>
            <a:ext cx="8432800" cy="18954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4400" b="0" i="0" u="none" strike="noStrike" kern="1200" cap="none" spc="0" normalizeH="0" baseline="0" noProof="0" dirty="0">
                <a:ln>
                  <a:noFill/>
                </a:ln>
                <a:effectLst/>
                <a:uLnTx/>
                <a:uFillTx/>
                <a:latin typeface="Calibri"/>
                <a:ea typeface="+mj-ea"/>
                <a:cs typeface="+mj-cs"/>
              </a:rPr>
              <a:t>Εισαγωγή </a:t>
            </a:r>
            <a:r>
              <a:rPr lang="el-GR" dirty="0">
                <a:latin typeface="Calibri"/>
              </a:rPr>
              <a:t>Νευρωνικά Δίκτυα</a:t>
            </a:r>
            <a:endParaRPr kumimoji="0" lang="el-GR" sz="44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93746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ADC6D58-AA89-1413-5902-F545D924C46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B0C1277-CDCA-DAF7-78CD-75E961A96ED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0EEE612-7FBD-5D94-74B3-8A790CD1141C}"/>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C6F674B2-75F7-4783-0901-C0DA7D1A8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A2A6FB52-F997-3FFF-AF22-AAB5B0B2BEDD}"/>
              </a:ext>
            </a:extLst>
          </p:cNvPr>
          <p:cNvSpPr txBox="1">
            <a:spLocks/>
          </p:cNvSpPr>
          <p:nvPr/>
        </p:nvSpPr>
        <p:spPr>
          <a:xfrm>
            <a:off x="457200" y="274638"/>
            <a:ext cx="8229600"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t>Τι είναι τα Νευρωνικά Δίκτυα;</a:t>
            </a:r>
          </a:p>
        </p:txBody>
      </p:sp>
      <p:sp>
        <p:nvSpPr>
          <p:cNvPr id="8" name="Content Placeholder 2">
            <a:extLst>
              <a:ext uri="{FF2B5EF4-FFF2-40B4-BE49-F238E27FC236}">
                <a16:creationId xmlns:a16="http://schemas.microsoft.com/office/drawing/2014/main" id="{AF9C78D0-88F5-E5B0-49EC-421A78BA3EB7}"/>
              </a:ext>
            </a:extLst>
          </p:cNvPr>
          <p:cNvSpPr txBox="1">
            <a:spLocks/>
          </p:cNvSpPr>
          <p:nvPr/>
        </p:nvSpPr>
        <p:spPr>
          <a:xfrm>
            <a:off x="0" y="2708505"/>
            <a:ext cx="6400802" cy="22329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800" dirty="0">
                <a:solidFill>
                  <a:schemeClr val="bg1"/>
                </a:solidFill>
              </a:rPr>
              <a:t>- </a:t>
            </a:r>
            <a:r>
              <a:rPr lang="el-GR" sz="2800" dirty="0"/>
              <a:t>Μιμούνται τη λειτουργία του ανθρώπινου εγκεφάλου.</a:t>
            </a:r>
          </a:p>
          <a:p>
            <a:r>
              <a:rPr lang="el-GR" sz="2800" dirty="0"/>
              <a:t>- Αποτελούνται από 'τεχνητούς νευρώνες'.</a:t>
            </a:r>
          </a:p>
          <a:p>
            <a:r>
              <a:rPr lang="el-GR" sz="2800" dirty="0"/>
              <a:t>- Χρησιμοποιούνται για αναγνώριση εικόνων, πρόβλεψη δεδομένων κ.ά.</a:t>
            </a:r>
          </a:p>
        </p:txBody>
      </p:sp>
      <p:pic>
        <p:nvPicPr>
          <p:cNvPr id="10" name="Εικόνα 9">
            <a:extLst>
              <a:ext uri="{FF2B5EF4-FFF2-40B4-BE49-F238E27FC236}">
                <a16:creationId xmlns:a16="http://schemas.microsoft.com/office/drawing/2014/main" id="{4B835A22-3277-232D-746D-3FD84BB77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2" y="2248355"/>
            <a:ext cx="5424194" cy="3258234"/>
          </a:xfrm>
          <a:prstGeom prst="rect">
            <a:avLst/>
          </a:prstGeom>
        </p:spPr>
      </p:pic>
    </p:spTree>
    <p:extLst>
      <p:ext uri="{BB962C8B-B14F-4D97-AF65-F5344CB8AC3E}">
        <p14:creationId xmlns:p14="http://schemas.microsoft.com/office/powerpoint/2010/main" val="75358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3DEE1-087E-C141-7008-5BC1BADB5BB2}"/>
            </a:ext>
          </a:extLst>
        </p:cNvPr>
        <p:cNvGrpSpPr/>
        <p:nvPr/>
      </p:nvGrpSpPr>
      <p:grpSpPr>
        <a:xfrm>
          <a:off x="0" y="0"/>
          <a:ext cx="0" cy="0"/>
          <a:chOff x="0" y="0"/>
          <a:chExt cx="0" cy="0"/>
        </a:xfrm>
      </p:grpSpPr>
      <p:pic>
        <p:nvPicPr>
          <p:cNvPr id="9" name="Εικόνα 8">
            <a:extLst>
              <a:ext uri="{FF2B5EF4-FFF2-40B4-BE49-F238E27FC236}">
                <a16:creationId xmlns:a16="http://schemas.microsoft.com/office/drawing/2014/main" id="{3E687533-D5F4-E11E-69F0-1C0538473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225"/>
            <a:ext cx="8229079" cy="5680075"/>
          </a:xfrm>
          <a:prstGeom prst="rect">
            <a:avLst/>
          </a:prstGeom>
        </p:spPr>
      </p:pic>
      <p:sp>
        <p:nvSpPr>
          <p:cNvPr id="10" name="Content Placeholder 2">
            <a:extLst>
              <a:ext uri="{FF2B5EF4-FFF2-40B4-BE49-F238E27FC236}">
                <a16:creationId xmlns:a16="http://schemas.microsoft.com/office/drawing/2014/main" id="{BA8F5699-AFF3-2798-8C49-D133593C2D1F}"/>
              </a:ext>
            </a:extLst>
          </p:cNvPr>
          <p:cNvSpPr>
            <a:spLocks noGrp="1"/>
          </p:cNvSpPr>
          <p:nvPr>
            <p:ph idx="1"/>
          </p:nvPr>
        </p:nvSpPr>
        <p:spPr>
          <a:xfrm>
            <a:off x="7489371" y="1166019"/>
            <a:ext cx="4702629" cy="4663281"/>
          </a:xfrm>
        </p:spPr>
        <p:txBody>
          <a:bodyPr>
            <a:normAutofit/>
          </a:bodyPr>
          <a:lstStyle/>
          <a:p>
            <a:endParaRPr lang="el-GR" dirty="0"/>
          </a:p>
          <a:p>
            <a:endParaRPr lang="el-GR" dirty="0"/>
          </a:p>
          <a:p>
            <a:r>
              <a:rPr b="1" dirty="0" err="1">
                <a:solidFill>
                  <a:schemeClr val="accent2"/>
                </a:solidFill>
              </a:rPr>
              <a:t>Βιολογικός</a:t>
            </a:r>
            <a:r>
              <a:rPr b="1" dirty="0">
                <a:solidFill>
                  <a:schemeClr val="accent2"/>
                </a:solidFill>
              </a:rPr>
              <a:t> </a:t>
            </a:r>
            <a:r>
              <a:rPr b="1" dirty="0" err="1">
                <a:solidFill>
                  <a:schemeClr val="accent2"/>
                </a:solidFill>
              </a:rPr>
              <a:t>Νευρών</a:t>
            </a:r>
            <a:r>
              <a:rPr b="1" dirty="0">
                <a:solidFill>
                  <a:schemeClr val="accent2"/>
                </a:solidFill>
              </a:rPr>
              <a:t>ας:</a:t>
            </a:r>
          </a:p>
          <a:p>
            <a:r>
              <a:rPr lang="el-GR" dirty="0"/>
              <a:t>  </a:t>
            </a:r>
            <a:r>
              <a:rPr dirty="0" err="1"/>
              <a:t>Δενδρίτες</a:t>
            </a:r>
            <a:r>
              <a:rPr dirty="0"/>
              <a:t>, </a:t>
            </a:r>
            <a:r>
              <a:rPr dirty="0" err="1"/>
              <a:t>Κυττ</a:t>
            </a:r>
            <a:r>
              <a:rPr dirty="0"/>
              <a:t>αρικό σώμα,</a:t>
            </a:r>
            <a:endParaRPr lang="el-GR" dirty="0"/>
          </a:p>
          <a:p>
            <a:r>
              <a:rPr dirty="0"/>
              <a:t> Νευράξονας.</a:t>
            </a:r>
          </a:p>
          <a:p>
            <a:r>
              <a:rPr dirty="0"/>
              <a:t>- </a:t>
            </a:r>
            <a:r>
              <a:rPr dirty="0" err="1"/>
              <a:t>Μετ</a:t>
            </a:r>
            <a:r>
              <a:rPr dirty="0"/>
              <a:t>αδίδει σήματα μέσω πόλωσης </a:t>
            </a:r>
            <a:endParaRPr lang="el-GR" dirty="0"/>
          </a:p>
          <a:p>
            <a:r>
              <a:rPr dirty="0"/>
              <a:t>και εκπόλωσης.</a:t>
            </a:r>
          </a:p>
          <a:p>
            <a:r>
              <a:rPr dirty="0"/>
              <a:t>- </a:t>
            </a:r>
            <a:r>
              <a:rPr dirty="0" err="1"/>
              <a:t>Μυελώδες</a:t>
            </a:r>
            <a:r>
              <a:rPr dirty="0"/>
              <a:t> </a:t>
            </a:r>
            <a:r>
              <a:rPr dirty="0" err="1"/>
              <a:t>έλυτρο</a:t>
            </a:r>
            <a:r>
              <a:rPr dirty="0"/>
              <a:t> </a:t>
            </a:r>
            <a:endParaRPr lang="el-GR" dirty="0"/>
          </a:p>
          <a:p>
            <a:r>
              <a:rPr dirty="0"/>
              <a:t>α</a:t>
            </a:r>
            <a:r>
              <a:rPr dirty="0" err="1"/>
              <a:t>υξάνει</a:t>
            </a:r>
            <a:r>
              <a:rPr dirty="0"/>
              <a:t> </a:t>
            </a:r>
            <a:r>
              <a:rPr dirty="0" err="1"/>
              <a:t>την</a:t>
            </a:r>
            <a:r>
              <a:rPr dirty="0"/>
              <a:t> τα</a:t>
            </a:r>
            <a:r>
              <a:rPr dirty="0" err="1"/>
              <a:t>χύτητ</a:t>
            </a:r>
            <a:r>
              <a:rPr dirty="0"/>
              <a:t>α μετάδοσης.</a:t>
            </a:r>
          </a:p>
          <a:p>
            <a:endParaRPr dirty="0"/>
          </a:p>
        </p:txBody>
      </p:sp>
    </p:spTree>
    <p:extLst>
      <p:ext uri="{BB962C8B-B14F-4D97-AF65-F5344CB8AC3E}">
        <p14:creationId xmlns:p14="http://schemas.microsoft.com/office/powerpoint/2010/main" val="2225198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E3B172-18DD-A932-AAA1-6EE0B5C743B4}"/>
              </a:ext>
            </a:extLst>
          </p:cNvPr>
          <p:cNvSpPr txBox="1"/>
          <p:nvPr/>
        </p:nvSpPr>
        <p:spPr>
          <a:xfrm>
            <a:off x="228600" y="3767985"/>
            <a:ext cx="11283043" cy="2862322"/>
          </a:xfrm>
          <a:prstGeom prst="rect">
            <a:avLst/>
          </a:prstGeom>
          <a:noFill/>
        </p:spPr>
        <p:txBody>
          <a:bodyPr wrap="square">
            <a:spAutoFit/>
          </a:bodyPr>
          <a:lstStyle/>
          <a:p>
            <a:r>
              <a:rPr lang="el-GR" b="1" dirty="0"/>
              <a:t>Ορισμός:</a:t>
            </a:r>
            <a:r>
              <a:rPr lang="el-GR" dirty="0"/>
              <a:t> Μοντέλο που εμπνέεται από τους βιολογικούς νευρώνες, χρησιμοποιείται στα </a:t>
            </a:r>
            <a:r>
              <a:rPr lang="el-GR" dirty="0" err="1"/>
              <a:t>νευρωνικά</a:t>
            </a:r>
            <a:r>
              <a:rPr lang="el-GR" dirty="0"/>
              <a:t> δίκτυα.</a:t>
            </a:r>
          </a:p>
          <a:p>
            <a:r>
              <a:rPr lang="el-GR" dirty="0"/>
              <a:t>Δομή και Λειτουργία:</a:t>
            </a:r>
          </a:p>
          <a:p>
            <a:endParaRPr lang="el-GR" dirty="0"/>
          </a:p>
          <a:p>
            <a:r>
              <a:rPr lang="el-GR" dirty="0"/>
              <a:t> </a:t>
            </a:r>
            <a:r>
              <a:rPr lang="el-GR" b="1" dirty="0"/>
              <a:t>Είσοδοι: </a:t>
            </a:r>
            <a:r>
              <a:rPr lang="el-GR" dirty="0"/>
              <a:t>Προσομοιάζουν τους </a:t>
            </a:r>
            <a:r>
              <a:rPr lang="el-GR" dirty="0" err="1"/>
              <a:t>δενδρίτες</a:t>
            </a:r>
            <a:r>
              <a:rPr lang="el-GR" dirty="0"/>
              <a:t>, λαμβάνοντας δεδομένα (π.χ. αριθμούς ή εικόνες).</a:t>
            </a:r>
          </a:p>
          <a:p>
            <a:r>
              <a:rPr lang="el-GR" dirty="0"/>
              <a:t>  Συναρτήσεις επεξεργασίας: Προσομοιάζουν το κυτταρικό σώμα, </a:t>
            </a:r>
            <a:r>
              <a:rPr lang="el-GR" dirty="0" err="1"/>
              <a:t>επεξεργάζοντας</a:t>
            </a:r>
            <a:r>
              <a:rPr lang="el-GR" dirty="0"/>
              <a:t> τα δεδομένα με μαθηματικές πράξεις.</a:t>
            </a:r>
          </a:p>
          <a:p>
            <a:r>
              <a:rPr lang="el-GR" dirty="0"/>
              <a:t> </a:t>
            </a:r>
            <a:r>
              <a:rPr lang="el-GR" b="1" dirty="0"/>
              <a:t>Έξοδος: </a:t>
            </a:r>
            <a:r>
              <a:rPr lang="el-GR" dirty="0"/>
              <a:t>Παράγει το αποτέλεσμα, όπως ο </a:t>
            </a:r>
            <a:r>
              <a:rPr lang="el-GR" dirty="0" err="1"/>
              <a:t>νευράξονας</a:t>
            </a:r>
            <a:r>
              <a:rPr lang="el-GR" dirty="0"/>
              <a:t> μεταδίδει τα σήματα.</a:t>
            </a:r>
          </a:p>
          <a:p>
            <a:endParaRPr lang="el-GR" dirty="0"/>
          </a:p>
          <a:p>
            <a:r>
              <a:rPr lang="el-GR" b="1" dirty="0" err="1"/>
              <a:t>Μοντελοποίηση</a:t>
            </a:r>
            <a:r>
              <a:rPr lang="el-GR" b="1" dirty="0"/>
              <a:t>: </a:t>
            </a:r>
            <a:r>
              <a:rPr lang="el-GR" dirty="0"/>
              <a:t>Οι τεχνητοί νευρώνες λειτουργούν με βάρη και συναρτήσεις ενεργοποίησης, που αντιστοιχούν στην ένταση και συχνότητα των σημάτων των βιολογικών νευρώνων.</a:t>
            </a:r>
          </a:p>
        </p:txBody>
      </p:sp>
      <p:pic>
        <p:nvPicPr>
          <p:cNvPr id="11" name="Εικόνα 10">
            <a:extLst>
              <a:ext uri="{FF2B5EF4-FFF2-40B4-BE49-F238E27FC236}">
                <a16:creationId xmlns:a16="http://schemas.microsoft.com/office/drawing/2014/main" id="{A9575113-E3CE-DEE1-7749-09F936F4B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215" y="260350"/>
            <a:ext cx="10254342" cy="3452122"/>
          </a:xfrm>
          <a:prstGeom prst="rect">
            <a:avLst/>
          </a:prstGeom>
        </p:spPr>
      </p:pic>
    </p:spTree>
    <p:extLst>
      <p:ext uri="{BB962C8B-B14F-4D97-AF65-F5344CB8AC3E}">
        <p14:creationId xmlns:p14="http://schemas.microsoft.com/office/powerpoint/2010/main" val="1748159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94C4849-8718-5C34-15A1-A7A33CF3115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6C9EA34-68F0-51F4-9E13-F958D960EA06}"/>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A5CC3CF-BF46-4938-CF7E-F39F3B3F3D6F}"/>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BEA1196B-503B-6802-5552-C9452BB3C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15" y="0"/>
            <a:ext cx="12192000" cy="6858000"/>
          </a:xfrm>
          <a:prstGeom prst="rect">
            <a:avLst/>
          </a:prstGeom>
        </p:spPr>
      </p:pic>
      <p:sp>
        <p:nvSpPr>
          <p:cNvPr id="4" name="Title 1">
            <a:extLst>
              <a:ext uri="{FF2B5EF4-FFF2-40B4-BE49-F238E27FC236}">
                <a16:creationId xmlns:a16="http://schemas.microsoft.com/office/drawing/2014/main" id="{9112AF63-12E6-152C-A3AF-9D37D1AE1F83}"/>
              </a:ext>
            </a:extLst>
          </p:cNvPr>
          <p:cNvSpPr txBox="1">
            <a:spLocks/>
          </p:cNvSpPr>
          <p:nvPr/>
        </p:nvSpPr>
        <p:spPr>
          <a:xfrm>
            <a:off x="1714499" y="80803"/>
            <a:ext cx="7854043" cy="705076"/>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700" dirty="0"/>
              <a:t>Πώς Λειτουργούν</a:t>
            </a:r>
            <a:r>
              <a:rPr lang="el-GR" dirty="0"/>
              <a:t>;</a:t>
            </a:r>
          </a:p>
        </p:txBody>
      </p:sp>
      <p:sp>
        <p:nvSpPr>
          <p:cNvPr id="6" name="Content Placeholder 2">
            <a:extLst>
              <a:ext uri="{FF2B5EF4-FFF2-40B4-BE49-F238E27FC236}">
                <a16:creationId xmlns:a16="http://schemas.microsoft.com/office/drawing/2014/main" id="{6D64790B-ED40-61FF-6E96-BB6F18131903}"/>
              </a:ext>
            </a:extLst>
          </p:cNvPr>
          <p:cNvSpPr txBox="1">
            <a:spLocks/>
          </p:cNvSpPr>
          <p:nvPr/>
        </p:nvSpPr>
        <p:spPr>
          <a:xfrm>
            <a:off x="1876577" y="877954"/>
            <a:ext cx="8229600" cy="1655762"/>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l-GR" sz="2400" b="0" i="0" u="none" strike="noStrike" kern="1200" cap="none" spc="0" normalizeH="0" baseline="0" noProof="0" dirty="0">
                <a:ln>
                  <a:noFill/>
                </a:ln>
                <a:effectLst/>
                <a:uLnTx/>
                <a:uFillTx/>
                <a:latin typeface="Calibri"/>
                <a:ea typeface="+mn-ea"/>
                <a:cs typeface="+mn-cs"/>
              </a:rPr>
              <a:t>- Εισαγωγή: Δεδομένα εισόδου (π.χ. εικόνα).</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l-GR" sz="2400" b="0" i="0" u="none" strike="noStrike" kern="1200" cap="none" spc="0" normalizeH="0" baseline="0" noProof="0" dirty="0">
                <a:ln>
                  <a:noFill/>
                </a:ln>
                <a:effectLst/>
                <a:uLnTx/>
                <a:uFillTx/>
                <a:latin typeface="Calibri"/>
                <a:ea typeface="+mn-ea"/>
                <a:cs typeface="+mn-cs"/>
              </a:rPr>
              <a:t>- Επεξεργασία: Οι νευρώνες επεξεργάζονται τα δεδομένα (πολλοί νευρώνες αποτελούν τις στιβάδες, πολλές στιβάδες</a:t>
            </a:r>
            <a:r>
              <a:rPr kumimoji="0" lang="en-US" sz="2400" b="0" i="0" u="none" strike="noStrike" kern="1200" cap="none" spc="0" normalizeH="0" baseline="0" noProof="0" dirty="0">
                <a:ln>
                  <a:noFill/>
                </a:ln>
                <a:effectLst/>
                <a:uLnTx/>
                <a:uFillTx/>
                <a:latin typeface="Calibri"/>
                <a:ea typeface="+mn-ea"/>
                <a:cs typeface="+mn-cs"/>
              </a:rPr>
              <a:t>=</a:t>
            </a:r>
            <a:r>
              <a:rPr kumimoji="0" lang="el-GR" sz="2400" b="0" i="0" u="none" strike="noStrike" kern="1200" cap="none" spc="0" normalizeH="0" baseline="0" noProof="0" dirty="0">
                <a:ln>
                  <a:noFill/>
                </a:ln>
                <a:effectLst/>
                <a:uLnTx/>
                <a:uFillTx/>
                <a:latin typeface="Calibri"/>
                <a:ea typeface="+mn-ea"/>
                <a:cs typeface="+mn-cs"/>
              </a:rPr>
              <a:t>βαθιά μάθηση (</a:t>
            </a:r>
            <a:r>
              <a:rPr kumimoji="0" lang="en-US" sz="2400" b="0" i="0" u="none" strike="noStrike" kern="1200" cap="none" spc="0" normalizeH="0" baseline="0" noProof="0" dirty="0">
                <a:ln>
                  <a:noFill/>
                </a:ln>
                <a:effectLst/>
                <a:uLnTx/>
                <a:uFillTx/>
                <a:latin typeface="Calibri"/>
                <a:ea typeface="+mn-ea"/>
                <a:cs typeface="+mn-cs"/>
              </a:rPr>
              <a:t>deep learning)</a:t>
            </a:r>
            <a:r>
              <a:rPr kumimoji="0" lang="el-GR" sz="2400" b="0" i="0" u="none" strike="noStrike" kern="1200" cap="none" spc="0" normalizeH="0" baseline="0" noProof="0" dirty="0">
                <a:ln>
                  <a:noFill/>
                </a:ln>
                <a:effectLst/>
                <a:uLnTx/>
                <a:uFillTx/>
                <a:latin typeface="Calibri"/>
                <a:ea typeface="+mn-ea"/>
                <a:cs typeface="+mn-cs"/>
              </a:rPr>
              <a:t>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l-GR" sz="2400" b="0" i="0" u="none" strike="noStrike" kern="1200" cap="none" spc="0" normalizeH="0" baseline="0" noProof="0" dirty="0">
                <a:ln>
                  <a:noFill/>
                </a:ln>
                <a:effectLst/>
                <a:uLnTx/>
                <a:uFillTx/>
                <a:latin typeface="Calibri"/>
                <a:ea typeface="+mn-ea"/>
                <a:cs typeface="+mn-cs"/>
              </a:rPr>
              <a:t>- Αποτέλεσμα: Απόφαση ή πρόβλεψη.</a:t>
            </a:r>
          </a:p>
        </p:txBody>
      </p:sp>
      <p:pic>
        <p:nvPicPr>
          <p:cNvPr id="14" name="Εικόνα 13">
            <a:extLst>
              <a:ext uri="{FF2B5EF4-FFF2-40B4-BE49-F238E27FC236}">
                <a16:creationId xmlns:a16="http://schemas.microsoft.com/office/drawing/2014/main" id="{F4AD4395-8519-510B-77EF-45F732DD0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713" y="2391739"/>
            <a:ext cx="6002845" cy="4267477"/>
          </a:xfrm>
          <a:prstGeom prst="rect">
            <a:avLst/>
          </a:prstGeom>
        </p:spPr>
      </p:pic>
    </p:spTree>
    <p:extLst>
      <p:ext uri="{BB962C8B-B14F-4D97-AF65-F5344CB8AC3E}">
        <p14:creationId xmlns:p14="http://schemas.microsoft.com/office/powerpoint/2010/main" val="3924209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Βάση Εκπαίδευσης Νευρωνικού Δικτύου</a:t>
            </a:r>
          </a:p>
        </p:txBody>
      </p:sp>
      <p:sp>
        <p:nvSpPr>
          <p:cNvPr id="3" name="Content Placeholder 2"/>
          <p:cNvSpPr>
            <a:spLocks noGrp="1"/>
          </p:cNvSpPr>
          <p:nvPr>
            <p:ph idx="1"/>
          </p:nvPr>
        </p:nvSpPr>
        <p:spPr/>
        <p:txBody>
          <a:bodyPr>
            <a:normAutofit fontScale="92500" lnSpcReduction="20000"/>
          </a:bodyPr>
          <a:lstStyle/>
          <a:p>
            <a:r>
              <a:t>- Η βάση εκπαίδευσης περιλαμβάνει τα δεδομένα που χρησιμοποιούνται για την εκμάθηση του νευρωνικού δικτύου.</a:t>
            </a:r>
          </a:p>
          <a:p>
            <a:r>
              <a:t>- Χαρακτηριστικά:</a:t>
            </a:r>
          </a:p>
          <a:p>
            <a:r>
              <a:t>  • Χωρίζεται σε παραδείγματα με ετικέτες (labels) για σωστή/λάθος κατηγοριοποίηση.</a:t>
            </a:r>
          </a:p>
          <a:p>
            <a:r>
              <a:t>  • Το δίκτυο χρησιμοποιεί αυτά τα δεδομένα για να προσαρμόσει τα βάρη του.</a:t>
            </a:r>
          </a:p>
          <a:p>
            <a:r>
              <a:t>- Στόχος:</a:t>
            </a:r>
          </a:p>
          <a:p>
            <a:r>
              <a:t>  • Ελαχιστοποίηση του σφάλματος μεταξύ των προβλέψεων και των πραγματικών τιμών.</a:t>
            </a:r>
          </a:p>
          <a:p>
            <a:r>
              <a:t>- Σημαντικότητα:</a:t>
            </a:r>
          </a:p>
          <a:p>
            <a:r>
              <a:t>  • Μια καλή βάση εκπαίδευσης βελτιώνει την ακρίβεια και τη γενίκευση του δικτύου.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Βάση Δοκιμών Νευρωνικού Δικτύου</a:t>
            </a:r>
          </a:p>
        </p:txBody>
      </p:sp>
      <p:sp>
        <p:nvSpPr>
          <p:cNvPr id="3" name="Content Placeholder 2"/>
          <p:cNvSpPr>
            <a:spLocks noGrp="1"/>
          </p:cNvSpPr>
          <p:nvPr>
            <p:ph idx="1"/>
          </p:nvPr>
        </p:nvSpPr>
        <p:spPr/>
        <p:txBody>
          <a:bodyPr>
            <a:normAutofit fontScale="85000" lnSpcReduction="10000"/>
          </a:bodyPr>
          <a:lstStyle/>
          <a:p>
            <a:r>
              <a:t>- Η βάση δοκιμών περιλαμβάνει δεδομένα που δεν έχουν χρησιμοποιηθεί κατά την εκπαίδευση.</a:t>
            </a:r>
          </a:p>
          <a:p>
            <a:r>
              <a:t>- Χρησιμότητα:</a:t>
            </a:r>
          </a:p>
          <a:p>
            <a:r>
              <a:t>  • Αξιολόγηση της ικανότητας του δικτύου να γενικεύει σε νέα δεδομένα.</a:t>
            </a:r>
          </a:p>
          <a:p>
            <a:r>
              <a:t>- Χαρακτηριστικά:</a:t>
            </a:r>
          </a:p>
          <a:p>
            <a:r>
              <a:t>  • Τα δεδομένα έχουν τις ίδιες δομικές ιδιότητες με αυτά της εκπαίδευσης.</a:t>
            </a:r>
          </a:p>
          <a:p>
            <a:r>
              <a:t>  • Περιλαμβάνει παραδείγματα για τα οποία υπάρχουν γνωστές ετικέτες (labels).</a:t>
            </a:r>
          </a:p>
          <a:p>
            <a:r>
              <a:t>- Στόχος:</a:t>
            </a:r>
          </a:p>
          <a:p>
            <a:r>
              <a:t>  • Μέτρηση της ακρίβειας, της ευαισθησίας και της εξειδίκευσης του δικτύου.</a:t>
            </a:r>
          </a:p>
          <a:p>
            <a:r>
              <a:t>- Προσοχή:</a:t>
            </a:r>
          </a:p>
          <a:p>
            <a:r>
              <a:t>  • Αν τα δεδομένα δοκιμών δεν είναι κατάλληλα, η αξιολόγηση μπορεί να είναι ανακριβής.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324ED3A-E566-5FA8-CAEC-0B9E4CB1CDC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619A4CE-9337-C2F4-810B-99DCB0AD0AEA}"/>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BD07BC12-48F2-4BDB-3E8F-40BC322B5692}"/>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990681BF-BDBE-2883-0554-988C74706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0C76CF08-1393-2EA7-1C99-CEC84269314D}"/>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3E18E480-2B17-AD5F-A841-337CA9261BEE}"/>
              </a:ext>
            </a:extLst>
          </p:cNvPr>
          <p:cNvSpPr txBox="1"/>
          <p:nvPr/>
        </p:nvSpPr>
        <p:spPr>
          <a:xfrm>
            <a:off x="123825" y="1030288"/>
            <a:ext cx="6292850" cy="3046988"/>
          </a:xfrm>
          <a:prstGeom prst="rect">
            <a:avLst/>
          </a:prstGeom>
          <a:noFill/>
        </p:spPr>
        <p:txBody>
          <a:bodyPr wrap="square">
            <a:spAutoFit/>
          </a:bodyPr>
          <a:lstStyle/>
          <a:p>
            <a:r>
              <a:rPr lang="el-GR" sz="2400" b="1" dirty="0">
                <a:solidFill>
                  <a:schemeClr val="bg1"/>
                </a:solidFill>
              </a:rPr>
              <a:t>1. </a:t>
            </a:r>
            <a:r>
              <a:rPr lang="el-GR" sz="2400" b="1" dirty="0"/>
              <a:t>Πλήρως Συνδεδεμένα Δίκτυα (</a:t>
            </a:r>
            <a:r>
              <a:rPr lang="el-GR" sz="2400" b="1" dirty="0" err="1"/>
              <a:t>Feedforward</a:t>
            </a:r>
            <a:r>
              <a:rPr lang="el-GR" sz="2400" b="1" dirty="0"/>
              <a:t> </a:t>
            </a:r>
            <a:r>
              <a:rPr lang="el-GR" sz="2400" b="1" dirty="0" err="1"/>
              <a:t>Neural</a:t>
            </a:r>
            <a:r>
              <a:rPr lang="el-GR" sz="2400" b="1" dirty="0"/>
              <a:t> </a:t>
            </a:r>
            <a:r>
              <a:rPr lang="el-GR" sz="2400" b="1" dirty="0" err="1"/>
              <a:t>Networks</a:t>
            </a:r>
            <a:r>
              <a:rPr lang="el-GR" sz="2400" b="1" dirty="0"/>
              <a:t> - FNN):</a:t>
            </a:r>
          </a:p>
          <a:p>
            <a:pPr>
              <a:buFont typeface="Arial" panose="020B0604020202020204" pitchFamily="34" charset="0"/>
              <a:buChar char="•"/>
            </a:pPr>
            <a:r>
              <a:rPr lang="el-GR" sz="2400" dirty="0"/>
              <a:t>Κλασικός τύπος </a:t>
            </a:r>
            <a:r>
              <a:rPr lang="el-GR" sz="2400" dirty="0" err="1"/>
              <a:t>νευρωνικού</a:t>
            </a:r>
            <a:r>
              <a:rPr lang="el-GR" sz="2400" dirty="0"/>
              <a:t> δικτύου.</a:t>
            </a:r>
          </a:p>
          <a:p>
            <a:pPr>
              <a:buFont typeface="Arial" panose="020B0604020202020204" pitchFamily="34" charset="0"/>
              <a:buChar char="•"/>
            </a:pPr>
            <a:r>
              <a:rPr lang="el-GR" sz="2400" dirty="0"/>
              <a:t>Οι πληροφορίες ρέουν μόνο προς μία κατεύθυνση (από είσοδο σε έξοδο).</a:t>
            </a:r>
          </a:p>
          <a:p>
            <a:pPr>
              <a:buFont typeface="Arial" panose="020B0604020202020204" pitchFamily="34" charset="0"/>
              <a:buChar char="•"/>
            </a:pPr>
            <a:r>
              <a:rPr lang="el-GR" sz="2400" dirty="0"/>
              <a:t>Χρησιμοποιείται για:</a:t>
            </a:r>
          </a:p>
          <a:p>
            <a:pPr marL="742950" lvl="1" indent="-285750">
              <a:buFont typeface="Arial" panose="020B0604020202020204" pitchFamily="34" charset="0"/>
              <a:buChar char="•"/>
            </a:pPr>
            <a:r>
              <a:rPr lang="el-GR" sz="2400" dirty="0"/>
              <a:t>Αναγνώριση μοτίβων.</a:t>
            </a:r>
          </a:p>
          <a:p>
            <a:pPr marL="742950" lvl="1" indent="-285750">
              <a:buFont typeface="Arial" panose="020B0604020202020204" pitchFamily="34" charset="0"/>
              <a:buChar char="•"/>
            </a:pPr>
            <a:r>
              <a:rPr lang="el-GR" sz="2400" dirty="0"/>
              <a:t>Προβλέψεις.</a:t>
            </a:r>
          </a:p>
        </p:txBody>
      </p:sp>
      <p:pic>
        <p:nvPicPr>
          <p:cNvPr id="8" name="Εικόνα 7">
            <a:extLst>
              <a:ext uri="{FF2B5EF4-FFF2-40B4-BE49-F238E27FC236}">
                <a16:creationId xmlns:a16="http://schemas.microsoft.com/office/drawing/2014/main" id="{05B3D989-73E3-6585-6BF6-EEACC948015A}"/>
              </a:ext>
            </a:extLst>
          </p:cNvPr>
          <p:cNvPicPr>
            <a:picLocks noChangeAspect="1"/>
          </p:cNvPicPr>
          <p:nvPr/>
        </p:nvPicPr>
        <p:blipFill>
          <a:blip r:embed="rId3"/>
          <a:stretch>
            <a:fillRect/>
          </a:stretch>
        </p:blipFill>
        <p:spPr>
          <a:xfrm>
            <a:off x="5956522" y="1661641"/>
            <a:ext cx="5498877" cy="3046988"/>
          </a:xfrm>
          <a:prstGeom prst="rect">
            <a:avLst/>
          </a:prstGeom>
        </p:spPr>
      </p:pic>
    </p:spTree>
    <p:extLst>
      <p:ext uri="{BB962C8B-B14F-4D97-AF65-F5344CB8AC3E}">
        <p14:creationId xmlns:p14="http://schemas.microsoft.com/office/powerpoint/2010/main" val="1974789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D005877-19D2-8241-95DA-8302F15165F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B3389BD-FB67-A084-BF69-49B116E145EE}"/>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1D3393FC-9A81-ACBD-D212-6DFE2E8F2BBC}"/>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61A1F073-ABA3-4398-224F-65F902E788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5BD85E7A-73A1-4C97-0C91-C0605945D713}"/>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solidFill>
                  <a:schemeClr val="bg1"/>
                </a:solidFill>
              </a:rPr>
              <a:t>Είδη </a:t>
            </a:r>
            <a:r>
              <a:rPr lang="el-GR" sz="3200" dirty="0" err="1">
                <a:solidFill>
                  <a:schemeClr val="bg1"/>
                </a:solidFill>
              </a:rPr>
              <a:t>Νευρωνικών</a:t>
            </a:r>
            <a:r>
              <a:rPr lang="el-GR" sz="3200" dirty="0">
                <a:solidFill>
                  <a:schemeClr val="bg1"/>
                </a:solidFill>
              </a:rPr>
              <a:t> Δικτυών</a:t>
            </a:r>
          </a:p>
        </p:txBody>
      </p:sp>
      <p:sp>
        <p:nvSpPr>
          <p:cNvPr id="7" name="TextBox 6">
            <a:extLst>
              <a:ext uri="{FF2B5EF4-FFF2-40B4-BE49-F238E27FC236}">
                <a16:creationId xmlns:a16="http://schemas.microsoft.com/office/drawing/2014/main" id="{AA9FC5E6-5CA8-4870-C5A1-D86631D990DE}"/>
              </a:ext>
            </a:extLst>
          </p:cNvPr>
          <p:cNvSpPr txBox="1"/>
          <p:nvPr/>
        </p:nvSpPr>
        <p:spPr>
          <a:xfrm>
            <a:off x="0" y="1013599"/>
            <a:ext cx="6292850" cy="3785652"/>
          </a:xfrm>
          <a:prstGeom prst="rect">
            <a:avLst/>
          </a:prstGeom>
          <a:noFill/>
        </p:spPr>
        <p:txBody>
          <a:bodyPr wrap="square">
            <a:spAutoFit/>
          </a:bodyPr>
          <a:lstStyle/>
          <a:p>
            <a:r>
              <a:rPr lang="el-GR" sz="2400" b="1" dirty="0"/>
              <a:t>2. Δίκτυα </a:t>
            </a:r>
            <a:r>
              <a:rPr lang="el-GR" sz="2400" b="1" dirty="0" err="1"/>
              <a:t>Οπισθοδιάδοσης</a:t>
            </a:r>
            <a:r>
              <a:rPr lang="el-GR" sz="2400" b="1" dirty="0"/>
              <a:t> (</a:t>
            </a:r>
            <a:r>
              <a:rPr lang="el-GR" sz="2400" b="1" dirty="0" err="1"/>
              <a:t>Backpropagation</a:t>
            </a:r>
            <a:r>
              <a:rPr lang="el-GR" sz="2400" b="1" dirty="0"/>
              <a:t>):</a:t>
            </a:r>
          </a:p>
          <a:p>
            <a:endParaRPr lang="el-GR" sz="2400" b="1" dirty="0">
              <a:solidFill>
                <a:schemeClr val="bg1"/>
              </a:solidFill>
            </a:endParaRPr>
          </a:p>
          <a:p>
            <a:pPr marL="342900" indent="-342900">
              <a:buFont typeface="Arial" panose="020B0604020202020204" pitchFamily="34" charset="0"/>
              <a:buChar char="•"/>
            </a:pPr>
            <a:r>
              <a:rPr lang="el-GR" sz="2400" b="1" dirty="0">
                <a:solidFill>
                  <a:schemeClr val="bg1"/>
                </a:solidFill>
              </a:rPr>
              <a:t>    </a:t>
            </a:r>
            <a:r>
              <a:rPr lang="el-GR" sz="2400" b="1" dirty="0"/>
              <a:t>Εκπαιδεύονται προσαρμόζοντας τα βάρη μέσω της μεθόδου </a:t>
            </a:r>
            <a:r>
              <a:rPr lang="el-GR" sz="2400" b="1" dirty="0" err="1"/>
              <a:t>οπισθοδιάδοσης</a:t>
            </a:r>
            <a:r>
              <a:rPr lang="el-GR" sz="2400" b="1" dirty="0"/>
              <a:t> του σφάλματος.</a:t>
            </a:r>
          </a:p>
          <a:p>
            <a:r>
              <a:rPr lang="el-GR" sz="2400" b="1" dirty="0"/>
              <a:t>    Χρησιμοποιείται ευρέως σε εφαρμογές όπως:</a:t>
            </a:r>
          </a:p>
          <a:p>
            <a:r>
              <a:rPr lang="el-GR" sz="2400" b="1" dirty="0"/>
              <a:t>        Αναγνώριση εικόνας.</a:t>
            </a:r>
          </a:p>
          <a:p>
            <a:r>
              <a:rPr lang="el-GR" sz="2400" b="1" dirty="0"/>
              <a:t>        Πρόβλεψη δεδομένων.</a:t>
            </a:r>
            <a:endParaRPr lang="el-GR" sz="2400" dirty="0"/>
          </a:p>
        </p:txBody>
      </p:sp>
      <p:pic>
        <p:nvPicPr>
          <p:cNvPr id="6" name="Εικόνα 5">
            <a:extLst>
              <a:ext uri="{FF2B5EF4-FFF2-40B4-BE49-F238E27FC236}">
                <a16:creationId xmlns:a16="http://schemas.microsoft.com/office/drawing/2014/main" id="{F864CC3E-4F9B-FF01-CB90-3D20A7666F97}"/>
              </a:ext>
            </a:extLst>
          </p:cNvPr>
          <p:cNvPicPr>
            <a:picLocks noChangeAspect="1"/>
          </p:cNvPicPr>
          <p:nvPr/>
        </p:nvPicPr>
        <p:blipFill>
          <a:blip r:embed="rId3"/>
          <a:stretch>
            <a:fillRect/>
          </a:stretch>
        </p:blipFill>
        <p:spPr>
          <a:xfrm>
            <a:off x="6292850" y="1458848"/>
            <a:ext cx="5594350" cy="3671952"/>
          </a:xfrm>
          <a:prstGeom prst="rect">
            <a:avLst/>
          </a:prstGeom>
        </p:spPr>
      </p:pic>
    </p:spTree>
    <p:extLst>
      <p:ext uri="{BB962C8B-B14F-4D97-AF65-F5344CB8AC3E}">
        <p14:creationId xmlns:p14="http://schemas.microsoft.com/office/powerpoint/2010/main" val="377225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661DD5A-D65F-1799-04FB-D6CB38D0A36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27D8186-9D58-85A0-757F-D33670760193}"/>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1638FBE2-B4C4-F41B-B41B-1902638697FD}"/>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8C847ACD-D467-95F8-D2AF-A8EECA9359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89014CF9-DBED-013A-D360-3F8ECEF0C22E}"/>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C57B35C4-AC77-A3F9-84FE-E4E93D4701B0}"/>
              </a:ext>
            </a:extLst>
          </p:cNvPr>
          <p:cNvSpPr txBox="1"/>
          <p:nvPr/>
        </p:nvSpPr>
        <p:spPr>
          <a:xfrm>
            <a:off x="0" y="1013599"/>
            <a:ext cx="6292850" cy="2677656"/>
          </a:xfrm>
          <a:prstGeom prst="rect">
            <a:avLst/>
          </a:prstGeom>
          <a:noFill/>
        </p:spPr>
        <p:txBody>
          <a:bodyPr wrap="square">
            <a:spAutoFit/>
          </a:bodyPr>
          <a:lstStyle/>
          <a:p>
            <a:r>
              <a:rPr lang="el-GR" sz="2400" b="1" dirty="0">
                <a:solidFill>
                  <a:schemeClr val="bg1"/>
                </a:solidFill>
              </a:rPr>
              <a:t>3</a:t>
            </a:r>
            <a:r>
              <a:rPr lang="el-GR" sz="2400" b="1" dirty="0"/>
              <a:t>. </a:t>
            </a:r>
            <a:r>
              <a:rPr lang="el-GR" sz="2400" b="1" dirty="0" err="1"/>
              <a:t>Αυτοοργανούμενοι</a:t>
            </a:r>
            <a:r>
              <a:rPr lang="el-GR" sz="2400" b="1" dirty="0"/>
              <a:t> Χάρτες (</a:t>
            </a:r>
            <a:r>
              <a:rPr lang="el-GR" sz="2400" b="1" dirty="0" err="1"/>
              <a:t>Self-Organizing</a:t>
            </a:r>
            <a:r>
              <a:rPr lang="el-GR" sz="2400" b="1" dirty="0"/>
              <a:t> </a:t>
            </a:r>
            <a:r>
              <a:rPr lang="el-GR" sz="2400" b="1" dirty="0" err="1"/>
              <a:t>Maps</a:t>
            </a:r>
            <a:r>
              <a:rPr lang="el-GR" sz="2400" b="1" dirty="0"/>
              <a:t> - SOM):</a:t>
            </a:r>
          </a:p>
          <a:p>
            <a:endParaRPr lang="el-GR" sz="2400" b="1" dirty="0"/>
          </a:p>
          <a:p>
            <a:r>
              <a:rPr lang="el-GR" sz="2400" b="1" dirty="0"/>
              <a:t>    Δίκτυα χωρίς επίβλεψη.</a:t>
            </a:r>
          </a:p>
          <a:p>
            <a:r>
              <a:rPr lang="el-GR" sz="2400" b="1" dirty="0"/>
              <a:t>    Οργανώνουν τα δεδομένα σε ομάδες (</a:t>
            </a:r>
            <a:r>
              <a:rPr lang="el-GR" sz="2400" b="1" dirty="0" err="1"/>
              <a:t>clustering</a:t>
            </a:r>
            <a:r>
              <a:rPr lang="el-GR" sz="2400" b="1" dirty="0"/>
              <a:t>).</a:t>
            </a:r>
          </a:p>
          <a:p>
            <a:r>
              <a:rPr lang="el-GR" sz="2400" b="1" dirty="0"/>
              <a:t>    Ιδανικά για </a:t>
            </a:r>
            <a:r>
              <a:rPr lang="el-GR" sz="2400" b="1" dirty="0" err="1"/>
              <a:t>οπτικοποίηση</a:t>
            </a:r>
            <a:r>
              <a:rPr lang="el-GR" sz="2400" b="1" dirty="0"/>
              <a:t> δεδομένων</a:t>
            </a:r>
            <a:r>
              <a:rPr lang="el-GR" sz="2400" b="1" dirty="0">
                <a:solidFill>
                  <a:schemeClr val="bg1"/>
                </a:solidFill>
              </a:rPr>
              <a:t>.</a:t>
            </a:r>
            <a:endParaRPr lang="el-GR" sz="2400" dirty="0">
              <a:solidFill>
                <a:schemeClr val="bg1"/>
              </a:solidFill>
            </a:endParaRPr>
          </a:p>
        </p:txBody>
      </p:sp>
      <p:pic>
        <p:nvPicPr>
          <p:cNvPr id="8" name="Εικόνα 7">
            <a:extLst>
              <a:ext uri="{FF2B5EF4-FFF2-40B4-BE49-F238E27FC236}">
                <a16:creationId xmlns:a16="http://schemas.microsoft.com/office/drawing/2014/main" id="{42DF90AA-1D59-C059-F51F-5803B97333C8}"/>
              </a:ext>
            </a:extLst>
          </p:cNvPr>
          <p:cNvPicPr>
            <a:picLocks noChangeAspect="1"/>
          </p:cNvPicPr>
          <p:nvPr/>
        </p:nvPicPr>
        <p:blipFill>
          <a:blip r:embed="rId3"/>
          <a:stretch>
            <a:fillRect/>
          </a:stretch>
        </p:blipFill>
        <p:spPr>
          <a:xfrm>
            <a:off x="5786603" y="1600200"/>
            <a:ext cx="5387644" cy="3315473"/>
          </a:xfrm>
          <a:prstGeom prst="rect">
            <a:avLst/>
          </a:prstGeom>
        </p:spPr>
      </p:pic>
    </p:spTree>
    <p:extLst>
      <p:ext uri="{BB962C8B-B14F-4D97-AF65-F5344CB8AC3E}">
        <p14:creationId xmlns:p14="http://schemas.microsoft.com/office/powerpoint/2010/main" val="3249340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DF8E0E8-E7B9-7B43-1E04-8822C62C1EF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C30AEF7-90DA-601D-BABB-F2FD4702A372}"/>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A62612E4-9A9E-795E-FEF7-94A8C30B7553}"/>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8E22E524-D6B4-3374-8129-043DC1284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D9C21B3F-7654-6A16-B47E-3B2FAFAEB02B}"/>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F647291E-F892-A89B-D572-CD2DC3B984D3}"/>
              </a:ext>
            </a:extLst>
          </p:cNvPr>
          <p:cNvSpPr txBox="1"/>
          <p:nvPr/>
        </p:nvSpPr>
        <p:spPr>
          <a:xfrm>
            <a:off x="0" y="1013599"/>
            <a:ext cx="6292850" cy="3046988"/>
          </a:xfrm>
          <a:prstGeom prst="rect">
            <a:avLst/>
          </a:prstGeom>
          <a:noFill/>
        </p:spPr>
        <p:txBody>
          <a:bodyPr wrap="square">
            <a:spAutoFit/>
          </a:bodyPr>
          <a:lstStyle/>
          <a:p>
            <a:r>
              <a:rPr lang="el-GR" sz="2400" b="1" dirty="0"/>
              <a:t>4. Δίκτυα Ανάλυσης </a:t>
            </a:r>
            <a:r>
              <a:rPr lang="el-GR" sz="2400" b="1" dirty="0" err="1"/>
              <a:t>Ιδιοδιανυσμάτων</a:t>
            </a:r>
            <a:r>
              <a:rPr lang="el-GR" sz="2400" b="1" dirty="0"/>
              <a:t> (</a:t>
            </a:r>
            <a:r>
              <a:rPr lang="el-GR" sz="2400" b="1" dirty="0" err="1"/>
              <a:t>Principal</a:t>
            </a:r>
            <a:r>
              <a:rPr lang="el-GR" sz="2400" b="1" dirty="0"/>
              <a:t> </a:t>
            </a:r>
            <a:r>
              <a:rPr lang="el-GR" sz="2400" b="1" dirty="0" err="1"/>
              <a:t>Component</a:t>
            </a:r>
            <a:r>
              <a:rPr lang="el-GR" sz="2400" b="1" dirty="0"/>
              <a:t> </a:t>
            </a:r>
            <a:r>
              <a:rPr lang="el-GR" sz="2400" b="1" dirty="0" err="1"/>
              <a:t>Analysis</a:t>
            </a:r>
            <a:r>
              <a:rPr lang="el-GR" sz="2400" b="1" dirty="0"/>
              <a:t> - PCA </a:t>
            </a:r>
            <a:r>
              <a:rPr lang="el-GR" sz="2400" b="1" dirty="0" err="1"/>
              <a:t>Networks</a:t>
            </a:r>
            <a:r>
              <a:rPr lang="el-GR" sz="2400" b="1" dirty="0"/>
              <a:t>):</a:t>
            </a:r>
          </a:p>
          <a:p>
            <a:endParaRPr lang="el-GR" sz="2400" b="1" dirty="0"/>
          </a:p>
          <a:p>
            <a:r>
              <a:rPr lang="el-GR" sz="2400" b="1" dirty="0"/>
              <a:t>    Ελαχιστοποιούν τη διάσταση δεδομένων.</a:t>
            </a:r>
          </a:p>
          <a:p>
            <a:r>
              <a:rPr lang="el-GR" sz="2400" b="1" dirty="0"/>
              <a:t>    Χρησιμοποιούνται σε εφαρμογές επεξεργασίας εικόνας.</a:t>
            </a:r>
            <a:endParaRPr lang="el-GR" sz="2400" dirty="0"/>
          </a:p>
        </p:txBody>
      </p:sp>
      <p:pic>
        <p:nvPicPr>
          <p:cNvPr id="8" name="Εικόνα 7">
            <a:extLst>
              <a:ext uri="{FF2B5EF4-FFF2-40B4-BE49-F238E27FC236}">
                <a16:creationId xmlns:a16="http://schemas.microsoft.com/office/drawing/2014/main" id="{3481A5DA-16A1-D348-0B67-B82F7725B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5245" y="2800430"/>
            <a:ext cx="6542485" cy="3663792"/>
          </a:xfrm>
          <a:prstGeom prst="rect">
            <a:avLst/>
          </a:prstGeom>
        </p:spPr>
      </p:pic>
    </p:spTree>
    <p:extLst>
      <p:ext uri="{BB962C8B-B14F-4D97-AF65-F5344CB8AC3E}">
        <p14:creationId xmlns:p14="http://schemas.microsoft.com/office/powerpoint/2010/main" val="1762815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50E87EA-20E4-C935-E879-766F90F7CE9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05F3A9D-8566-7FB6-0B20-C0420A541B10}"/>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D9E54ADF-8B39-3432-3482-7E1BF4BA14FF}"/>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C81D3888-2EEF-2597-0374-6AB70CC24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C7EC7860-D363-88DF-C06C-EC1B6846C03E}"/>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823811BA-D13A-2A48-1BF0-6185AC06D941}"/>
              </a:ext>
            </a:extLst>
          </p:cNvPr>
          <p:cNvSpPr txBox="1"/>
          <p:nvPr/>
        </p:nvSpPr>
        <p:spPr>
          <a:xfrm>
            <a:off x="0" y="1013599"/>
            <a:ext cx="6292850" cy="2308324"/>
          </a:xfrm>
          <a:prstGeom prst="rect">
            <a:avLst/>
          </a:prstGeom>
          <a:noFill/>
        </p:spPr>
        <p:txBody>
          <a:bodyPr wrap="square">
            <a:spAutoFit/>
          </a:bodyPr>
          <a:lstStyle/>
          <a:p>
            <a:r>
              <a:rPr lang="el-GR" sz="2400" b="1" dirty="0"/>
              <a:t>5. Δίκτυα Μάθησης Διανυσμάτων (</a:t>
            </a:r>
            <a:r>
              <a:rPr lang="el-GR" sz="2400" b="1" dirty="0" err="1"/>
              <a:t>Learning</a:t>
            </a:r>
            <a:r>
              <a:rPr lang="el-GR" sz="2400" b="1" dirty="0"/>
              <a:t> </a:t>
            </a:r>
            <a:r>
              <a:rPr lang="el-GR" sz="2400" b="1" dirty="0" err="1"/>
              <a:t>Vector</a:t>
            </a:r>
            <a:r>
              <a:rPr lang="el-GR" sz="2400" b="1" dirty="0"/>
              <a:t> </a:t>
            </a:r>
            <a:r>
              <a:rPr lang="el-GR" sz="2400" b="1" dirty="0" err="1"/>
              <a:t>Quantization</a:t>
            </a:r>
            <a:r>
              <a:rPr lang="el-GR" sz="2400" b="1" dirty="0"/>
              <a:t> - LVQ):</a:t>
            </a:r>
          </a:p>
          <a:p>
            <a:endParaRPr lang="el-GR" sz="2400" b="1" dirty="0"/>
          </a:p>
          <a:p>
            <a:r>
              <a:rPr lang="el-GR" sz="2400" b="1" dirty="0"/>
              <a:t>    Δίκτυα με επίβλεψη.</a:t>
            </a:r>
          </a:p>
          <a:p>
            <a:r>
              <a:rPr lang="el-GR" sz="2400" b="1" dirty="0"/>
              <a:t>    Χρησιμοποιούνται για ταξινόμηση δεδομένων.</a:t>
            </a:r>
            <a:endParaRPr lang="el-GR" sz="2400" dirty="0"/>
          </a:p>
        </p:txBody>
      </p:sp>
      <p:pic>
        <p:nvPicPr>
          <p:cNvPr id="6" name="Εικόνα 5">
            <a:extLst>
              <a:ext uri="{FF2B5EF4-FFF2-40B4-BE49-F238E27FC236}">
                <a16:creationId xmlns:a16="http://schemas.microsoft.com/office/drawing/2014/main" id="{70CDF566-A946-F742-44B3-AD6DEB6B0270}"/>
              </a:ext>
            </a:extLst>
          </p:cNvPr>
          <p:cNvPicPr>
            <a:picLocks noChangeAspect="1"/>
          </p:cNvPicPr>
          <p:nvPr/>
        </p:nvPicPr>
        <p:blipFill>
          <a:blip r:embed="rId3"/>
          <a:stretch>
            <a:fillRect/>
          </a:stretch>
        </p:blipFill>
        <p:spPr>
          <a:xfrm>
            <a:off x="5514660" y="2426325"/>
            <a:ext cx="6374545" cy="3695075"/>
          </a:xfrm>
          <a:prstGeom prst="rect">
            <a:avLst/>
          </a:prstGeom>
        </p:spPr>
      </p:pic>
    </p:spTree>
    <p:extLst>
      <p:ext uri="{BB962C8B-B14F-4D97-AF65-F5344CB8AC3E}">
        <p14:creationId xmlns:p14="http://schemas.microsoft.com/office/powerpoint/2010/main" val="241182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0516CC0-A4D6-6AB6-CAF4-0BC40A57E4D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CEE316E-ED50-514B-BCB8-D8FB83861C0B}"/>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5339713A-1A11-F473-D44A-8FF09A26F45B}"/>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2056B0C6-678E-078B-01DC-C067DC25B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81A3B2D7-3068-CA14-08EE-E11468690F68}"/>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915A1172-E720-F261-45A9-10A0BE95499D}"/>
              </a:ext>
            </a:extLst>
          </p:cNvPr>
          <p:cNvSpPr txBox="1"/>
          <p:nvPr/>
        </p:nvSpPr>
        <p:spPr>
          <a:xfrm>
            <a:off x="1714499" y="1063388"/>
            <a:ext cx="6292850" cy="2246769"/>
          </a:xfrm>
          <a:prstGeom prst="rect">
            <a:avLst/>
          </a:prstGeom>
          <a:noFill/>
        </p:spPr>
        <p:txBody>
          <a:bodyPr wrap="square">
            <a:spAutoFit/>
          </a:bodyPr>
          <a:lstStyle/>
          <a:p>
            <a:r>
              <a:rPr lang="el-GR" sz="2000" b="1" dirty="0"/>
              <a:t>6. </a:t>
            </a:r>
            <a:r>
              <a:rPr lang="el-GR" sz="2000" b="1" dirty="0" err="1"/>
              <a:t>Συνελικτικά</a:t>
            </a:r>
            <a:r>
              <a:rPr lang="el-GR" sz="2000" b="1" dirty="0"/>
              <a:t> Νευρωνικά Δίκτυα (</a:t>
            </a:r>
            <a:r>
              <a:rPr lang="el-GR" sz="2000" b="1" dirty="0" err="1"/>
              <a:t>Convolutional</a:t>
            </a:r>
            <a:r>
              <a:rPr lang="el-GR" sz="2000" b="1" dirty="0"/>
              <a:t> </a:t>
            </a:r>
            <a:r>
              <a:rPr lang="el-GR" sz="2000" b="1" dirty="0" err="1"/>
              <a:t>Neural</a:t>
            </a:r>
            <a:r>
              <a:rPr lang="el-GR" sz="2000" b="1" dirty="0"/>
              <a:t> </a:t>
            </a:r>
            <a:r>
              <a:rPr lang="el-GR" sz="2000" b="1" dirty="0" err="1"/>
              <a:t>Networks</a:t>
            </a:r>
            <a:r>
              <a:rPr lang="el-GR" sz="2000" b="1" dirty="0"/>
              <a:t> - CNN):</a:t>
            </a:r>
          </a:p>
          <a:p>
            <a:endParaRPr lang="el-GR" sz="2000" b="1" dirty="0"/>
          </a:p>
          <a:p>
            <a:r>
              <a:rPr lang="el-GR" sz="2000" b="1" dirty="0"/>
              <a:t>    Εξειδικευμένα για επεξεργασία εικόνας και βίντεο.</a:t>
            </a:r>
          </a:p>
          <a:p>
            <a:r>
              <a:rPr lang="el-GR" sz="2000" b="1" dirty="0"/>
              <a:t>    Επικεντρώνονται σε μοτίβα τοπικής</a:t>
            </a:r>
            <a:r>
              <a:rPr lang="el-GR" sz="2000" b="1" dirty="0">
                <a:solidFill>
                  <a:schemeClr val="bg1"/>
                </a:solidFill>
              </a:rPr>
              <a:t> πληροφορίας.</a:t>
            </a:r>
            <a:endParaRPr lang="el-GR" sz="2000" dirty="0">
              <a:solidFill>
                <a:schemeClr val="bg1"/>
              </a:solidFill>
            </a:endParaRPr>
          </a:p>
        </p:txBody>
      </p:sp>
      <p:pic>
        <p:nvPicPr>
          <p:cNvPr id="9" name="Εικόνα 8">
            <a:extLst>
              <a:ext uri="{FF2B5EF4-FFF2-40B4-BE49-F238E27FC236}">
                <a16:creationId xmlns:a16="http://schemas.microsoft.com/office/drawing/2014/main" id="{354D2932-1E10-DD73-EA14-1B61373EBB81}"/>
              </a:ext>
            </a:extLst>
          </p:cNvPr>
          <p:cNvPicPr>
            <a:picLocks noChangeAspect="1"/>
          </p:cNvPicPr>
          <p:nvPr/>
        </p:nvPicPr>
        <p:blipFill>
          <a:blip r:embed="rId3"/>
          <a:stretch>
            <a:fillRect/>
          </a:stretch>
        </p:blipFill>
        <p:spPr>
          <a:xfrm>
            <a:off x="2841467" y="3091828"/>
            <a:ext cx="4667581" cy="2613845"/>
          </a:xfrm>
          <a:prstGeom prst="rect">
            <a:avLst/>
          </a:prstGeom>
        </p:spPr>
      </p:pic>
    </p:spTree>
    <p:extLst>
      <p:ext uri="{BB962C8B-B14F-4D97-AF65-F5344CB8AC3E}">
        <p14:creationId xmlns:p14="http://schemas.microsoft.com/office/powerpoint/2010/main" val="394223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324EF33-56AE-7170-6B2B-7ABFE1E343B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29A9CBF-A49D-DFB0-30B6-C009D51300C2}"/>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C38CAC4D-59E6-55C4-AD5E-0DC7EDB3996F}"/>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8B2802E4-5FED-08C4-8EDA-E9C67F468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102C931E-750C-4B71-07EA-D7675957BFD1}"/>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804AF632-71AD-5007-B808-6AAAF93555D4}"/>
              </a:ext>
            </a:extLst>
          </p:cNvPr>
          <p:cNvSpPr txBox="1"/>
          <p:nvPr/>
        </p:nvSpPr>
        <p:spPr>
          <a:xfrm>
            <a:off x="0" y="1013599"/>
            <a:ext cx="6292850" cy="3416320"/>
          </a:xfrm>
          <a:prstGeom prst="rect">
            <a:avLst/>
          </a:prstGeom>
          <a:noFill/>
        </p:spPr>
        <p:txBody>
          <a:bodyPr wrap="square">
            <a:spAutoFit/>
          </a:bodyPr>
          <a:lstStyle/>
          <a:p>
            <a:r>
              <a:rPr lang="el-GR" sz="2400" b="1" dirty="0">
                <a:solidFill>
                  <a:schemeClr val="bg1"/>
                </a:solidFill>
              </a:rPr>
              <a:t>7</a:t>
            </a:r>
            <a:r>
              <a:rPr lang="el-GR" sz="2400" b="1" dirty="0"/>
              <a:t>. Επαναληπτικά Νευρωνικά Δίκτυα (</a:t>
            </a:r>
            <a:r>
              <a:rPr lang="el-GR" sz="2400" b="1" dirty="0" err="1"/>
              <a:t>Recurrent</a:t>
            </a:r>
            <a:r>
              <a:rPr lang="el-GR" sz="2400" b="1" dirty="0"/>
              <a:t> </a:t>
            </a:r>
            <a:r>
              <a:rPr lang="el-GR" sz="2400" b="1" dirty="0" err="1"/>
              <a:t>Neural</a:t>
            </a:r>
            <a:r>
              <a:rPr lang="el-GR" sz="2400" b="1" dirty="0"/>
              <a:t> </a:t>
            </a:r>
            <a:r>
              <a:rPr lang="el-GR" sz="2400" b="1" dirty="0" err="1"/>
              <a:t>Networks</a:t>
            </a:r>
            <a:r>
              <a:rPr lang="el-GR" sz="2400" b="1" dirty="0"/>
              <a:t> - RNN):</a:t>
            </a:r>
          </a:p>
          <a:p>
            <a:endParaRPr lang="el-GR" sz="2400" b="1" dirty="0"/>
          </a:p>
          <a:p>
            <a:r>
              <a:rPr lang="el-GR" sz="2400" b="1" dirty="0"/>
              <a:t>    Επεξεργάζονται </a:t>
            </a:r>
            <a:r>
              <a:rPr lang="el-GR" sz="2400" b="1" dirty="0" err="1"/>
              <a:t>ακολουθιακά</a:t>
            </a:r>
            <a:r>
              <a:rPr lang="el-GR" sz="2400" b="1" dirty="0"/>
              <a:t> δεδομένα (χρονικές σειρές).</a:t>
            </a:r>
          </a:p>
          <a:p>
            <a:r>
              <a:rPr lang="el-GR" sz="2400" b="1" dirty="0"/>
              <a:t>    Χρησιμοποιούνται σε εφαρμογές όπως:</a:t>
            </a:r>
          </a:p>
          <a:p>
            <a:r>
              <a:rPr lang="el-GR" sz="2400" b="1" dirty="0"/>
              <a:t>        Φωνητική αναγνώριση.</a:t>
            </a:r>
          </a:p>
          <a:p>
            <a:r>
              <a:rPr lang="el-GR" sz="2400" b="1" dirty="0"/>
              <a:t>        Μετάφραση κειμένου.</a:t>
            </a:r>
            <a:endParaRPr lang="el-GR" sz="2400" dirty="0"/>
          </a:p>
        </p:txBody>
      </p:sp>
      <p:pic>
        <p:nvPicPr>
          <p:cNvPr id="6" name="Εικόνα 5">
            <a:extLst>
              <a:ext uri="{FF2B5EF4-FFF2-40B4-BE49-F238E27FC236}">
                <a16:creationId xmlns:a16="http://schemas.microsoft.com/office/drawing/2014/main" id="{FC54797A-E7B4-BA74-8ACF-04CF703EEA66}"/>
              </a:ext>
            </a:extLst>
          </p:cNvPr>
          <p:cNvPicPr>
            <a:picLocks noChangeAspect="1"/>
          </p:cNvPicPr>
          <p:nvPr/>
        </p:nvPicPr>
        <p:blipFill>
          <a:blip r:embed="rId3"/>
          <a:stretch>
            <a:fillRect/>
          </a:stretch>
        </p:blipFill>
        <p:spPr>
          <a:xfrm>
            <a:off x="6425047" y="1557020"/>
            <a:ext cx="4852553" cy="3700780"/>
          </a:xfrm>
          <a:prstGeom prst="rect">
            <a:avLst/>
          </a:prstGeom>
        </p:spPr>
      </p:pic>
    </p:spTree>
    <p:extLst>
      <p:ext uri="{BB962C8B-B14F-4D97-AF65-F5344CB8AC3E}">
        <p14:creationId xmlns:p14="http://schemas.microsoft.com/office/powerpoint/2010/main" val="73840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311754A-2ABC-3153-4934-25C6646F30B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AD7DE17-B47C-46EB-4F35-887C2ADB2FAC}"/>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55225D96-3FAC-5F5F-CAF5-A1FB8BD3E283}"/>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A6EE8757-1445-6F13-9B4E-3609970C2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07549352-8B72-5B21-ABC4-609784ED1734}"/>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116D5C27-840D-3EC7-8A41-0FA5D1A55D3A}"/>
              </a:ext>
            </a:extLst>
          </p:cNvPr>
          <p:cNvSpPr txBox="1"/>
          <p:nvPr/>
        </p:nvSpPr>
        <p:spPr>
          <a:xfrm>
            <a:off x="-1" y="1013599"/>
            <a:ext cx="9016779" cy="1323439"/>
          </a:xfrm>
          <a:prstGeom prst="rect">
            <a:avLst/>
          </a:prstGeom>
          <a:noFill/>
        </p:spPr>
        <p:txBody>
          <a:bodyPr wrap="square">
            <a:spAutoFit/>
          </a:bodyPr>
          <a:lstStyle/>
          <a:p>
            <a:r>
              <a:rPr lang="el-GR" sz="2000" b="1" dirty="0"/>
              <a:t>8. Γεννητικά Αντιπαραθετικά Δίκτυα (</a:t>
            </a:r>
            <a:r>
              <a:rPr lang="el-GR" sz="2000" b="1" dirty="0" err="1"/>
              <a:t>Generative</a:t>
            </a:r>
            <a:r>
              <a:rPr lang="el-GR" sz="2000" b="1" dirty="0"/>
              <a:t> </a:t>
            </a:r>
            <a:r>
              <a:rPr lang="el-GR" sz="2000" b="1" dirty="0" err="1"/>
              <a:t>Adversarial</a:t>
            </a:r>
            <a:r>
              <a:rPr lang="el-GR" sz="2000" b="1" dirty="0"/>
              <a:t> </a:t>
            </a:r>
            <a:r>
              <a:rPr lang="el-GR" sz="2000" b="1" dirty="0" err="1"/>
              <a:t>Networks</a:t>
            </a:r>
            <a:r>
              <a:rPr lang="el-GR" sz="2000" b="1" dirty="0"/>
              <a:t> - </a:t>
            </a:r>
            <a:r>
              <a:rPr lang="el-GR" sz="2000" b="1" dirty="0" err="1"/>
              <a:t>GANs</a:t>
            </a:r>
            <a:r>
              <a:rPr lang="el-GR" sz="2000" b="1" dirty="0"/>
              <a:t>):</a:t>
            </a:r>
          </a:p>
          <a:p>
            <a:r>
              <a:rPr lang="el-GR" sz="2000" b="1" dirty="0"/>
              <a:t>    Χρησιμοποιούνται για τη δημιουργία νέων δεδομένων (π.χ. εικόνες).</a:t>
            </a:r>
          </a:p>
          <a:p>
            <a:r>
              <a:rPr lang="el-GR" sz="2000" b="1" dirty="0"/>
              <a:t>    Ανταγωνισμός μεταξύ ενός γεννήτορα και ενός διακριτή.</a:t>
            </a:r>
            <a:endParaRPr lang="el-GR" sz="2000" dirty="0"/>
          </a:p>
        </p:txBody>
      </p:sp>
      <p:pic>
        <p:nvPicPr>
          <p:cNvPr id="6" name="Εικόνα 5">
            <a:extLst>
              <a:ext uri="{FF2B5EF4-FFF2-40B4-BE49-F238E27FC236}">
                <a16:creationId xmlns:a16="http://schemas.microsoft.com/office/drawing/2014/main" id="{F7E6C8AA-8E85-47D8-9335-C9964E8F816F}"/>
              </a:ext>
            </a:extLst>
          </p:cNvPr>
          <p:cNvPicPr>
            <a:picLocks noChangeAspect="1"/>
          </p:cNvPicPr>
          <p:nvPr/>
        </p:nvPicPr>
        <p:blipFill>
          <a:blip r:embed="rId3"/>
          <a:stretch>
            <a:fillRect/>
          </a:stretch>
        </p:blipFill>
        <p:spPr>
          <a:xfrm>
            <a:off x="0" y="2232228"/>
            <a:ext cx="7712480" cy="4577469"/>
          </a:xfrm>
          <a:prstGeom prst="rect">
            <a:avLst/>
          </a:prstGeom>
        </p:spPr>
      </p:pic>
      <p:pic>
        <p:nvPicPr>
          <p:cNvPr id="8" name="Εικόνα 7">
            <a:extLst>
              <a:ext uri="{FF2B5EF4-FFF2-40B4-BE49-F238E27FC236}">
                <a16:creationId xmlns:a16="http://schemas.microsoft.com/office/drawing/2014/main" id="{8E87564E-3150-4F7F-3521-A9A125FEA68B}"/>
              </a:ext>
            </a:extLst>
          </p:cNvPr>
          <p:cNvPicPr>
            <a:picLocks noChangeAspect="1"/>
          </p:cNvPicPr>
          <p:nvPr/>
        </p:nvPicPr>
        <p:blipFill>
          <a:blip r:embed="rId4"/>
          <a:stretch>
            <a:fillRect/>
          </a:stretch>
        </p:blipFill>
        <p:spPr>
          <a:xfrm>
            <a:off x="6787464" y="2232228"/>
            <a:ext cx="5068225" cy="1881699"/>
          </a:xfrm>
          <a:prstGeom prst="rect">
            <a:avLst/>
          </a:prstGeom>
        </p:spPr>
      </p:pic>
    </p:spTree>
    <p:extLst>
      <p:ext uri="{BB962C8B-B14F-4D97-AF65-F5344CB8AC3E}">
        <p14:creationId xmlns:p14="http://schemas.microsoft.com/office/powerpoint/2010/main" val="2569676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C4AD3D7-3883-3049-CE13-F010906BF0E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E5501A9-BF9F-7AE0-9D6F-60D57D3B29BE}"/>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39C98B7D-070E-090A-4F46-A35BB047D9A4}"/>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2F58713E-B2FD-6C93-E6CF-A1A7484B5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0"/>
            <a:ext cx="12192000" cy="6858000"/>
          </a:xfrm>
          <a:prstGeom prst="rect">
            <a:avLst/>
          </a:prstGeom>
        </p:spPr>
      </p:pic>
      <p:sp>
        <p:nvSpPr>
          <p:cNvPr id="4" name="Title 1">
            <a:extLst>
              <a:ext uri="{FF2B5EF4-FFF2-40B4-BE49-F238E27FC236}">
                <a16:creationId xmlns:a16="http://schemas.microsoft.com/office/drawing/2014/main" id="{6DD8318C-CB5F-4DAC-E4E7-26F9E313BD13}"/>
              </a:ext>
            </a:extLst>
          </p:cNvPr>
          <p:cNvSpPr txBox="1">
            <a:spLocks/>
          </p:cNvSpPr>
          <p:nvPr/>
        </p:nvSpPr>
        <p:spPr>
          <a:xfrm>
            <a:off x="1714499" y="80803"/>
            <a:ext cx="7854043" cy="7050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t>Είδη </a:t>
            </a:r>
            <a:r>
              <a:rPr lang="el-GR" sz="3200" dirty="0" err="1"/>
              <a:t>Νευρωνικών</a:t>
            </a:r>
            <a:r>
              <a:rPr lang="el-GR" sz="3200" dirty="0"/>
              <a:t> Δικτυών</a:t>
            </a:r>
          </a:p>
        </p:txBody>
      </p:sp>
      <p:sp>
        <p:nvSpPr>
          <p:cNvPr id="7" name="TextBox 6">
            <a:extLst>
              <a:ext uri="{FF2B5EF4-FFF2-40B4-BE49-F238E27FC236}">
                <a16:creationId xmlns:a16="http://schemas.microsoft.com/office/drawing/2014/main" id="{42669804-8362-CB09-B8FF-66B30CFFE351}"/>
              </a:ext>
            </a:extLst>
          </p:cNvPr>
          <p:cNvSpPr txBox="1"/>
          <p:nvPr/>
        </p:nvSpPr>
        <p:spPr>
          <a:xfrm>
            <a:off x="0" y="1013599"/>
            <a:ext cx="6292850" cy="2677656"/>
          </a:xfrm>
          <a:prstGeom prst="rect">
            <a:avLst/>
          </a:prstGeom>
          <a:noFill/>
        </p:spPr>
        <p:txBody>
          <a:bodyPr wrap="square">
            <a:spAutoFit/>
          </a:bodyPr>
          <a:lstStyle/>
          <a:p>
            <a:r>
              <a:rPr lang="el-GR" sz="2400" b="1" dirty="0"/>
              <a:t>9. Ενισχυτική Μάθηση (</a:t>
            </a:r>
            <a:r>
              <a:rPr lang="el-GR" sz="2400" b="1" dirty="0" err="1"/>
              <a:t>Reinforcement</a:t>
            </a:r>
            <a:r>
              <a:rPr lang="el-GR" sz="2400" b="1" dirty="0"/>
              <a:t> </a:t>
            </a:r>
            <a:r>
              <a:rPr lang="el-GR" sz="2400" b="1" dirty="0" err="1"/>
              <a:t>Learning</a:t>
            </a:r>
            <a:r>
              <a:rPr lang="el-GR" sz="2400" b="1" dirty="0"/>
              <a:t> </a:t>
            </a:r>
            <a:r>
              <a:rPr lang="el-GR" sz="2400" b="1" dirty="0" err="1"/>
              <a:t>Networks</a:t>
            </a:r>
            <a:r>
              <a:rPr lang="el-GR" sz="2400" b="1" dirty="0"/>
              <a:t>):</a:t>
            </a:r>
          </a:p>
          <a:p>
            <a:endParaRPr lang="el-GR" sz="2400" b="1" dirty="0"/>
          </a:p>
          <a:p>
            <a:r>
              <a:rPr lang="el-GR" sz="2400" b="1" dirty="0"/>
              <a:t>    Μαθαίνουν μέσω επιβράβευσης ή τιμωρίας.</a:t>
            </a:r>
          </a:p>
          <a:p>
            <a:r>
              <a:rPr lang="el-GR" sz="2400" b="1" dirty="0"/>
              <a:t>    Ιδανικά για αυτόνομα συστήματα (π.χ. ρομπότ).</a:t>
            </a:r>
            <a:endParaRPr lang="el-GR" sz="2400" dirty="0"/>
          </a:p>
        </p:txBody>
      </p:sp>
      <p:sp>
        <p:nvSpPr>
          <p:cNvPr id="10" name="TextBox 9">
            <a:extLst>
              <a:ext uri="{FF2B5EF4-FFF2-40B4-BE49-F238E27FC236}">
                <a16:creationId xmlns:a16="http://schemas.microsoft.com/office/drawing/2014/main" id="{37B4176B-8AE0-4E31-E9BD-90E67DB7F076}"/>
              </a:ext>
            </a:extLst>
          </p:cNvPr>
          <p:cNvSpPr txBox="1"/>
          <p:nvPr/>
        </p:nvSpPr>
        <p:spPr>
          <a:xfrm>
            <a:off x="0" y="3658407"/>
            <a:ext cx="4693919" cy="2862322"/>
          </a:xfrm>
          <a:prstGeom prst="rect">
            <a:avLst/>
          </a:prstGeom>
          <a:noFill/>
        </p:spPr>
        <p:txBody>
          <a:bodyPr wrap="square">
            <a:spAutoFit/>
          </a:bodyPr>
          <a:lstStyle/>
          <a:p>
            <a:r>
              <a:rPr lang="el-GR" dirty="0">
                <a:solidFill>
                  <a:schemeClr val="bg1"/>
                </a:solidFill>
              </a:rPr>
              <a:t>Τι Είναι;</a:t>
            </a:r>
          </a:p>
          <a:p>
            <a:endParaRPr lang="el-GR" dirty="0">
              <a:solidFill>
                <a:schemeClr val="bg1"/>
              </a:solidFill>
            </a:endParaRPr>
          </a:p>
          <a:p>
            <a:r>
              <a:rPr lang="el-GR" dirty="0">
                <a:solidFill>
                  <a:schemeClr val="bg1"/>
                </a:solidFill>
              </a:rPr>
              <a:t>    Μαθαίνουν μέσω της διαδικασίας δοκιμής και σφάλματος (</a:t>
            </a:r>
            <a:r>
              <a:rPr lang="el-GR" dirty="0" err="1">
                <a:solidFill>
                  <a:schemeClr val="bg1"/>
                </a:solidFill>
              </a:rPr>
              <a:t>trial</a:t>
            </a:r>
            <a:r>
              <a:rPr lang="el-GR" dirty="0">
                <a:solidFill>
                  <a:schemeClr val="bg1"/>
                </a:solidFill>
              </a:rPr>
              <a:t> and </a:t>
            </a:r>
            <a:r>
              <a:rPr lang="el-GR" dirty="0" err="1">
                <a:solidFill>
                  <a:schemeClr val="bg1"/>
                </a:solidFill>
              </a:rPr>
              <a:t>error</a:t>
            </a:r>
            <a:r>
              <a:rPr lang="el-GR" dirty="0">
                <a:solidFill>
                  <a:schemeClr val="bg1"/>
                </a:solidFill>
              </a:rPr>
              <a:t>).</a:t>
            </a:r>
          </a:p>
          <a:p>
            <a:r>
              <a:rPr lang="el-GR" dirty="0">
                <a:solidFill>
                  <a:schemeClr val="bg1"/>
                </a:solidFill>
              </a:rPr>
              <a:t>    Αντί να έχουν προκαθορισμένα δεδομένα εισόδου-εξόδου, λειτουργούν σε ένα δυναμικό περιβάλλον.</a:t>
            </a:r>
          </a:p>
          <a:p>
            <a:r>
              <a:rPr lang="el-GR" dirty="0">
                <a:solidFill>
                  <a:schemeClr val="bg1"/>
                </a:solidFill>
              </a:rPr>
              <a:t>    Στόχος: Να μεγιστοποιήσουν τη συνολική επιβράβευση (</a:t>
            </a:r>
            <a:r>
              <a:rPr lang="el-GR" dirty="0" err="1">
                <a:solidFill>
                  <a:schemeClr val="bg1"/>
                </a:solidFill>
              </a:rPr>
              <a:t>reward</a:t>
            </a:r>
            <a:r>
              <a:rPr lang="el-GR" dirty="0">
                <a:solidFill>
                  <a:schemeClr val="bg1"/>
                </a:solidFill>
              </a:rPr>
              <a:t>).</a:t>
            </a:r>
          </a:p>
          <a:p>
            <a:endParaRPr lang="el-GR" dirty="0">
              <a:solidFill>
                <a:schemeClr val="bg1"/>
              </a:solidFill>
            </a:endParaRPr>
          </a:p>
        </p:txBody>
      </p:sp>
      <p:pic>
        <p:nvPicPr>
          <p:cNvPr id="12" name="Εικόνα 11">
            <a:extLst>
              <a:ext uri="{FF2B5EF4-FFF2-40B4-BE49-F238E27FC236}">
                <a16:creationId xmlns:a16="http://schemas.microsoft.com/office/drawing/2014/main" id="{33E02CC3-25C2-7CA5-BD42-F145DE593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407" y="2941983"/>
            <a:ext cx="5729228" cy="2100202"/>
          </a:xfrm>
          <a:prstGeom prst="rect">
            <a:avLst/>
          </a:prstGeom>
        </p:spPr>
      </p:pic>
    </p:spTree>
    <p:extLst>
      <p:ext uri="{BB962C8B-B14F-4D97-AF65-F5344CB8AC3E}">
        <p14:creationId xmlns:p14="http://schemas.microsoft.com/office/powerpoint/2010/main" val="3331434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04498CAB-23A5-EC36-1DAC-717DC8AB3AD3}"/>
              </a:ext>
            </a:extLst>
          </p:cNvPr>
          <p:cNvPicPr>
            <a:picLocks noChangeAspect="1"/>
          </p:cNvPicPr>
          <p:nvPr/>
        </p:nvPicPr>
        <p:blipFill>
          <a:blip r:embed="rId2"/>
          <a:stretch>
            <a:fillRect/>
          </a:stretch>
        </p:blipFill>
        <p:spPr>
          <a:xfrm>
            <a:off x="1111023" y="1600200"/>
            <a:ext cx="8924925" cy="5257800"/>
          </a:xfrm>
          <a:prstGeom prst="rect">
            <a:avLst/>
          </a:prstGeom>
        </p:spPr>
      </p:pic>
      <p:sp>
        <p:nvSpPr>
          <p:cNvPr id="9" name="TextBox 8">
            <a:extLst>
              <a:ext uri="{FF2B5EF4-FFF2-40B4-BE49-F238E27FC236}">
                <a16:creationId xmlns:a16="http://schemas.microsoft.com/office/drawing/2014/main" id="{FB1784BF-22D5-3118-E8A2-B49F3CB30791}"/>
              </a:ext>
            </a:extLst>
          </p:cNvPr>
          <p:cNvSpPr txBox="1"/>
          <p:nvPr/>
        </p:nvSpPr>
        <p:spPr>
          <a:xfrm>
            <a:off x="1622651" y="92095"/>
            <a:ext cx="8413297" cy="1508105"/>
          </a:xfrm>
          <a:prstGeom prst="rect">
            <a:avLst/>
          </a:prstGeom>
          <a:noFill/>
        </p:spPr>
        <p:txBody>
          <a:bodyPr wrap="square">
            <a:spAutoFit/>
          </a:bodyPr>
          <a:lstStyle/>
          <a:p>
            <a:pPr algn="ctr"/>
            <a:r>
              <a:rPr lang="el-GR" sz="2000" b="1" dirty="0"/>
              <a:t>Εφαρμογή </a:t>
            </a:r>
            <a:r>
              <a:rPr lang="en-US" sz="2000" b="1" dirty="0"/>
              <a:t>OCR</a:t>
            </a:r>
            <a:endParaRPr lang="el-GR" sz="2000" b="1" dirty="0"/>
          </a:p>
          <a:p>
            <a:r>
              <a:rPr lang="el-GR" dirty="0"/>
              <a:t>Τι είναι το OCR; Η οπτική αναγνώριση χαρακτήρων (OCR) είναι μια τεχνολογία που μετατρέπει τις σαρωμένες εικόνες κειμένου σε κείμενο που μπορεί να αναγνωστεί από μηχανήματα, το οποίο μπορείτε επίσης να αναζητήσετε, να αντιγράψετε, να επεξεργαστείτε και να επισημάνετε.</a:t>
            </a:r>
          </a:p>
        </p:txBody>
      </p:sp>
    </p:spTree>
    <p:extLst>
      <p:ext uri="{BB962C8B-B14F-4D97-AF65-F5344CB8AC3E}">
        <p14:creationId xmlns:p14="http://schemas.microsoft.com/office/powerpoint/2010/main" val="282649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5255" y="415829"/>
            <a:ext cx="8827957" cy="3329581"/>
          </a:xfrm>
        </p:spPr>
        <p:txBody>
          <a:bodyPr/>
          <a:lstStyle/>
          <a:p>
            <a:r>
              <a:rPr sz="4400" dirty="0" err="1"/>
              <a:t>Πρό</a:t>
            </a:r>
            <a:r>
              <a:rPr sz="4400" dirty="0"/>
              <a:t>βλεψη Αποτελεσμάτων Διαθλαστικής Χειρουργικής Μυωπίας</a:t>
            </a:r>
          </a:p>
        </p:txBody>
      </p:sp>
      <p:sp>
        <p:nvSpPr>
          <p:cNvPr id="3" name="Subtitle 2"/>
          <p:cNvSpPr>
            <a:spLocks noGrp="1"/>
          </p:cNvSpPr>
          <p:nvPr>
            <p:ph type="subTitle" idx="1"/>
          </p:nvPr>
        </p:nvSpPr>
        <p:spPr/>
        <p:txBody>
          <a:bodyPr/>
          <a:lstStyle/>
          <a:p>
            <a:r>
              <a:t>Χρήση Νευρωνικών Δικτύων για Ιατρική Διάγνωση</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Σκοπός της Μελέτης</a:t>
            </a:r>
          </a:p>
        </p:txBody>
      </p:sp>
      <p:sp>
        <p:nvSpPr>
          <p:cNvPr id="3" name="Content Placeholder 2"/>
          <p:cNvSpPr>
            <a:spLocks noGrp="1"/>
          </p:cNvSpPr>
          <p:nvPr>
            <p:ph idx="1"/>
          </p:nvPr>
        </p:nvSpPr>
        <p:spPr/>
        <p:txBody>
          <a:bodyPr/>
          <a:lstStyle/>
          <a:p>
            <a:r>
              <a:t>- Η διαθλαστική χειρουργική (RS) για τη μυωπία έχει σημειώσει σημαντική πρόοδο.</a:t>
            </a:r>
          </a:p>
          <a:p>
            <a:r>
              <a:t>- Παρά την ασφάλεια και την ακρίβεια, ένα μικρό ποσοστό επεμβάσεων απαιτεί επανεπεξεργασία.</a:t>
            </a:r>
          </a:p>
          <a:p>
            <a:r>
              <a:t>- Νομικά και ηθικά, οι ασθενείς πρέπει να ενημερώνονται ότι μπορεί να χρειαστεί διορθωτική RS.</a:t>
            </a:r>
          </a:p>
          <a:p>
            <a:r>
              <a:t>- Χρησιμοποιήσαμε Νευρωνικά Δίκτυα (NN) για να αντιμετωπίσουμε αυτό το ζήτημα.</a:t>
            </a:r>
          </a:p>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Πειραματικό Μέρος</a:t>
            </a:r>
          </a:p>
        </p:txBody>
      </p:sp>
      <p:sp>
        <p:nvSpPr>
          <p:cNvPr id="3" name="Content Placeholder 2"/>
          <p:cNvSpPr>
            <a:spLocks noGrp="1"/>
          </p:cNvSpPr>
          <p:nvPr>
            <p:ph idx="1"/>
          </p:nvPr>
        </p:nvSpPr>
        <p:spPr/>
        <p:txBody>
          <a:bodyPr>
            <a:normAutofit fontScale="92500" lnSpcReduction="20000"/>
          </a:bodyPr>
          <a:lstStyle/>
          <a:p>
            <a:r>
              <a:t>- Μεταξύ 1ης Ιουλίου 2010 και 13ης Ιουλίου 2017 πραγματοποιήθηκαν 4456 RS επεμβάσεις από 15 χειρουργούς.</a:t>
            </a:r>
          </a:p>
          <a:p>
            <a:r>
              <a:t>- 4372 ήταν πρωτογενείς επεμβάσεις και 84 διορθωτικές επανεπεξεργασίες.</a:t>
            </a:r>
          </a:p>
          <a:p>
            <a:r>
              <a:t>- Ο λόγος επανεπεξεργασίας/θεραπείας ήταν 0.01885, εντός των χαμηλών διεθνών ορίων.</a:t>
            </a:r>
          </a:p>
          <a:p>
            <a:r>
              <a:t>- Η εμπειρία των χειρουργών παρουσίασε μικρή, μη στατιστικά σημαντική συσχέτιση με τα αποτελέσματα (p = 0.823496).</a:t>
            </a:r>
          </a:p>
          <a:p>
            <a:r>
              <a:t>- Από αυτές:</a:t>
            </a:r>
          </a:p>
          <a:p>
            <a:r>
              <a:t>  • 2378 μη-επανεπεξεργασίες και 70 επανεπεξεργασίες επιβεβαιώθηκαν ως επιτυχείς μετά από παρακολούθηση ενός έτους.</a:t>
            </a:r>
          </a:p>
          <a:p>
            <a:r>
              <a:t>  • Οι υπόλοιπες αποκλείστηκαν λόγω ελλιπών δεδομένων ή έλλειψης παρακολούθησης.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Δεδομένα: 13 Δείκτες για Διαθλαστική Χειρουργική</a:t>
            </a:r>
          </a:p>
        </p:txBody>
      </p:sp>
      <p:sp>
        <p:nvSpPr>
          <p:cNvPr id="3" name="Content Placeholder 2"/>
          <p:cNvSpPr>
            <a:spLocks noGrp="1"/>
          </p:cNvSpPr>
          <p:nvPr>
            <p:ph idx="1"/>
          </p:nvPr>
        </p:nvSpPr>
        <p:spPr/>
        <p:txBody>
          <a:bodyPr>
            <a:normAutofit fontScale="77500" lnSpcReduction="20000"/>
          </a:bodyPr>
          <a:lstStyle/>
          <a:p>
            <a:r>
              <a:rPr dirty="0"/>
              <a:t>1. </a:t>
            </a:r>
            <a:r>
              <a:rPr dirty="0" err="1"/>
              <a:t>Ηλικί</a:t>
            </a:r>
            <a:r>
              <a:rPr dirty="0"/>
              <a:t>α του ασθενούς.</a:t>
            </a:r>
          </a:p>
          <a:p>
            <a:r>
              <a:rPr dirty="0"/>
              <a:t>2. </a:t>
            </a:r>
            <a:r>
              <a:rPr dirty="0" err="1"/>
              <a:t>Θερμοκρ</a:t>
            </a:r>
            <a:r>
              <a:rPr dirty="0"/>
              <a:t>ασία στο χειρουργικό δωμάτιο.</a:t>
            </a:r>
          </a:p>
          <a:p>
            <a:r>
              <a:rPr dirty="0"/>
              <a:t>3. </a:t>
            </a:r>
            <a:r>
              <a:rPr dirty="0" err="1"/>
              <a:t>Υγρ</a:t>
            </a:r>
            <a:r>
              <a:rPr dirty="0"/>
              <a:t>ασία στο χειρουργικό δωμάτιο.</a:t>
            </a:r>
          </a:p>
          <a:p>
            <a:r>
              <a:rPr dirty="0"/>
              <a:t>4. </a:t>
            </a:r>
            <a:r>
              <a:rPr dirty="0" err="1"/>
              <a:t>Άξον</a:t>
            </a:r>
            <a:r>
              <a:rPr dirty="0"/>
              <a:t>ας αστιγματισμού στο </a:t>
            </a:r>
            <a:r>
              <a:rPr lang="el-GR" dirty="0"/>
              <a:t>υπό –</a:t>
            </a:r>
            <a:r>
              <a:rPr dirty="0" err="1"/>
              <a:t>χειρο</a:t>
            </a:r>
            <a:r>
              <a:rPr lang="el-GR" dirty="0" err="1"/>
              <a:t>ύργηση</a:t>
            </a:r>
            <a:r>
              <a:rPr dirty="0"/>
              <a:t> </a:t>
            </a:r>
            <a:r>
              <a:rPr dirty="0" err="1"/>
              <a:t>μάτι</a:t>
            </a:r>
            <a:r>
              <a:rPr dirty="0"/>
              <a:t> (</a:t>
            </a:r>
            <a:r>
              <a:rPr dirty="0" err="1"/>
              <a:t>σε</a:t>
            </a:r>
            <a:r>
              <a:rPr dirty="0"/>
              <a:t> </a:t>
            </a:r>
            <a:r>
              <a:rPr dirty="0" err="1"/>
              <a:t>μοίρες</a:t>
            </a:r>
            <a:r>
              <a:rPr dirty="0"/>
              <a:t>).</a:t>
            </a:r>
          </a:p>
          <a:p>
            <a:r>
              <a:rPr dirty="0"/>
              <a:t>5. </a:t>
            </a:r>
            <a:r>
              <a:rPr dirty="0" err="1"/>
              <a:t>Πάχος</a:t>
            </a:r>
            <a:r>
              <a:rPr dirty="0"/>
              <a:t> </a:t>
            </a:r>
            <a:r>
              <a:rPr dirty="0" err="1"/>
              <a:t>του</a:t>
            </a:r>
            <a:r>
              <a:rPr dirty="0"/>
              <a:t> </a:t>
            </a:r>
            <a:r>
              <a:rPr dirty="0" err="1"/>
              <a:t>κερ</a:t>
            </a:r>
            <a:r>
              <a:rPr dirty="0"/>
              <a:t>ατοειδούς στρώματος.</a:t>
            </a:r>
          </a:p>
          <a:p>
            <a:r>
              <a:rPr dirty="0"/>
              <a:t>6. </a:t>
            </a:r>
            <a:r>
              <a:rPr dirty="0" err="1"/>
              <a:t>Τεχνική</a:t>
            </a:r>
            <a:r>
              <a:rPr dirty="0"/>
              <a:t> </a:t>
            </a:r>
            <a:r>
              <a:rPr dirty="0" err="1"/>
              <a:t>χειρουργικής</a:t>
            </a:r>
            <a:r>
              <a:rPr dirty="0"/>
              <a:t> (PRK, LASEK, Epi-LASIK, LASIK).</a:t>
            </a:r>
          </a:p>
          <a:p>
            <a:r>
              <a:rPr dirty="0"/>
              <a:t>7. </a:t>
            </a:r>
            <a:r>
              <a:rPr dirty="0" err="1"/>
              <a:t>Μέθοδος</a:t>
            </a:r>
            <a:r>
              <a:rPr dirty="0"/>
              <a:t> </a:t>
            </a:r>
            <a:r>
              <a:rPr dirty="0" err="1"/>
              <a:t>λέιζερ</a:t>
            </a:r>
            <a:r>
              <a:rPr dirty="0"/>
              <a:t> (π.χ. αφα</a:t>
            </a:r>
            <a:r>
              <a:rPr dirty="0" err="1"/>
              <a:t>ίρεση</a:t>
            </a:r>
            <a:r>
              <a:rPr dirty="0"/>
              <a:t> βα</a:t>
            </a:r>
            <a:r>
              <a:rPr dirty="0" err="1"/>
              <a:t>σισμένη</a:t>
            </a:r>
            <a:r>
              <a:rPr dirty="0"/>
              <a:t> </a:t>
            </a:r>
            <a:r>
              <a:rPr dirty="0" err="1"/>
              <a:t>στην</a:t>
            </a:r>
            <a:r>
              <a:rPr dirty="0"/>
              <a:t> α</a:t>
            </a:r>
            <a:r>
              <a:rPr dirty="0" err="1"/>
              <a:t>σφ</a:t>
            </a:r>
            <a:r>
              <a:rPr dirty="0"/>
              <a:t>αιρικότητα).</a:t>
            </a:r>
          </a:p>
          <a:p>
            <a:r>
              <a:rPr dirty="0"/>
              <a:t>8. </a:t>
            </a:r>
            <a:r>
              <a:rPr dirty="0" err="1"/>
              <a:t>Κερ</a:t>
            </a:r>
            <a:r>
              <a:rPr dirty="0"/>
              <a:t>ατομετρική τιμή για τον οριζόντιο άξονα του κερατοειδούς.</a:t>
            </a:r>
          </a:p>
          <a:p>
            <a:r>
              <a:rPr dirty="0"/>
              <a:t>9. </a:t>
            </a:r>
            <a:r>
              <a:rPr dirty="0" err="1"/>
              <a:t>Κερ</a:t>
            </a:r>
            <a:r>
              <a:rPr dirty="0"/>
              <a:t>ατομετρική τιμή για τον κάθετο άξονα του κερατοειδούς.</a:t>
            </a:r>
          </a:p>
          <a:p>
            <a:r>
              <a:rPr dirty="0"/>
              <a:t>10. </a:t>
            </a:r>
            <a:r>
              <a:rPr dirty="0" err="1"/>
              <a:t>Μέγιστη</a:t>
            </a:r>
            <a:r>
              <a:rPr dirty="0"/>
              <a:t> </a:t>
            </a:r>
            <a:r>
              <a:rPr dirty="0" err="1"/>
              <a:t>έντ</a:t>
            </a:r>
            <a:r>
              <a:rPr dirty="0"/>
              <a:t>αση λέιζερ κατά την παρέμβαση.</a:t>
            </a:r>
          </a:p>
          <a:p>
            <a:r>
              <a:rPr dirty="0"/>
              <a:t>11. </a:t>
            </a:r>
            <a:r>
              <a:rPr dirty="0" err="1"/>
              <a:t>Ελάχιστη</a:t>
            </a:r>
            <a:r>
              <a:rPr dirty="0"/>
              <a:t> </a:t>
            </a:r>
            <a:r>
              <a:rPr dirty="0" err="1"/>
              <a:t>έντ</a:t>
            </a:r>
            <a:r>
              <a:rPr dirty="0"/>
              <a:t>αση λέιζερ κατά την παρέμβαση.</a:t>
            </a:r>
          </a:p>
          <a:p>
            <a:r>
              <a:rPr dirty="0"/>
              <a:t>12. </a:t>
            </a:r>
            <a:r>
              <a:rPr dirty="0" err="1"/>
              <a:t>Μέγιστη</a:t>
            </a:r>
            <a:r>
              <a:rPr dirty="0"/>
              <a:t> </a:t>
            </a:r>
            <a:r>
              <a:rPr dirty="0" err="1"/>
              <a:t>τάση</a:t>
            </a:r>
            <a:r>
              <a:rPr dirty="0"/>
              <a:t> </a:t>
            </a:r>
            <a:r>
              <a:rPr dirty="0" err="1"/>
              <a:t>λέιζερ</a:t>
            </a:r>
            <a:r>
              <a:rPr dirty="0"/>
              <a:t> κα</a:t>
            </a:r>
            <a:r>
              <a:rPr dirty="0" err="1"/>
              <a:t>τά</a:t>
            </a:r>
            <a:r>
              <a:rPr dirty="0"/>
              <a:t> </a:t>
            </a:r>
            <a:r>
              <a:rPr dirty="0" err="1"/>
              <a:t>την</a:t>
            </a:r>
            <a:r>
              <a:rPr dirty="0"/>
              <a:t> πα</a:t>
            </a:r>
            <a:r>
              <a:rPr dirty="0" err="1"/>
              <a:t>ρέμ</a:t>
            </a:r>
            <a:r>
              <a:rPr dirty="0"/>
              <a:t>βαση.</a:t>
            </a:r>
          </a:p>
          <a:p>
            <a:r>
              <a:rPr dirty="0"/>
              <a:t>13. </a:t>
            </a:r>
            <a:r>
              <a:rPr dirty="0" err="1"/>
              <a:t>Ελάχιστη</a:t>
            </a:r>
            <a:r>
              <a:rPr dirty="0"/>
              <a:t> </a:t>
            </a:r>
            <a:r>
              <a:rPr dirty="0" err="1"/>
              <a:t>τάση</a:t>
            </a:r>
            <a:r>
              <a:rPr dirty="0"/>
              <a:t> </a:t>
            </a:r>
            <a:r>
              <a:rPr dirty="0" err="1"/>
              <a:t>λέιζερ</a:t>
            </a:r>
            <a:r>
              <a:rPr dirty="0"/>
              <a:t> κα</a:t>
            </a:r>
            <a:r>
              <a:rPr dirty="0" err="1"/>
              <a:t>τά</a:t>
            </a:r>
            <a:r>
              <a:rPr dirty="0"/>
              <a:t> </a:t>
            </a:r>
            <a:r>
              <a:rPr dirty="0" err="1"/>
              <a:t>την</a:t>
            </a:r>
            <a:r>
              <a:rPr dirty="0"/>
              <a:t> πα</a:t>
            </a:r>
            <a:r>
              <a:rPr dirty="0" err="1"/>
              <a:t>ρέμ</a:t>
            </a:r>
            <a:r>
              <a:rPr dirty="0"/>
              <a:t>βαση.</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Νευρωνικά Δίκτυα LVQ</a:t>
            </a:r>
          </a:p>
        </p:txBody>
      </p:sp>
      <p:sp>
        <p:nvSpPr>
          <p:cNvPr id="3" name="Content Placeholder 2"/>
          <p:cNvSpPr>
            <a:spLocks noGrp="1"/>
          </p:cNvSpPr>
          <p:nvPr>
            <p:ph idx="1"/>
          </p:nvPr>
        </p:nvSpPr>
        <p:spPr/>
        <p:txBody>
          <a:bodyPr>
            <a:normAutofit fontScale="92500" lnSpcReduction="20000"/>
          </a:bodyPr>
          <a:lstStyle/>
          <a:p>
            <a:r>
              <a:rPr dirty="0"/>
              <a:t>- </a:t>
            </a:r>
            <a:r>
              <a:rPr dirty="0" err="1"/>
              <a:t>Αν</a:t>
            </a:r>
            <a:r>
              <a:rPr dirty="0"/>
              <a:t>αζητήθηκαν δεδομένα από τη βάση του Ophthalmica Institute για επεμβάσεις RS (2010-2018).</a:t>
            </a:r>
          </a:p>
          <a:p>
            <a:r>
              <a:rPr dirty="0"/>
              <a:t>- </a:t>
            </a:r>
            <a:r>
              <a:rPr dirty="0" err="1"/>
              <a:t>Χρησιμο</a:t>
            </a:r>
            <a:r>
              <a:rPr dirty="0"/>
              <a:t>ποιήθηκαν 13 παράγοντες που σχετίζονται με τη RS.</a:t>
            </a:r>
          </a:p>
          <a:p>
            <a:r>
              <a:rPr dirty="0"/>
              <a:t>- </a:t>
            </a:r>
            <a:r>
              <a:rPr dirty="0" err="1"/>
              <a:t>Δεδομέν</a:t>
            </a:r>
            <a:r>
              <a:rPr dirty="0"/>
              <a:t>α χωρίστηκαν σε 4 κατηγορίες:</a:t>
            </a:r>
          </a:p>
          <a:p>
            <a:r>
              <a:rPr dirty="0"/>
              <a:t>  • Επ</a:t>
            </a:r>
            <a:r>
              <a:rPr dirty="0" err="1"/>
              <a:t>ιτυχημένες</a:t>
            </a:r>
            <a:r>
              <a:rPr dirty="0"/>
              <a:t> RS </a:t>
            </a:r>
            <a:r>
              <a:rPr dirty="0" err="1"/>
              <a:t>γι</a:t>
            </a:r>
            <a:r>
              <a:rPr dirty="0"/>
              <a:t>α εκπαίδευση.</a:t>
            </a:r>
          </a:p>
          <a:p>
            <a:r>
              <a:rPr dirty="0"/>
              <a:t>  • Επ</a:t>
            </a:r>
            <a:r>
              <a:rPr dirty="0" err="1"/>
              <a:t>ιτυχημένες</a:t>
            </a:r>
            <a:r>
              <a:rPr dirty="0"/>
              <a:t> RS </a:t>
            </a:r>
            <a:r>
              <a:rPr dirty="0" err="1"/>
              <a:t>γι</a:t>
            </a:r>
            <a:r>
              <a:rPr dirty="0"/>
              <a:t>α αξιολόγηση.</a:t>
            </a:r>
          </a:p>
          <a:p>
            <a:r>
              <a:rPr dirty="0"/>
              <a:t>  • RS π</a:t>
            </a:r>
            <a:r>
              <a:rPr dirty="0" err="1"/>
              <a:t>ου</a:t>
            </a:r>
            <a:r>
              <a:rPr dirty="0"/>
              <a:t> απα</a:t>
            </a:r>
            <a:r>
              <a:rPr dirty="0" err="1"/>
              <a:t>ιτούσ</a:t>
            </a:r>
            <a:r>
              <a:rPr dirty="0"/>
              <a:t>αν επανεπεξεργασία για εκπαίδευση.</a:t>
            </a:r>
          </a:p>
          <a:p>
            <a:r>
              <a:rPr dirty="0"/>
              <a:t>  • RS π</a:t>
            </a:r>
            <a:r>
              <a:rPr dirty="0" err="1"/>
              <a:t>ου</a:t>
            </a:r>
            <a:r>
              <a:rPr dirty="0"/>
              <a:t> απα</a:t>
            </a:r>
            <a:r>
              <a:rPr dirty="0" err="1"/>
              <a:t>ιτούσ</a:t>
            </a:r>
            <a:r>
              <a:rPr dirty="0"/>
              <a:t>αν επανεπεξεργασία για αξιολόγηση.</a:t>
            </a:r>
          </a:p>
          <a:p>
            <a:r>
              <a:rPr dirty="0"/>
              <a:t>- </a:t>
            </a:r>
            <a:r>
              <a:rPr dirty="0" err="1"/>
              <a:t>Δημιουργήθηκ</a:t>
            </a:r>
            <a:r>
              <a:rPr dirty="0"/>
              <a:t>αν 8 ανεξάρτητα δίκτυα LVQ για απαντήσεις 0 (επανεπεξεργασία) ή 1 (επιτυχία).</a:t>
            </a:r>
          </a:p>
          <a:p>
            <a:r>
              <a:rPr dirty="0"/>
              <a:t>- Τα απ</a:t>
            </a:r>
            <a:r>
              <a:rPr dirty="0" err="1"/>
              <a:t>οτελέσμ</a:t>
            </a:r>
            <a:r>
              <a:rPr dirty="0"/>
              <a:t>ατα υπολογίστηκαν με μέσο όρο και διαδικασία ψηφοφορίας.</a:t>
            </a:r>
          </a:p>
        </p:txBody>
      </p:sp>
      <p:pic>
        <p:nvPicPr>
          <p:cNvPr id="5" name="Εικόνα 4">
            <a:extLst>
              <a:ext uri="{FF2B5EF4-FFF2-40B4-BE49-F238E27FC236}">
                <a16:creationId xmlns:a16="http://schemas.microsoft.com/office/drawing/2014/main" id="{0615B705-B102-9653-B01F-0F1B69623354}"/>
              </a:ext>
            </a:extLst>
          </p:cNvPr>
          <p:cNvPicPr>
            <a:picLocks noChangeAspect="1"/>
          </p:cNvPicPr>
          <p:nvPr/>
        </p:nvPicPr>
        <p:blipFill>
          <a:blip r:embed="rId2"/>
          <a:stretch>
            <a:fillRect/>
          </a:stretch>
        </p:blipFill>
        <p:spPr>
          <a:xfrm>
            <a:off x="7170849" y="64920"/>
            <a:ext cx="4956317" cy="185134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Φάση Εκπαίδευσης Νευρωνικού Δικτύου</a:t>
            </a:r>
          </a:p>
        </p:txBody>
      </p:sp>
      <p:sp>
        <p:nvSpPr>
          <p:cNvPr id="3" name="Content Placeholder 2"/>
          <p:cNvSpPr>
            <a:spLocks noGrp="1"/>
          </p:cNvSpPr>
          <p:nvPr>
            <p:ph idx="1"/>
          </p:nvPr>
        </p:nvSpPr>
        <p:spPr/>
        <p:txBody>
          <a:bodyPr>
            <a:normAutofit fontScale="85000" lnSpcReduction="20000"/>
          </a:bodyPr>
          <a:lstStyle/>
          <a:p>
            <a:r>
              <a:t>- Δημιουργήθηκαν 8 ανεξάρτητα LVQ δίκτυα, κάθε ένα απαντά σε ερώτηση με (0 επανεπεξεργασία) ή (1 επιτυχία).</a:t>
            </a:r>
          </a:p>
          <a:p>
            <a:r>
              <a:t>- Χαρακτηριστικά δικτύου:</a:t>
            </a:r>
          </a:p>
          <a:p>
            <a:r>
              <a:t>  • Αριθμός νευρώνων (S): 78.</a:t>
            </a:r>
          </a:p>
          <a:p>
            <a:r>
              <a:t>  • Εποχές (i): 100.</a:t>
            </a:r>
          </a:p>
          <a:p>
            <a:r>
              <a:t>  • Εκπαιδευτικά δεδομένα: 30 τυχαία επιλεγμένα από 2308 συνολικά δεδομένα.</a:t>
            </a:r>
          </a:p>
          <a:p>
            <a:r>
              <a:t>- Δύο ομάδες δεδομένων:</a:t>
            </a:r>
          </a:p>
          <a:p>
            <a:r>
              <a:t>  • c (περίπτωση επιτυχίας): 30 δείγματα.</a:t>
            </a:r>
          </a:p>
          <a:p>
            <a:r>
              <a:t>  • r (περίπτωση επανεπεξεργασίας): 30 δείγματα.</a:t>
            </a:r>
          </a:p>
          <a:p>
            <a:r>
              <a:t>- Η διαδικασία επαναλήφθηκε 8 φορές, ελαχιστοποιώντας το μέσο τετραγωνικό σφάλμα σε λιγότερες από 100 εποχές.</a:t>
            </a:r>
          </a:p>
          <a:p>
            <a:r>
              <a:t>- Τα αποτελέσματα των 8 επαναλήψεων υπολογίστηκαν ως μέσος όρος για την εκτίμηση της απόδοσης του δικτύου.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Φάση Ψηφοφορίας από Νευρωνικά Δίκτυα</a:t>
            </a:r>
          </a:p>
        </p:txBody>
      </p:sp>
      <p:sp>
        <p:nvSpPr>
          <p:cNvPr id="3" name="Content Placeholder 2"/>
          <p:cNvSpPr>
            <a:spLocks noGrp="1"/>
          </p:cNvSpPr>
          <p:nvPr>
            <p:ph idx="1"/>
          </p:nvPr>
        </p:nvSpPr>
        <p:spPr/>
        <p:txBody>
          <a:bodyPr/>
          <a:lstStyle/>
          <a:p>
            <a:r>
              <a:t>- Δύο ομάδες δεδομένων δοκιμών:</a:t>
            </a:r>
          </a:p>
          <a:p>
            <a:r>
              <a:t>  • Περίπτωση επιτυχίας: 2308 δείγματα.</a:t>
            </a:r>
          </a:p>
          <a:p>
            <a:r>
              <a:t>  • Περίπτωση επανεπεξεργασίας: 70 δείγματα.</a:t>
            </a:r>
          </a:p>
          <a:p>
            <a:r>
              <a:t>- Χρήση των 8 ανεξάρτητων LVQ δικτύων από τη φάση εκπαίδευσης.</a:t>
            </a:r>
          </a:p>
          <a:p>
            <a:r>
              <a:t>- Εφαρμογή διαδικασίας ψηφοφορίας σύμφωνα με τις εξισώσεις (6)–(8).</a:t>
            </a:r>
          </a:p>
          <a:p>
            <a:r>
              <a:t>- Η τελική απόφαση προκύπτει από τον συνδυασμό των αποτελεσμάτων των δικτύων.</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Διαδικασία Ανάλυσης</a:t>
            </a:r>
          </a:p>
        </p:txBody>
      </p:sp>
      <p:sp>
        <p:nvSpPr>
          <p:cNvPr id="3" name="Content Placeholder 2"/>
          <p:cNvSpPr>
            <a:spLocks noGrp="1"/>
          </p:cNvSpPr>
          <p:nvPr>
            <p:ph idx="1"/>
          </p:nvPr>
        </p:nvSpPr>
        <p:spPr/>
        <p:txBody>
          <a:bodyPr>
            <a:normAutofit/>
          </a:bodyPr>
          <a:lstStyle/>
          <a:p>
            <a:r>
              <a:t>- Εισαγωγή δεδομένων ασθενών: προεγχειρητικές και μετεγχειρητικές παράμετροι.</a:t>
            </a:r>
          </a:p>
          <a:p>
            <a:r>
              <a:t>- Εκπαίδευση του δικτύου μέσω μεθόδου Backpropagation.</a:t>
            </a:r>
          </a:p>
          <a:p>
            <a:r>
              <a:t>- Αξιολόγηση της απόδοσης με βάση:</a:t>
            </a:r>
          </a:p>
          <a:p>
            <a:r>
              <a:t>  • Ευαισθησία (sensitivity).</a:t>
            </a:r>
          </a:p>
          <a:p>
            <a:r>
              <a:t>  • Εξειδίκευση (specificity).</a:t>
            </a:r>
          </a:p>
          <a:p>
            <a:r>
              <a:t>- Δεδομένα εισαγωγής:</a:t>
            </a:r>
          </a:p>
          <a:p>
            <a:r>
              <a:t>  • X προεγχειρητικές παράμετροι.</a:t>
            </a:r>
          </a:p>
          <a:p>
            <a:r>
              <a:t>  • Y μετεγχειρητικές παράμετροι.</a:t>
            </a:r>
          </a:p>
          <a:p>
            <a:r>
              <a:t>- Το δίκτυο εκπαιδεύτηκε σε Z δείγματα ασθενών.</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Αποτελέσματα</a:t>
            </a:r>
          </a:p>
        </p:txBody>
      </p:sp>
      <p:sp>
        <p:nvSpPr>
          <p:cNvPr id="3" name="Content Placeholder 2"/>
          <p:cNvSpPr>
            <a:spLocks noGrp="1"/>
          </p:cNvSpPr>
          <p:nvPr>
            <p:ph idx="1"/>
          </p:nvPr>
        </p:nvSpPr>
        <p:spPr/>
        <p:txBody>
          <a:bodyPr/>
          <a:lstStyle/>
          <a:p>
            <a:r>
              <a:t>- Υπήρξε στατιστικά σημαντική συμφωνία (Cohen’s Kappa = 0.7658) μεταξύ προβλεπόμενων και πραγματικών αποτελεσμάτων.</a:t>
            </a:r>
          </a:p>
          <a:p>
            <a:r>
              <a:t>- Η ευαισθησία ήταν 0.8836 και η εξειδίκευση 0.9186.</a:t>
            </a:r>
          </a:p>
          <a:p>
            <a:r>
              <a:t>- Η απόδοση των δικτύων LVQ επαλήθευσε προηγούμενα αποτελέσματα.</a:t>
            </a:r>
          </a:p>
          <a:p>
            <a:r>
              <a:t>- Είμαστε αισιόδοξοι για τη χρήση NN στον προγραμματισμό και πρόβλεψη αποτελεσμάτων 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Συμπεράσματα</a:t>
            </a:r>
          </a:p>
        </p:txBody>
      </p:sp>
      <p:sp>
        <p:nvSpPr>
          <p:cNvPr id="3" name="Content Placeholder 2"/>
          <p:cNvSpPr>
            <a:spLocks noGrp="1"/>
          </p:cNvSpPr>
          <p:nvPr>
            <p:ph idx="1"/>
          </p:nvPr>
        </p:nvSpPr>
        <p:spPr/>
        <p:txBody>
          <a:bodyPr/>
          <a:lstStyle/>
          <a:p>
            <a:r>
              <a:t>- Τα νευρωνικά δίκτυα LVQ μπορούν να υποστηρίξουν την ιατρική διάγνωση.</a:t>
            </a:r>
          </a:p>
          <a:p>
            <a:r>
              <a:t>- Παρέχουν ακριβείς προβλέψεις για την ανάγκη επανεπεξεργασίας.</a:t>
            </a:r>
          </a:p>
          <a:p>
            <a:r>
              <a:t>- Ενισχύουν τη λήψη αποφάσεων στον τομέα της οφθαλμολογίας.</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Ιό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638</TotalTime>
  <Words>1514</Words>
  <Application>Microsoft Office PowerPoint</Application>
  <PresentationFormat>Ευρεία οθόνη</PresentationFormat>
  <Paragraphs>180</Paragraphs>
  <Slides>27</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2</vt:i4>
      </vt:variant>
      <vt:variant>
        <vt:lpstr>Τίτλοι διαφανειών</vt:lpstr>
      </vt:variant>
      <vt:variant>
        <vt:i4>27</vt:i4>
      </vt:variant>
    </vt:vector>
  </HeadingPairs>
  <TitlesOfParts>
    <vt:vector size="33" baseType="lpstr">
      <vt:lpstr>Arial</vt:lpstr>
      <vt:lpstr>Calibri</vt:lpstr>
      <vt:lpstr>Century Gothic</vt:lpstr>
      <vt:lpstr>Wingdings 3</vt:lpstr>
      <vt:lpstr>1_Ιόν</vt:lpstr>
      <vt:lpstr>Ιόν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Βάση Εκπαίδευσης Νευρωνικού Δικτύου</vt:lpstr>
      <vt:lpstr>Βάση Δοκιμών Νευρωνικού Δικτύου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Πρόβλεψη Αποτελεσμάτων Διαθλαστικής Χειρουργικής Μυωπίας</vt:lpstr>
      <vt:lpstr>Σκοπός της Μελέτης</vt:lpstr>
      <vt:lpstr>Πειραματικό Μέρος</vt:lpstr>
      <vt:lpstr>Δεδομένα: 13 Δείκτες για Διαθλαστική Χειρουργική</vt:lpstr>
      <vt:lpstr>Νευρωνικά Δίκτυα LVQ</vt:lpstr>
      <vt:lpstr>Φάση Εκπαίδευσης Νευρωνικού Δικτύου</vt:lpstr>
      <vt:lpstr>Φάση Ψηφοφορίας από Νευρωνικά Δίκτυα</vt:lpstr>
      <vt:lpstr>Διαδικασία Ανάλυσης</vt:lpstr>
      <vt:lpstr>Αποτελέσματα</vt:lpstr>
      <vt:lpstr>Συμπεράσματα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MARIOS POULOS</dc:creator>
  <cp:lastModifiedBy>MARIOS POULOS</cp:lastModifiedBy>
  <cp:revision>19</cp:revision>
  <dcterms:created xsi:type="dcterms:W3CDTF">2024-11-27T17:00:47Z</dcterms:created>
  <dcterms:modified xsi:type="dcterms:W3CDTF">2024-12-05T15:57:25Z</dcterms:modified>
</cp:coreProperties>
</file>