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1" r:id="rId5"/>
    <p:sldId id="269" r:id="rId6"/>
    <p:sldId id="270" r:id="rId7"/>
    <p:sldId id="272" r:id="rId8"/>
    <p:sldId id="260" r:id="rId9"/>
    <p:sldId id="261" r:id="rId10"/>
    <p:sldId id="274" r:id="rId11"/>
    <p:sldId id="273" r:id="rId12"/>
    <p:sldId id="262" r:id="rId13"/>
    <p:sldId id="263" r:id="rId14"/>
    <p:sldId id="265" r:id="rId15"/>
    <p:sldId id="264" r:id="rId16"/>
    <p:sldId id="266" r:id="rId17"/>
    <p:sldId id="267" r:id="rId18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9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10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934D3B-7DC7-376A-6A6B-0F8E3374D7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0267995-AD72-692F-83AE-88C8ACD4AB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A1F973C-7D0C-26CA-D083-2A735F6363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85F4-F5E9-4BDE-8BAB-30B37BD5928D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A899932-0751-1DD9-9F2D-D0584630F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3FE0D02-0EE8-40B6-3F7E-C4E924025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FBD47-63F1-42A4-9E3D-CE22C63648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6351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54FF8F8-1419-23D9-1CC3-40CFB9194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99ACFF-F02D-E7C5-24C7-A2B3543D7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FA1D796-6E4D-8837-6A68-3ABF697E9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85F4-F5E9-4BDE-8BAB-30B37BD5928D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2287E91-D4EA-FFA3-9BA7-8ABE3E668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E4C707B-5D44-4F18-D928-5FE026D8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FBD47-63F1-42A4-9E3D-CE22C63648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6429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0DF5B4E-9D4B-B6A6-FD38-2CB2E7DA7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B3C9BC7-7D8D-B6CC-9937-5B2517E4E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57B956B-E9D9-E2C6-3091-B981FD1B1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85F4-F5E9-4BDE-8BAB-30B37BD5928D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A0BDF2E-A380-063A-5531-5DF95992A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FC06EF3-DB2F-640A-156C-95CFFBA40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FBD47-63F1-42A4-9E3D-CE22C63648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3322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6D5865-5710-5842-AF57-2E9625467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327ACE7-3F22-F9D2-3D39-84E29BD3D6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AA305FA-AD65-749E-9B9C-D79247072F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8BF1195-4145-8EA3-F2B3-D8A4CC4F1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85F4-F5E9-4BDE-8BAB-30B37BD5928D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E1EA036-B76B-FC31-5AD9-811EA4B62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4B516126-5B8A-A07F-9378-A652FA749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FBD47-63F1-42A4-9E3D-CE22C63648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9589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EC2BC9-904E-429E-864D-7ECDF3378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1185E8A-63B0-1664-997A-CFCFEE398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1CE18F19-17CF-A7DD-47DE-E0D84F7FBD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D223BCE4-8002-8A38-8B19-BEE4820E86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516695B-8794-C360-90F8-5A5A6CADE7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EA9E0B0C-700A-0A20-619F-B50D72A13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85F4-F5E9-4BDE-8BAB-30B37BD5928D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F9F957A1-4C02-A8E8-55D6-0BA0B8F30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9EADF3C-A1C4-C13F-F6E6-ED7F6959A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FBD47-63F1-42A4-9E3D-CE22C63648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8878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6060BF8-151F-199D-92D1-C4B261C49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0061864E-88FC-FD9F-C8AB-9732DE98F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85F4-F5E9-4BDE-8BAB-30B37BD5928D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AC69146-C76A-72CF-F80E-7DB63E5E7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6A7E7D5-2452-F310-50BD-F8684BC0F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FBD47-63F1-42A4-9E3D-CE22C63648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7683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4640694F-C22C-AA55-0516-63A963843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85F4-F5E9-4BDE-8BAB-30B37BD5928D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13973E0F-EB65-EF26-9D7E-78697AF30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48A4B3E-E586-7278-76E4-AF2C4279F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FBD47-63F1-42A4-9E3D-CE22C63648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0919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AA5530E-FDCB-E012-8BA0-635D8283D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E9B766F-7724-6E03-B8E5-A09766947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1311A6A-8895-6585-69EB-9C5DE4CF99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7360363-CEB7-7018-100C-E61712721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85F4-F5E9-4BDE-8BAB-30B37BD5928D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AEDFC94-76A9-E135-34C0-89491B93F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540DB3C-34BE-6496-BDDE-B1997DFCF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FBD47-63F1-42A4-9E3D-CE22C63648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01811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068414-DCF3-50A5-91EA-D0DF5C89D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43675741-11A0-BEE4-FFEE-3C7C28AEF8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EE00F75-94D1-E3A0-652B-89ACDCB16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CFDF155-39A7-D617-D61B-DB987115B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85F4-F5E9-4BDE-8BAB-30B37BD5928D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8EBBF8F-9AEF-9FB3-97FD-8ADC4E8AB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F3AD101-E9AC-99E2-9000-4C27B2126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FBD47-63F1-42A4-9E3D-CE22C63648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7760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7AF3BA-DC68-A406-9540-222F47438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584A1688-3CCB-F015-4C6A-18E8AD2853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705E8F1-BD91-2B9F-4E68-05D1D9CEE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85F4-F5E9-4BDE-8BAB-30B37BD5928D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6844358-E4B4-177B-3BC2-296E9145C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053657C-6FB2-DC01-4F11-873D9B62E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FBD47-63F1-42A4-9E3D-CE22C63648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544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5778D45D-FEB8-40CA-E633-2E08750356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0ED12E65-EE82-8D63-FF71-98399ED634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AFFC9B3-E636-532E-5E7D-D86B22418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085F4-F5E9-4BDE-8BAB-30B37BD5928D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F38DB06-13EA-91D6-E162-EA83DFD40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0014CCE-E6F7-A31F-6F60-BBAF2BB44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FBD47-63F1-42A4-9E3D-CE22C63648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5398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95C2424A-E402-F25E-C907-63B967FF8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320411C-3A71-97D7-0683-7652D249F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8CFC6A2-35D7-BB45-4424-692F1E024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085F4-F5E9-4BDE-8BAB-30B37BD5928D}" type="datetimeFigureOut">
              <a:rPr lang="el-GR" smtClean="0"/>
              <a:t>27/11/2024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FAA372C-5726-3087-C6BB-E9C5550117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5B26646-BAD2-2538-9426-6BA377C58B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8FBD47-63F1-42A4-9E3D-CE22C63648B7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8026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6FAFBC-B6D7-B87A-60C2-3E0EDF78C1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9191F3B-FB31-FEF4-3ECA-391F1B698D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4803C75-2246-AE1A-B13E-F4F60BDFA7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D4EC4EC-F424-BAFC-9062-6BB1621084FE}"/>
              </a:ext>
            </a:extLst>
          </p:cNvPr>
          <p:cNvSpPr txBox="1">
            <a:spLocks/>
          </p:cNvSpPr>
          <p:nvPr/>
        </p:nvSpPr>
        <p:spPr>
          <a:xfrm>
            <a:off x="1879600" y="1660525"/>
            <a:ext cx="8432800" cy="18954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Εισαγωγή στην Τεχνητή Νοημοσύνη</a:t>
            </a:r>
          </a:p>
        </p:txBody>
      </p:sp>
    </p:spTree>
    <p:extLst>
      <p:ext uri="{BB962C8B-B14F-4D97-AF65-F5344CB8AC3E}">
        <p14:creationId xmlns:p14="http://schemas.microsoft.com/office/powerpoint/2010/main" val="293746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C6D58-AA89-1413-5902-F545D924C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0C1277-CDCA-DAF7-78CD-75E961A96E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0EEE612-7FBD-5D94-74B3-8A790CD114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6F674B2-75F7-4783-0901-C0DA7D1A8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1B996B2A-A3A7-AFB5-A539-4EA71C0A3800}"/>
              </a:ext>
            </a:extLst>
          </p:cNvPr>
          <p:cNvSpPr txBox="1">
            <a:spLocks/>
          </p:cNvSpPr>
          <p:nvPr/>
        </p:nvSpPr>
        <p:spPr>
          <a:xfrm>
            <a:off x="1981200" y="55086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Τι είναι η Τεχνητή Νοημοσύνη (AI);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0FE004D-39B5-8561-BA56-9DB07DA3358D}"/>
              </a:ext>
            </a:extLst>
          </p:cNvPr>
          <p:cNvSpPr txBox="1">
            <a:spLocks/>
          </p:cNvSpPr>
          <p:nvPr/>
        </p:nvSpPr>
        <p:spPr>
          <a:xfrm>
            <a:off x="1981200" y="2166937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800" dirty="0">
                <a:solidFill>
                  <a:schemeClr val="bg1"/>
                </a:solidFill>
              </a:rPr>
              <a:t>Η Τεχνητή Νοημοσύνη (AI) είναι ο τομέας της πληροφορικής που δημιουργεί συστήματα που μιμούνται ανθρώπινες νοητικές διεργασίες, όπως:</a:t>
            </a:r>
          </a:p>
          <a:p>
            <a:r>
              <a:rPr lang="el-GR" sz="2800" dirty="0">
                <a:solidFill>
                  <a:schemeClr val="bg1"/>
                </a:solidFill>
              </a:rPr>
              <a:t>- Μάθηση</a:t>
            </a:r>
          </a:p>
          <a:p>
            <a:r>
              <a:rPr lang="el-GR" sz="2800" dirty="0">
                <a:solidFill>
                  <a:schemeClr val="bg1"/>
                </a:solidFill>
              </a:rPr>
              <a:t>- Επίλυση προβλημάτων</a:t>
            </a:r>
          </a:p>
          <a:p>
            <a:r>
              <a:rPr lang="el-GR" sz="2800" dirty="0">
                <a:solidFill>
                  <a:schemeClr val="bg1"/>
                </a:solidFill>
              </a:rPr>
              <a:t>- Κατανόηση φυσικής γλώσσας</a:t>
            </a:r>
          </a:p>
          <a:p>
            <a:r>
              <a:rPr lang="el-GR" sz="2800" dirty="0">
                <a:solidFill>
                  <a:schemeClr val="bg1"/>
                </a:solidFill>
              </a:rPr>
              <a:t>- Αντίληψη και προσαρμογή στο περιβάλλον</a:t>
            </a:r>
          </a:p>
        </p:txBody>
      </p:sp>
    </p:spTree>
    <p:extLst>
      <p:ext uri="{BB962C8B-B14F-4D97-AF65-F5344CB8AC3E}">
        <p14:creationId xmlns:p14="http://schemas.microsoft.com/office/powerpoint/2010/main" val="753589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45EF6-18EC-0EFD-A23F-64E3E1708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D07F8E4-E057-8CE9-87B2-1E38116699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D7933AD-74B0-1D44-5031-1C9C690E48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16C26E0-89E0-27F6-A004-F12D78C04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E477A62-6697-4BCB-4119-509842181E49}"/>
              </a:ext>
            </a:extLst>
          </p:cNvPr>
          <p:cNvSpPr txBox="1">
            <a:spLocks/>
          </p:cNvSpPr>
          <p:nvPr/>
        </p:nvSpPr>
        <p:spPr>
          <a:xfrm>
            <a:off x="1879600" y="30956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Θεμελιώδης Θεωρία (1940-1950)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B52E7F9-C7B6-0640-8928-F6CB2A6267AB}"/>
              </a:ext>
            </a:extLst>
          </p:cNvPr>
          <p:cNvSpPr txBox="1">
            <a:spLocks/>
          </p:cNvSpPr>
          <p:nvPr/>
        </p:nvSpPr>
        <p:spPr>
          <a:xfrm>
            <a:off x="2120900" y="202247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Alan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Turing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Πατέρας της Τεχνητής Νοημοσύνης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Θεωρία Υπολογισμού: Τα θεμέλια της AI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Το Τεστ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Turing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Έλεγχος για μηχανική νοημοσύνη</a:t>
            </a:r>
          </a:p>
        </p:txBody>
      </p:sp>
    </p:spTree>
    <p:extLst>
      <p:ext uri="{BB962C8B-B14F-4D97-AF65-F5344CB8AC3E}">
        <p14:creationId xmlns:p14="http://schemas.microsoft.com/office/powerpoint/2010/main" val="1942144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8B00B-5397-333C-7AB0-7D73FA836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57422B-B5E6-8110-B517-E127CF9389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FDAA358-2041-76BE-CDDB-E71F4F9FC2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F621B56-88C2-CAA8-5B31-B02A20DD1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638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8416A3D-D09E-9682-0E91-7309E2C680D7}"/>
              </a:ext>
            </a:extLst>
          </p:cNvPr>
          <p:cNvSpPr txBox="1">
            <a:spLocks/>
          </p:cNvSpPr>
          <p:nvPr/>
        </p:nvSpPr>
        <p:spPr>
          <a:xfrm>
            <a:off x="1524000" y="-304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Προς τιμήν του </a:t>
            </a:r>
            <a:r>
              <a:rPr kumimoji="0" lang="el-GR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Alan</a:t>
            </a: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l-GR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Turing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AA1C6-B8D6-073B-55CC-3AF0F55479A5}"/>
              </a:ext>
            </a:extLst>
          </p:cNvPr>
          <p:cNvSpPr txBox="1">
            <a:spLocks/>
          </p:cNvSpPr>
          <p:nvPr/>
        </p:nvSpPr>
        <p:spPr>
          <a:xfrm>
            <a:off x="469900" y="89138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Alan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Turing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(1912-1954): Πατέρας της Τεχνητής Νοημοσύνης και Θεωρίας Υπολογισμού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Εισήγαγε την έννοια του Τεστ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Turing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το 1950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Συμβολή στην αποκρυπτογράφηση του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Enigma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κατά τον Β' Παγκόσμιο Πόλεμο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Θεμελίωσε τη βάση για την ανάπτυξη της επιστήμης των υπολογιστών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Η συμβολή του τιμάται με το **Βραβείο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Turing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**, γνωστό ως το "Νόμπελ" της Πληροφορικής</a:t>
            </a: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C7BDE183-58A3-DE0D-D8BE-ECCF176EA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2743200"/>
            <a:ext cx="4116917" cy="268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427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11719-5722-0A1D-2555-36C132C94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630E751-DDD4-27C4-9288-8FA98B8FEC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BC7192AD-728B-86CF-CB47-FEF5FFF9AE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3CDFCDC-8BC2-A8CC-E691-E9F38D343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09A5832-9021-25FE-82AE-69D3FB9D5757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Το Τεστ 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Turing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C2DEDDD-3A1C-3786-1CF4-477B28B0E816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Εισήχθη από τον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Alan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Turing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το 1950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Κριτήριο για την αξιολόγηση της ικανότητας μιας μηχανής να μιμείται την ανθρώπινη νοημοσύνη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Βασίζεται σε γραπτή επικοινωνία μεταξύ: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• Ενός ανθρώπινου κριτή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• Μιας μηχανής και ενός ανθρώπου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Η μηχανή περνά το τεστ αν ο κριτής δεν μπορεί να τη διακρίνει από τον άνθρωπο</a:t>
            </a:r>
          </a:p>
        </p:txBody>
      </p:sp>
    </p:spTree>
    <p:extLst>
      <p:ext uri="{BB962C8B-B14F-4D97-AF65-F5344CB8AC3E}">
        <p14:creationId xmlns:p14="http://schemas.microsoft.com/office/powerpoint/2010/main" val="3147005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5B7B5-CCD3-84AF-644C-17F6A2F54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EFE809-18F2-7301-2F29-63385AAC55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FA3440B5-1AE2-FAA7-44A7-D911F08009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D71EF2E1-D970-EB8A-B687-6E0F7FFF7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66FB2A3-5A7F-1F99-D083-E5BEF07C4EBB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Σημασία και Κριτική του Τεστ </a:t>
            </a:r>
            <a:r>
              <a:rPr kumimoji="0" lang="el-GR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Turing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9DA5763-42BC-FA01-FA86-6A8642BD881F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Σημασία: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Ένα ορόσημο στην ανάπτυξη της Τεχνητής Νοημοσύνης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Μετρά την ικανότητα μίμησης ανθρώπινης συμπεριφοράς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Κριτική: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Εστιάζει μόνο στη συμπεριφορά, όχι στην κατανόηση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Μια μηχανή μπορεί να περάσει το τεστ χωρίς να είναι πραγματικά ευφυής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Ηθικά ζητήματα σχετικά με τη φύση της νοημοσύνης</a:t>
            </a:r>
          </a:p>
        </p:txBody>
      </p:sp>
    </p:spTree>
    <p:extLst>
      <p:ext uri="{BB962C8B-B14F-4D97-AF65-F5344CB8AC3E}">
        <p14:creationId xmlns:p14="http://schemas.microsoft.com/office/powerpoint/2010/main" val="2964198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2FD86-8D4B-5528-3C0C-2313F960B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E23628A-648C-ACC9-20EF-98487DB78B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5AD8FC2-A381-9256-999F-F81585BA85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4A5679E-041E-8A1B-6F94-BF63BB83F6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F66CED5-C8C0-393B-7ACE-CC1A8E09B58D}"/>
              </a:ext>
            </a:extLst>
          </p:cNvPr>
          <p:cNvSpPr txBox="1">
            <a:spLocks/>
          </p:cNvSpPr>
          <p:nvPr/>
        </p:nvSpPr>
        <p:spPr>
          <a:xfrm>
            <a:off x="590550" y="-66674"/>
            <a:ext cx="110109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Alan Turing:</a:t>
            </a:r>
            <a:endParaRPr kumimoji="0" lang="el-GR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Άσχημα νέα: Οι μηχανές θα αναλάβουν εντελώς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9E8C727-8E05-2DA2-94EB-D6FA2096472F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10337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«Φαίνεται πιθανό ότι μόλις είχε ξεκινήσει η μέθοδος της μηχανικής σκέψης, δεν θα χρειαζόταν πολύς χρόνος για να ξεπεράσουμε τις αδύναμες δυνάμεις μας», είπε κατά τη διάρκεια μιας διάλεξης το 1951.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«Θα μπορούσαν να συνομιλούν μεταξύ τους για να οξύνουν τη νοημοσύνη τους. Σε κάποιο στάδιο, επομένως, θα πρέπει να περιμένουμε ότι οι μηχανές θα πάρουν τον έλεγχο».</a:t>
            </a:r>
          </a:p>
        </p:txBody>
      </p:sp>
    </p:spTree>
    <p:extLst>
      <p:ext uri="{BB962C8B-B14F-4D97-AF65-F5344CB8AC3E}">
        <p14:creationId xmlns:p14="http://schemas.microsoft.com/office/powerpoint/2010/main" val="1238699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13F40-0CB8-4455-CB3F-60EC5CC9F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34E860-566D-0B31-B079-2A8F1AD2FD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8EA7B9D4-0DFC-2A8D-8E5E-01C8E4D7CA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B75EC3AA-0F25-EC95-65FC-943F6C43E5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9339865-8A40-F4DC-B4FD-7D7CDC5BCFF3}"/>
              </a:ext>
            </a:extLst>
          </p:cNvPr>
          <p:cNvSpPr txBox="1">
            <a:spLocks/>
          </p:cNvSpPr>
          <p:nvPr/>
        </p:nvSpPr>
        <p:spPr>
          <a:xfrm>
            <a:off x="1981200" y="50482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chemeClr val="bg1"/>
                </a:solidFill>
              </a:rPr>
              <a:t>Αρχές της </a:t>
            </a:r>
            <a:r>
              <a:rPr lang="en-US" dirty="0">
                <a:solidFill>
                  <a:schemeClr val="bg1"/>
                </a:solidFill>
              </a:rPr>
              <a:t>AI (1956-1970)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D8B5D9E-0E11-F7F8-A1E4-CD2DF10AD2E8}"/>
              </a:ext>
            </a:extLst>
          </p:cNvPr>
          <p:cNvSpPr txBox="1">
            <a:spLocks/>
          </p:cNvSpPr>
          <p:nvPr/>
        </p:nvSpPr>
        <p:spPr>
          <a:xfrm>
            <a:off x="2565400" y="217805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Αναγνώριση AI ως διακριτού πεδίου (Συνέδριο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Dartmouth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Ανάπτυξη εργαλείων επίλυσης προβλημάτων, όπως Logic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Theorist</a:t>
            </a: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Χρήση γλωσσών όπως LISP</a:t>
            </a:r>
          </a:p>
        </p:txBody>
      </p:sp>
    </p:spTree>
    <p:extLst>
      <p:ext uri="{BB962C8B-B14F-4D97-AF65-F5344CB8AC3E}">
        <p14:creationId xmlns:p14="http://schemas.microsoft.com/office/powerpoint/2010/main" val="3542855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C91FB-1407-9CF8-EFBE-4E4017AE8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06C3A7-5299-7032-35E7-547002D360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85DB1CCC-7F0E-631D-B9F9-52A7CA6EA0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D4489B6-7AE0-745A-C692-85BEF33E98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57A5768D-BDB4-99BD-856C-4F56C651F28A}"/>
              </a:ext>
            </a:extLst>
          </p:cNvPr>
          <p:cNvSpPr txBox="1">
            <a:spLocks/>
          </p:cNvSpPr>
          <p:nvPr/>
        </p:nvSpPr>
        <p:spPr>
          <a:xfrm>
            <a:off x="1816100" y="173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Αναγνώριση AI ως Διακριτού Πεδίου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624959-FE8E-8CA6-4048-6E5A52DDF919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Το πεδίο της AI αναγνωρίστηκε στο Συνέδριο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Dartmouth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το 1956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Συμμετοχή κορυφαίων επιστημόνων: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John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McCarthy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Marvin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Minsky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Claude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Shannon</a:t>
            </a: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Στόχος: Η μίμηση της ανθρώπινης νοημοσύνης με υπολογιστικές μεθόδους</a:t>
            </a:r>
          </a:p>
        </p:txBody>
      </p:sp>
    </p:spTree>
    <p:extLst>
      <p:ext uri="{BB962C8B-B14F-4D97-AF65-F5344CB8AC3E}">
        <p14:creationId xmlns:p14="http://schemas.microsoft.com/office/powerpoint/2010/main" val="90121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61280-80B3-45A8-94B0-328B2D834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1D737B-D3BC-580C-2646-4DFDCBF971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CA69873-6F28-B1CF-AADE-9C971A4901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78F3484-B873-8091-7651-3E721E0E9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E2A6491-CE14-0D8C-52C2-85743BBD1B55}"/>
              </a:ext>
            </a:extLst>
          </p:cNvPr>
          <p:cNvSpPr txBox="1">
            <a:spLocks/>
          </p:cNvSpPr>
          <p:nvPr/>
        </p:nvSpPr>
        <p:spPr>
          <a:xfrm>
            <a:off x="1981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Ανάπτυξη Εργαλείων Επίλυσης Προβλημάτων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061610B-7C3D-43EE-4A50-893C92B85E35}"/>
              </a:ext>
            </a:extLst>
          </p:cNvPr>
          <p:cNvSpPr txBox="1">
            <a:spLocks/>
          </p:cNvSpPr>
          <p:nvPr/>
        </p:nvSpPr>
        <p:spPr>
          <a:xfrm>
            <a:off x="2527300" y="191214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Logic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Theorist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Το πρώτο πρόγραμμα Τεχνητής Νοημοσύνης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Δημιουργήθηκε για την απόδειξη θεωρημάτων στη λογική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Επανάσταση στη χρήση συμβολικής λογικής για την επίλυση προβλημάτων</a:t>
            </a:r>
          </a:p>
        </p:txBody>
      </p:sp>
    </p:spTree>
    <p:extLst>
      <p:ext uri="{BB962C8B-B14F-4D97-AF65-F5344CB8AC3E}">
        <p14:creationId xmlns:p14="http://schemas.microsoft.com/office/powerpoint/2010/main" val="4119370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60421-176B-5FEC-CE17-9776941BB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30D53F8-45FB-BB01-8D38-4E0F8373BD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9E13DCB-68D6-7C2A-CD5B-D5464C92EC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A1A7430-0E8F-82CE-19EB-8165AB277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0" y="-12700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41F9B93-15C6-DA7E-874B-D14D4794DAA5}"/>
              </a:ext>
            </a:extLst>
          </p:cNvPr>
          <p:cNvSpPr txBox="1">
            <a:spLocks/>
          </p:cNvSpPr>
          <p:nvPr/>
        </p:nvSpPr>
        <p:spPr>
          <a:xfrm>
            <a:off x="2171700" y="2619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Η Χρήση Γλωσσών Προγραμματισμού για AI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821D55-9592-9B61-374A-C2BDD91F80AD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Η LISP, που δημιουργήθηκε το 1958 από τον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John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McCarthy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έγινε η κύρια γλώσσα για AI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Σχεδιάστηκε ειδικά για εφαρμογές AI, με δυνατότητες επεξεργασίας συμβολικής πληροφορίας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Καθοριστικός ρόλος στην ανάπτυξη της Τεχνητής Νοημοσύνης για δεκαετίες</a:t>
            </a:r>
          </a:p>
        </p:txBody>
      </p:sp>
    </p:spTree>
    <p:extLst>
      <p:ext uri="{BB962C8B-B14F-4D97-AF65-F5344CB8AC3E}">
        <p14:creationId xmlns:p14="http://schemas.microsoft.com/office/powerpoint/2010/main" val="2052465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18653-63B7-7D32-0770-511702D70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12E1D2-D390-F2B9-4EBB-6C925AE8AF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F72AB49-0AF8-3738-9500-BCF1BB35A3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B005274-9801-15BC-1B85-FC5ED3CA8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1D78F95-3EBC-E5C9-09BC-57FA81223C62}"/>
              </a:ext>
            </a:extLst>
          </p:cNvPr>
          <p:cNvSpPr txBox="1">
            <a:spLocks/>
          </p:cNvSpPr>
          <p:nvPr/>
        </p:nvSpPr>
        <p:spPr>
          <a:xfrm>
            <a:off x="2070100" y="2365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Περίοδος Αμφιβολιών (1970-1980)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0188F6B-E735-6282-839F-319FB5D555DA}"/>
              </a:ext>
            </a:extLst>
          </p:cNvPr>
          <p:cNvSpPr txBox="1">
            <a:spLocks/>
          </p:cNvSpPr>
          <p:nvPr/>
        </p:nvSpPr>
        <p:spPr>
          <a:xfrm>
            <a:off x="2197100" y="1854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Υπερβολική αισιοδοξία και περιορισμοί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Αποτυχία επίλυσης σύνθετων προβλημάτων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Ο πρώτος 'Χειμώνας AI': Μειωμένη χρηματοδότηση</a:t>
            </a:r>
          </a:p>
        </p:txBody>
      </p:sp>
    </p:spTree>
    <p:extLst>
      <p:ext uri="{BB962C8B-B14F-4D97-AF65-F5344CB8AC3E}">
        <p14:creationId xmlns:p14="http://schemas.microsoft.com/office/powerpoint/2010/main" val="1074273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3F2FE-F89E-A720-487F-CB8946A70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AA914B8-38CD-C29B-0499-8CB28D5CB3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84FFF29C-A38A-7D47-DE67-A41C6E265D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05DC0BCC-26E7-CA5A-B407-05B92A427D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57857EF-5DDC-A4AA-3423-26833C519591}"/>
              </a:ext>
            </a:extLst>
          </p:cNvPr>
          <p:cNvSpPr txBox="1">
            <a:spLocks/>
          </p:cNvSpPr>
          <p:nvPr/>
        </p:nvSpPr>
        <p:spPr>
          <a:xfrm>
            <a:off x="1714500" y="550863"/>
            <a:ext cx="87757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Εξειδικευμένα Συστήματα (1980-1990)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28649FE-8360-CA57-A012-5CE9EC32C49E}"/>
              </a:ext>
            </a:extLst>
          </p:cNvPr>
          <p:cNvSpPr txBox="1">
            <a:spLocks/>
          </p:cNvSpPr>
          <p:nvPr/>
        </p:nvSpPr>
        <p:spPr>
          <a:xfrm>
            <a:off x="2133600" y="178117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Εμπειρογνωμονικά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Συστήματα (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Expert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Systems)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Εφαρμογές σε ιατρική, βιομηχανία,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χρηματοοικονομία</a:t>
            </a: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Χρήση κανόνων και βάσεων γνώσεων</a:t>
            </a:r>
          </a:p>
        </p:txBody>
      </p:sp>
    </p:spTree>
    <p:extLst>
      <p:ext uri="{BB962C8B-B14F-4D97-AF65-F5344CB8AC3E}">
        <p14:creationId xmlns:p14="http://schemas.microsoft.com/office/powerpoint/2010/main" val="1463054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B2A1-2D6B-BFEC-F696-C6AA96C3D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AA6C95-D21A-9CB8-604C-2B5B2D4613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FDCC256-F1CF-2968-C3BD-96799886D7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41FA8866-7495-6DF2-AAAA-8CB0A3BBBC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6500215-5964-43DF-0614-F8CE8212A029}"/>
              </a:ext>
            </a:extLst>
          </p:cNvPr>
          <p:cNvSpPr txBox="1">
            <a:spLocks/>
          </p:cNvSpPr>
          <p:nvPr/>
        </p:nvSpPr>
        <p:spPr>
          <a:xfrm>
            <a:off x="1422400" y="173038"/>
            <a:ext cx="100711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Αναγέννηση και Εποχή </a:t>
            </a:r>
            <a:r>
              <a:rPr kumimoji="0" lang="el-GR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Big</a:t>
            </a: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l-GR" sz="44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Data</a:t>
            </a: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(1990-2010)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F016193-43E8-7E31-EA80-3B430FC1AD86}"/>
              </a:ext>
            </a:extLst>
          </p:cNvPr>
          <p:cNvSpPr txBox="1">
            <a:spLocks/>
          </p:cNvSpPr>
          <p:nvPr/>
        </p:nvSpPr>
        <p:spPr>
          <a:xfrm>
            <a:off x="2184400" y="148907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Αναγέννηση της AI λόγω της αύξησης υπολογιστικής ισχύος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Χρήση Μηχανικής Μάθησης (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Machine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Learning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και Αλγορίθμων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Τεχνητά Νευρωνικά Δίκτυα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Ανάδειξη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Big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Τεράστιοι όγκοι δεδομένων για εκπαίδευση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Εφαρμογές σε φωνή, κείμενο και εικόνες με καλύτερα αποτελέσματα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Επαναφορά ενδιαφέροντος για την Τεχνητή Νοημοσύνη</a:t>
            </a:r>
          </a:p>
        </p:txBody>
      </p:sp>
    </p:spTree>
    <p:extLst>
      <p:ext uri="{BB962C8B-B14F-4D97-AF65-F5344CB8AC3E}">
        <p14:creationId xmlns:p14="http://schemas.microsoft.com/office/powerpoint/2010/main" val="1667820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485EC-6BB8-BD72-E41C-FE91406D6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AE82F5-B0EF-098F-648A-B67D30A614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AF056E07-82F7-D1DC-79E9-508454940B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A14D93B-E7D6-7792-80AC-BE5E88BD2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A824830-8849-F5AD-8DAF-54FAFD9EDD34}"/>
              </a:ext>
            </a:extLst>
          </p:cNvPr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Εφαρμογές και Εξελίξεις (1990-2010)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EF496FD-2EE5-2CA8-0E2B-5E53E92CBE39}"/>
              </a:ext>
            </a:extLst>
          </p:cNvPr>
          <p:cNvSpPr txBox="1">
            <a:spLocks/>
          </p:cNvSpPr>
          <p:nvPr/>
        </p:nvSpPr>
        <p:spPr>
          <a:xfrm>
            <a:off x="1981200" y="171767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Εφαρμογές: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• Αναγνώριση φωνής: Βελτίωση επεξεργασίας φυσικής γλώσσας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• Αναγνώριση εικόνων: Ιατρική απεικόνιση, βιομετρική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• Συστήματα σύστασης: Προτάσεις σε πωλήσεις και διαφήμιση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Προετοιμασία του πεδίου για βαθιά μάθηση (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Deep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Learning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Συγκέντρωση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Big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Data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Τεράστιες βάσεις δεδομένων για εκπαίδευση</a:t>
            </a:r>
          </a:p>
        </p:txBody>
      </p:sp>
    </p:spTree>
    <p:extLst>
      <p:ext uri="{BB962C8B-B14F-4D97-AF65-F5344CB8AC3E}">
        <p14:creationId xmlns:p14="http://schemas.microsoft.com/office/powerpoint/2010/main" val="847143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D7DBB-6D32-675A-7187-93C8ED654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D3A5F5-511F-EE58-A67B-5AB0ADE399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E9F3BE0-A15F-FFF2-6929-07FBC146A5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C28F32BC-AB26-C75A-AC15-FBAE85A4E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0700F62-98AD-5EC0-8ECD-D407D4AA84BC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109601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Αναγνώριση Προτύπων: Περίοδος 1990-2010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F31BCBF-BC3E-4DFC-A462-03E11686A9B8}"/>
              </a:ext>
            </a:extLst>
          </p:cNvPr>
          <p:cNvSpPr txBox="1">
            <a:spLocks/>
          </p:cNvSpPr>
          <p:nvPr/>
        </p:nvSpPr>
        <p:spPr>
          <a:xfrm>
            <a:off x="182245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Σημαντική ανάπτυξη στην αναγνώριση προτύπων (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Pattern Recognition)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Εισαγωγή νέων αλγορίθμων, όπως: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•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Support Vector Machines (SVM)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• Hidden Markov Models (HMMs)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• Principal Component Analysis (PCA)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Εφαρμογές: Φωνή, εικόνες, βιομετρική και σύστημα συστάσεων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Αυξημένη υπολογιστική ισχύς για σύνθετες 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εφαρμογές</a:t>
            </a:r>
          </a:p>
        </p:txBody>
      </p:sp>
    </p:spTree>
    <p:extLst>
      <p:ext uri="{BB962C8B-B14F-4D97-AF65-F5344CB8AC3E}">
        <p14:creationId xmlns:p14="http://schemas.microsoft.com/office/powerpoint/2010/main" val="1249284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D31A0-F995-6F7D-CF04-C4BAC1C5F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6409528-1C92-BF4A-97DE-ADE5EFDBC0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2F990B1A-41BE-2F33-BF23-8F31E7ECF1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FA25C8A-E169-8275-C7B1-0F6520DCC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985CE8E-48A5-BEF5-EBD3-D74AF1A7958B}"/>
              </a:ext>
            </a:extLst>
          </p:cNvPr>
          <p:cNvSpPr txBox="1">
            <a:spLocks/>
          </p:cNvSpPr>
          <p:nvPr/>
        </p:nvSpPr>
        <p:spPr>
          <a:xfrm>
            <a:off x="2235200" y="2238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Σύγχρονη Εποχή (2010-σήμερα)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269418-53FE-DACF-32A5-1AD0D5E9E24F}"/>
              </a:ext>
            </a:extLst>
          </p:cNvPr>
          <p:cNvSpPr txBox="1">
            <a:spLocks/>
          </p:cNvSpPr>
          <p:nvPr/>
        </p:nvSpPr>
        <p:spPr>
          <a:xfrm>
            <a:off x="2235200" y="18669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Βαθιά Μάθηση (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Deep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Learning</a:t>
            </a: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Εφαρμογές: Αυτόνομα οχήματα, ρομποτική, </a:t>
            </a:r>
            <a:r>
              <a:rPr kumimoji="0" lang="el-GR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ChatGPT</a:t>
            </a: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l-GR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- Προκλήσεις: Ηθική και υπευθυνότητα της AI</a:t>
            </a:r>
          </a:p>
        </p:txBody>
      </p:sp>
    </p:spTree>
    <p:extLst>
      <p:ext uri="{BB962C8B-B14F-4D97-AF65-F5344CB8AC3E}">
        <p14:creationId xmlns:p14="http://schemas.microsoft.com/office/powerpoint/2010/main" val="210830813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749</Words>
  <Application>Microsoft Office PowerPoint</Application>
  <PresentationFormat>Ευρεία οθόνη</PresentationFormat>
  <Paragraphs>87</Paragraphs>
  <Slides>17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MARIOS POULOS</dc:creator>
  <cp:lastModifiedBy>MARIOS POULOS</cp:lastModifiedBy>
  <cp:revision>8</cp:revision>
  <dcterms:created xsi:type="dcterms:W3CDTF">2024-11-27T17:00:47Z</dcterms:created>
  <dcterms:modified xsi:type="dcterms:W3CDTF">2024-11-27T23:48:17Z</dcterms:modified>
</cp:coreProperties>
</file>