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6" d="100"/>
          <a:sy n="66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4638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13" Type="http://schemas.openxmlformats.org/officeDocument/2006/relationships/image" Target="../media/image94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12" Type="http://schemas.openxmlformats.org/officeDocument/2006/relationships/image" Target="../media/image9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Relationship Id="rId14" Type="http://schemas.openxmlformats.org/officeDocument/2006/relationships/image" Target="../media/image9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0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13" Type="http://schemas.openxmlformats.org/officeDocument/2006/relationships/image" Target="../media/image122.png"/><Relationship Id="rId18" Type="http://schemas.openxmlformats.org/officeDocument/2006/relationships/image" Target="../media/image127.png"/><Relationship Id="rId26" Type="http://schemas.openxmlformats.org/officeDocument/2006/relationships/image" Target="../media/image135.png"/><Relationship Id="rId3" Type="http://schemas.openxmlformats.org/officeDocument/2006/relationships/image" Target="../media/image112.png"/><Relationship Id="rId21" Type="http://schemas.openxmlformats.org/officeDocument/2006/relationships/image" Target="../media/image130.png"/><Relationship Id="rId34" Type="http://schemas.openxmlformats.org/officeDocument/2006/relationships/image" Target="../media/image143.png"/><Relationship Id="rId7" Type="http://schemas.openxmlformats.org/officeDocument/2006/relationships/image" Target="../media/image116.png"/><Relationship Id="rId12" Type="http://schemas.openxmlformats.org/officeDocument/2006/relationships/image" Target="../media/image121.png"/><Relationship Id="rId17" Type="http://schemas.openxmlformats.org/officeDocument/2006/relationships/image" Target="../media/image126.png"/><Relationship Id="rId25" Type="http://schemas.openxmlformats.org/officeDocument/2006/relationships/image" Target="../media/image134.png"/><Relationship Id="rId33" Type="http://schemas.openxmlformats.org/officeDocument/2006/relationships/image" Target="../media/image142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25.png"/><Relationship Id="rId20" Type="http://schemas.openxmlformats.org/officeDocument/2006/relationships/image" Target="../media/image129.png"/><Relationship Id="rId29" Type="http://schemas.openxmlformats.org/officeDocument/2006/relationships/image" Target="../media/image1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11" Type="http://schemas.openxmlformats.org/officeDocument/2006/relationships/image" Target="../media/image120.png"/><Relationship Id="rId24" Type="http://schemas.openxmlformats.org/officeDocument/2006/relationships/image" Target="../media/image133.png"/><Relationship Id="rId32" Type="http://schemas.openxmlformats.org/officeDocument/2006/relationships/image" Target="../media/image141.png"/><Relationship Id="rId5" Type="http://schemas.openxmlformats.org/officeDocument/2006/relationships/image" Target="../media/image114.png"/><Relationship Id="rId15" Type="http://schemas.openxmlformats.org/officeDocument/2006/relationships/image" Target="../media/image124.png"/><Relationship Id="rId23" Type="http://schemas.openxmlformats.org/officeDocument/2006/relationships/image" Target="../media/image132.png"/><Relationship Id="rId28" Type="http://schemas.openxmlformats.org/officeDocument/2006/relationships/image" Target="../media/image137.png"/><Relationship Id="rId10" Type="http://schemas.openxmlformats.org/officeDocument/2006/relationships/image" Target="../media/image119.png"/><Relationship Id="rId19" Type="http://schemas.openxmlformats.org/officeDocument/2006/relationships/image" Target="../media/image128.png"/><Relationship Id="rId31" Type="http://schemas.openxmlformats.org/officeDocument/2006/relationships/image" Target="../media/image140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Relationship Id="rId14" Type="http://schemas.openxmlformats.org/officeDocument/2006/relationships/image" Target="../media/image123.png"/><Relationship Id="rId22" Type="http://schemas.openxmlformats.org/officeDocument/2006/relationships/image" Target="../media/image131.png"/><Relationship Id="rId27" Type="http://schemas.openxmlformats.org/officeDocument/2006/relationships/image" Target="../media/image136.png"/><Relationship Id="rId30" Type="http://schemas.openxmlformats.org/officeDocument/2006/relationships/image" Target="../media/image1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4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12" Type="http://schemas.openxmlformats.org/officeDocument/2006/relationships/image" Target="../media/image153.pn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5" Type="http://schemas.openxmlformats.org/officeDocument/2006/relationships/image" Target="../media/image156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Relationship Id="rId14" Type="http://schemas.openxmlformats.org/officeDocument/2006/relationships/image" Target="../media/image15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3.png"/><Relationship Id="rId13" Type="http://schemas.openxmlformats.org/officeDocument/2006/relationships/image" Target="../media/image168.png"/><Relationship Id="rId18" Type="http://schemas.openxmlformats.org/officeDocument/2006/relationships/image" Target="../media/image173.png"/><Relationship Id="rId3" Type="http://schemas.openxmlformats.org/officeDocument/2006/relationships/image" Target="../media/image158.png"/><Relationship Id="rId7" Type="http://schemas.openxmlformats.org/officeDocument/2006/relationships/image" Target="../media/image162.png"/><Relationship Id="rId12" Type="http://schemas.openxmlformats.org/officeDocument/2006/relationships/image" Target="../media/image167.png"/><Relationship Id="rId17" Type="http://schemas.openxmlformats.org/officeDocument/2006/relationships/image" Target="../media/image172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71.png"/><Relationship Id="rId20" Type="http://schemas.openxmlformats.org/officeDocument/2006/relationships/image" Target="../media/image1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1.png"/><Relationship Id="rId11" Type="http://schemas.openxmlformats.org/officeDocument/2006/relationships/image" Target="../media/image166.png"/><Relationship Id="rId5" Type="http://schemas.openxmlformats.org/officeDocument/2006/relationships/image" Target="../media/image160.png"/><Relationship Id="rId15" Type="http://schemas.openxmlformats.org/officeDocument/2006/relationships/image" Target="../media/image170.png"/><Relationship Id="rId10" Type="http://schemas.openxmlformats.org/officeDocument/2006/relationships/image" Target="../media/image165.png"/><Relationship Id="rId19" Type="http://schemas.openxmlformats.org/officeDocument/2006/relationships/image" Target="../media/image174.png"/><Relationship Id="rId4" Type="http://schemas.openxmlformats.org/officeDocument/2006/relationships/image" Target="../media/image159.png"/><Relationship Id="rId9" Type="http://schemas.openxmlformats.org/officeDocument/2006/relationships/image" Target="../media/image164.png"/><Relationship Id="rId14" Type="http://schemas.openxmlformats.org/officeDocument/2006/relationships/image" Target="../media/image16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7" Type="http://schemas.openxmlformats.org/officeDocument/2006/relationships/image" Target="../media/image17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94938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44680" y="2285554"/>
            <a:ext cx="4213771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Aft>
                <a:spcPts val="1800"/>
              </a:spcAft>
              <a:buNone/>
            </a:pPr>
            <a:r>
              <a:rPr lang="en-US" sz="975" b="1" kern="0" spc="117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ΕΙΣΑΓΩΓΙΚΌ ΜΆΘΗΜΑ • ΠΛΗΡΟΦΟΡΙΚΉ 2026</a:t>
            </a:r>
            <a:endParaRPr lang="en-US" sz="975" dirty="0"/>
          </a:p>
        </p:txBody>
      </p:sp>
      <p:sp>
        <p:nvSpPr>
          <p:cNvPr id="4" name="Text 1"/>
          <p:cNvSpPr txBox="1"/>
          <p:nvPr/>
        </p:nvSpPr>
        <p:spPr>
          <a:xfrm>
            <a:off x="7444680" y="2690366"/>
            <a:ext cx="4213771" cy="11581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kern="0" spc="-144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Ευρετήρια </a:t>
            </a:r>
            <a:r>
              <a:rPr lang="en-US" sz="4800" b="1" kern="0" spc="-144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&amp;</a:t>
            </a:r>
            <a:r>
              <a:rPr lang="en-US" sz="4800" b="1" kern="0" spc="-144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Ευρετηρίαση</a:t>
            </a:r>
            <a:endParaRPr lang="en-US" sz="4800" dirty="0"/>
          </a:p>
        </p:txBody>
      </p:sp>
      <p:sp>
        <p:nvSpPr>
          <p:cNvPr id="5" name="Shape 2"/>
          <p:cNvSpPr/>
          <p:nvPr/>
        </p:nvSpPr>
        <p:spPr>
          <a:xfrm>
            <a:off x="7448550" y="4152900"/>
            <a:ext cx="609600" cy="38100"/>
          </a:xfrm>
          <a:prstGeom prst="roundRect">
            <a:avLst>
              <a:gd name="adj" fmla="val 50000"/>
            </a:avLst>
          </a:prstGeom>
          <a:solidFill>
            <a:srgbClr val="279D9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7444680" y="4391471"/>
            <a:ext cx="4213771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1500"/>
              </a:spcBef>
              <a:buNone/>
            </a:pPr>
            <a:r>
              <a:rPr lang="en-US" sz="1050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Οργάνωση Δεδομένων — από το O(n) στο O(log n)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966788"/>
            <a:ext cx="11125200" cy="619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175"/>
              </a:lnSpc>
              <a:spcAft>
                <a:spcPts val="2700"/>
              </a:spcAft>
              <a:buNone/>
            </a:pPr>
            <a:r>
              <a:rPr lang="en-US" sz="3450" b="1" kern="0" spc="-69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Τι θα δούμε σήμερα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24163"/>
            <a:ext cx="304800" cy="3048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61392" y="2886075"/>
            <a:ext cx="176808" cy="242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1050" dirty="0"/>
          </a:p>
        </p:txBody>
      </p:sp>
      <p:sp>
        <p:nvSpPr>
          <p:cNvPr id="5" name="Text 2"/>
          <p:cNvSpPr txBox="1"/>
          <p:nvPr/>
        </p:nvSpPr>
        <p:spPr>
          <a:xfrm>
            <a:off x="971550" y="2824163"/>
            <a:ext cx="3887986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Το πρόβλημα:</a:t>
            </a:r>
            <a:r>
              <a:rPr lang="en-US" sz="13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γιατί αργεί η αναζήτηση χωρίς ευρετήριο</a:t>
            </a:r>
            <a:endParaRPr lang="en-US" sz="1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300413"/>
            <a:ext cx="304800" cy="3048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47254" y="3362325"/>
            <a:ext cx="190946" cy="242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971550" y="3300413"/>
            <a:ext cx="3514725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Ορισμοί:</a:t>
            </a:r>
            <a:r>
              <a:rPr lang="en-US" sz="13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ευρετήριο vs ευρετηρίαση — διαδικασία</a:t>
            </a:r>
            <a:endParaRPr lang="en-US" sz="13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776662"/>
            <a:ext cx="304800" cy="30480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645468" y="3838575"/>
            <a:ext cx="192732" cy="242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1050" dirty="0"/>
          </a:p>
        </p:txBody>
      </p:sp>
      <p:sp>
        <p:nvSpPr>
          <p:cNvPr id="11" name="Text 6"/>
          <p:cNvSpPr txBox="1"/>
          <p:nvPr/>
        </p:nvSpPr>
        <p:spPr>
          <a:xfrm>
            <a:off x="971550" y="3776662"/>
            <a:ext cx="3844230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Τύποι:</a:t>
            </a:r>
            <a:r>
              <a:rPr lang="en-US" sz="13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πρωτεύον, δευτερεύον, πυκνό, αραιό, clustered</a:t>
            </a:r>
            <a:endParaRPr lang="en-US" sz="13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252913"/>
            <a:ext cx="304800" cy="3048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42342" y="4314825"/>
            <a:ext cx="195858" cy="242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4</a:t>
            </a:r>
            <a:endParaRPr lang="en-US" sz="1050" dirty="0"/>
          </a:p>
        </p:txBody>
      </p:sp>
      <p:sp>
        <p:nvSpPr>
          <p:cNvPr id="14" name="Text 8"/>
          <p:cNvSpPr txBox="1"/>
          <p:nvPr/>
        </p:nvSpPr>
        <p:spPr>
          <a:xfrm>
            <a:off x="971550" y="4252913"/>
            <a:ext cx="3559373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Δομές:</a:t>
            </a:r>
            <a:r>
              <a:rPr lang="en-US" sz="13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B-Tree, B+ Tree, Hash, Bitmap, Inverted</a:t>
            </a:r>
            <a:endParaRPr lang="en-US" sz="13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729163"/>
            <a:ext cx="304800" cy="304800"/>
          </a:xfrm>
          <a:prstGeom prst="rect">
            <a:avLst/>
          </a:prstGeom>
        </p:spPr>
      </p:pic>
      <p:sp>
        <p:nvSpPr>
          <p:cNvPr id="16" name="Text 9"/>
          <p:cNvSpPr txBox="1"/>
          <p:nvPr/>
        </p:nvSpPr>
        <p:spPr>
          <a:xfrm>
            <a:off x="644277" y="4791075"/>
            <a:ext cx="193923" cy="2428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5</a:t>
            </a:r>
            <a:endParaRPr lang="en-US" sz="1050" dirty="0"/>
          </a:p>
        </p:txBody>
      </p:sp>
      <p:sp>
        <p:nvSpPr>
          <p:cNvPr id="17" name="Text 10"/>
          <p:cNvSpPr txBox="1"/>
          <p:nvPr/>
        </p:nvSpPr>
        <p:spPr>
          <a:xfrm>
            <a:off x="971550" y="4729163"/>
            <a:ext cx="2919859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Λειτουργία, παραδείγματα &amp; ερωτήσεις</a:t>
            </a:r>
            <a:endParaRPr lang="en-US" sz="1350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621" y="1928813"/>
            <a:ext cx="4834830" cy="4000500"/>
          </a:xfrm>
          <a:prstGeom prst="rect">
            <a:avLst/>
          </a:prstGeom>
        </p:spPr>
      </p:pic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4596" y="2109788"/>
            <a:ext cx="4472880" cy="3638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369070"/>
            <a:ext cx="512058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108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ΤΟ ΠΡΌΒΛΗΜΑ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702445"/>
            <a:ext cx="5120580" cy="7962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300" b="1" kern="0" spc="-66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Χωρίς ευρετήριο</a:t>
            </a:r>
            <a:endParaRPr lang="en-US" sz="3300" dirty="0"/>
          </a:p>
          <a:p>
            <a:pPr marL="0" indent="0" algn="l">
              <a:lnSpc>
                <a:spcPts val="3300"/>
              </a:lnSpc>
              <a:buNone/>
            </a:pPr>
            <a:r>
              <a:rPr lang="en-US" sz="3300" b="1" kern="0" spc="-66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είναι O(n)</a:t>
            </a:r>
            <a:endParaRPr lang="en-US" sz="3300" dirty="0"/>
          </a:p>
        </p:txBody>
      </p:sp>
      <p:sp>
        <p:nvSpPr>
          <p:cNvPr id="4" name="Text 2"/>
          <p:cNvSpPr txBox="1"/>
          <p:nvPr/>
        </p:nvSpPr>
        <p:spPr>
          <a:xfrm>
            <a:off x="742950" y="2755850"/>
            <a:ext cx="4911030" cy="22517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Σαν βιβλίο χωρίς περιεχόμενα</a:t>
            </a:r>
            <a:endParaRPr lang="en-US" sz="1275" dirty="0"/>
          </a:p>
        </p:txBody>
      </p:sp>
      <p:sp>
        <p:nvSpPr>
          <p:cNvPr id="5" name="Text 3"/>
          <p:cNvSpPr txBox="1"/>
          <p:nvPr/>
        </p:nvSpPr>
        <p:spPr>
          <a:xfrm>
            <a:off x="533400" y="2841575"/>
            <a:ext cx="76200" cy="76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endParaRPr lang="en-US" sz="1275" dirty="0"/>
          </a:p>
        </p:txBody>
      </p:sp>
      <p:sp>
        <p:nvSpPr>
          <p:cNvPr id="6" name="Text 4"/>
          <p:cNvSpPr txBox="1"/>
          <p:nvPr/>
        </p:nvSpPr>
        <p:spPr>
          <a:xfrm>
            <a:off x="742950" y="3104852"/>
            <a:ext cx="4911030" cy="22517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1.000.000 εγγραφές = 1.000.000 αναγνώσεις δίσκου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533400" y="3190577"/>
            <a:ext cx="76200" cy="76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endParaRPr lang="en-US" sz="1275" dirty="0"/>
          </a:p>
        </p:txBody>
      </p:sp>
      <p:sp>
        <p:nvSpPr>
          <p:cNvPr id="8" name="Text 6"/>
          <p:cNvSpPr txBox="1"/>
          <p:nvPr/>
        </p:nvSpPr>
        <p:spPr>
          <a:xfrm>
            <a:off x="742950" y="3453854"/>
            <a:ext cx="4911030" cy="22517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Full Table Scan για κάθε αναζήτηση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533400" y="3539579"/>
            <a:ext cx="76200" cy="76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endParaRPr lang="en-US" sz="1275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926681"/>
            <a:ext cx="5120580" cy="428625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4050506"/>
            <a:ext cx="4815780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600"/>
              </a:spcBef>
              <a:buNone/>
            </a:pPr>
            <a:r>
              <a:rPr lang="en-US" sz="1050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SELECT * WHERE lastname='Παπαδόπουλος'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533400" y="4638675"/>
            <a:ext cx="2486025" cy="857250"/>
          </a:xfrm>
          <a:prstGeom prst="roundRect">
            <a:avLst>
              <a:gd name="adj" fmla="val 15556"/>
            </a:avLst>
          </a:prstGeom>
          <a:solidFill>
            <a:srgbClr val="E8F3E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685800" y="4802981"/>
            <a:ext cx="2179290" cy="3714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79D95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1000 ms</a:t>
            </a:r>
            <a:endParaRPr lang="en-US" sz="2100" dirty="0"/>
          </a:p>
        </p:txBody>
      </p:sp>
      <p:sp>
        <p:nvSpPr>
          <p:cNvPr id="14" name="Text 11"/>
          <p:cNvSpPr txBox="1"/>
          <p:nvPr/>
        </p:nvSpPr>
        <p:spPr>
          <a:xfrm>
            <a:off x="685800" y="5203031"/>
            <a:ext cx="217929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Bef>
                <a:spcPts val="150"/>
              </a:spcBef>
              <a:buNone/>
            </a:pPr>
            <a:r>
              <a:rPr lang="en-US" sz="900" dirty="0">
                <a:solidFill>
                  <a:srgbClr val="596E6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Full scan 1M records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171825" y="4638675"/>
            <a:ext cx="2486025" cy="857250"/>
          </a:xfrm>
          <a:prstGeom prst="roundRect">
            <a:avLst>
              <a:gd name="adj" fmla="val 15556"/>
            </a:avLst>
          </a:prstGeom>
          <a:solidFill>
            <a:srgbClr val="E8F3E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322290" y="4802981"/>
            <a:ext cx="2179290" cy="3714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79D95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2-5 ms</a:t>
            </a:r>
            <a:endParaRPr lang="en-US" sz="2100" dirty="0"/>
          </a:p>
        </p:txBody>
      </p:sp>
      <p:sp>
        <p:nvSpPr>
          <p:cNvPr id="17" name="Text 14"/>
          <p:cNvSpPr txBox="1"/>
          <p:nvPr/>
        </p:nvSpPr>
        <p:spPr>
          <a:xfrm>
            <a:off x="3322290" y="5203031"/>
            <a:ext cx="217929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Bef>
                <a:spcPts val="150"/>
              </a:spcBef>
              <a:buNone/>
            </a:pPr>
            <a:r>
              <a:rPr lang="en-US" sz="900" dirty="0">
                <a:solidFill>
                  <a:srgbClr val="596E6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Με ευρετήριο B+ Tree</a:t>
            </a:r>
            <a:endParaRPr lang="en-US" sz="900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1180" y="952500"/>
            <a:ext cx="5547271" cy="4953000"/>
          </a:xfrm>
          <a:prstGeom prst="rect">
            <a:avLst/>
          </a:prstGeom>
        </p:spPr>
      </p:pic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3105" y="1114425"/>
            <a:ext cx="5223421" cy="46291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809750"/>
            <a:ext cx="5547271" cy="800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Ευρετήριο είναι</a:t>
            </a:r>
            <a:endParaRPr lang="en-US" sz="3150" dirty="0"/>
          </a:p>
          <a:p>
            <a:pPr marL="0" indent="0" algn="l">
              <a:lnSpc>
                <a:spcPts val="3150"/>
              </a:lnSpc>
              <a:buNone/>
            </a:pPr>
            <a:r>
              <a:rPr lang="en-US" sz="3150" b="1" kern="0" spc="-6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μικρή, ταξινομημένη δομή</a:t>
            </a:r>
            <a:endParaRPr lang="en-US" sz="31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800350"/>
            <a:ext cx="5547271" cy="142875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3019425"/>
            <a:ext cx="266700" cy="26670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38200" y="3062288"/>
            <a:ext cx="200025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→</a:t>
            </a:r>
            <a:endParaRPr lang="en-US" sz="1050" dirty="0"/>
          </a:p>
        </p:txBody>
      </p:sp>
      <p:sp>
        <p:nvSpPr>
          <p:cNvPr id="6" name="Text 2"/>
          <p:cNvSpPr txBox="1"/>
          <p:nvPr/>
        </p:nvSpPr>
        <p:spPr>
          <a:xfrm>
            <a:off x="1152525" y="3028950"/>
            <a:ext cx="2752130" cy="22517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Αντιστοίχιση: </a:t>
            </a:r>
            <a:r>
              <a:rPr lang="en-US" sz="1275" b="1" dirty="0">
                <a:solidFill>
                  <a:srgbClr val="13302B"/>
                </a:solidFill>
                <a:highlight>
                  <a:srgbClr val="D2F6F7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Κλειδί → Δείκτης (RID)</a:t>
            </a:r>
            <a:endParaRPr lang="en-US" sz="1275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25" y="3381375"/>
            <a:ext cx="266700" cy="26670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821680" y="3424238"/>
            <a:ext cx="216545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⚡</a:t>
            </a:r>
            <a:endParaRPr lang="en-US" sz="1050" dirty="0"/>
          </a:p>
        </p:txBody>
      </p:sp>
      <p:sp>
        <p:nvSpPr>
          <p:cNvPr id="9" name="Text 4"/>
          <p:cNvSpPr txBox="1"/>
          <p:nvPr/>
        </p:nvSpPr>
        <p:spPr>
          <a:xfrm>
            <a:off x="1152525" y="3390900"/>
            <a:ext cx="2231231" cy="22517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Στόχος: O(n) → </a:t>
            </a:r>
            <a:r>
              <a:rPr lang="en-US" sz="127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O(log n)</a:t>
            </a:r>
            <a:r>
              <a:rPr lang="en-US" sz="12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ή </a:t>
            </a:r>
            <a:r>
              <a:rPr lang="en-US" sz="127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O(1)</a:t>
            </a:r>
            <a:endParaRPr lang="en-US" sz="1275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525" y="3743325"/>
            <a:ext cx="266700" cy="26670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852934" y="3786188"/>
            <a:ext cx="185291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◫</a:t>
            </a:r>
            <a:endParaRPr lang="en-US" sz="1050" dirty="0"/>
          </a:p>
        </p:txBody>
      </p:sp>
      <p:sp>
        <p:nvSpPr>
          <p:cNvPr id="12" name="Text 6"/>
          <p:cNvSpPr txBox="1"/>
          <p:nvPr/>
        </p:nvSpPr>
        <p:spPr>
          <a:xfrm>
            <a:off x="1152525" y="3752850"/>
            <a:ext cx="3030438" cy="22517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49"/>
              </a:lnSpc>
              <a:buNone/>
            </a:pPr>
            <a:r>
              <a:rPr lang="en-US" sz="12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Αποθηκευμένο ξεχωριστά, σε σελίδες 4-16KB</a:t>
            </a:r>
            <a:endParaRPr lang="en-US" sz="1275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4419600"/>
            <a:ext cx="5547271" cy="628650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714375" y="4543425"/>
            <a:ext cx="5213896" cy="39052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657870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Αναλογία: το ευρετήριο στο τέλος του βιβλίου — δεν διαβάζεις όλο το βιβλίο για να βρεις μια λέξη.</a:t>
            </a:r>
            <a:endParaRPr lang="en-US" sz="105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7871" y="1238250"/>
            <a:ext cx="5120580" cy="4381500"/>
          </a:xfrm>
          <a:prstGeom prst="rect">
            <a:avLst/>
          </a:prstGeom>
        </p:spPr>
      </p:pic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9796" y="1400175"/>
            <a:ext cx="4796730" cy="40576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459260"/>
            <a:ext cx="5567065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126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ΟΡΙΣΜΌΣ 2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773585"/>
            <a:ext cx="5567065" cy="41999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8"/>
              </a:lnSpc>
              <a:buNone/>
            </a:pP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Ευρετηρίαση είναι </a:t>
            </a:r>
            <a:r>
              <a:rPr lang="en-US" sz="3150" b="1" kern="0" spc="-6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η διαδικασία</a:t>
            </a:r>
            <a:endParaRPr lang="en-US" sz="3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22178"/>
            <a:ext cx="5567065" cy="514350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2546003"/>
            <a:ext cx="266700" cy="2667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87003" y="2596009"/>
            <a:ext cx="155972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1076325" y="2546003"/>
            <a:ext cx="3568601" cy="19570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CREATE INDEX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δημιουργία δομής </a:t>
            </a:r>
            <a:r>
              <a:rPr lang="en-US" sz="975" dirty="0">
                <a:solidFill>
                  <a:srgbClr val="13302B"/>
                </a:solidFill>
                <a:highlight>
                  <a:srgbClr val="E3F1E4"/>
                </a:highlight>
                <a:latin typeface="monospace" pitchFamily="34" charset="0"/>
                <a:ea typeface="monospace" pitchFamily="34" charset="-122"/>
                <a:cs typeface="monospace" pitchFamily="34" charset="-120"/>
              </a:rPr>
              <a:t>CREATE INDEX ...</a:t>
            </a:r>
            <a:endParaRPr lang="en-US" sz="1125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050828"/>
            <a:ext cx="5567065" cy="51435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3174653"/>
            <a:ext cx="266700" cy="2667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773757" y="3224659"/>
            <a:ext cx="169218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975" dirty="0"/>
          </a:p>
        </p:txBody>
      </p:sp>
      <p:sp>
        <p:nvSpPr>
          <p:cNvPr id="11" name="Text 5"/>
          <p:cNvSpPr txBox="1"/>
          <p:nvPr/>
        </p:nvSpPr>
        <p:spPr>
          <a:xfrm>
            <a:off x="1076325" y="3174653"/>
            <a:ext cx="3801666" cy="1928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MAINTAIN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ενημέρωση σε κάθε INSERT / UPDATE / DELETE</a:t>
            </a:r>
            <a:endParaRPr lang="en-US" sz="1125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679478"/>
            <a:ext cx="5567065" cy="514350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3803303"/>
            <a:ext cx="266700" cy="26670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772269" y="3853309"/>
            <a:ext cx="170706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975" dirty="0"/>
          </a:p>
        </p:txBody>
      </p:sp>
      <p:sp>
        <p:nvSpPr>
          <p:cNvPr id="15" name="Text 7"/>
          <p:cNvSpPr txBox="1"/>
          <p:nvPr/>
        </p:nvSpPr>
        <p:spPr>
          <a:xfrm>
            <a:off x="1076325" y="3803303"/>
            <a:ext cx="3825776" cy="1928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USE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ο Query Optimizer αποφασίζει αν θα το χρησιμοποιήσει</a:t>
            </a:r>
            <a:endParaRPr lang="en-US" sz="1125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4308128"/>
            <a:ext cx="5567065" cy="514350"/>
          </a:xfrm>
          <a:prstGeom prst="rect">
            <a:avLst/>
          </a:prstGeom>
        </p:spPr>
      </p:pic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4431953"/>
            <a:ext cx="266700" cy="266700"/>
          </a:xfrm>
          <a:prstGeom prst="rect">
            <a:avLst/>
          </a:prstGeom>
        </p:spPr>
      </p:pic>
      <p:sp>
        <p:nvSpPr>
          <p:cNvPr id="18" name="Text 8"/>
          <p:cNvSpPr txBox="1"/>
          <p:nvPr/>
        </p:nvSpPr>
        <p:spPr>
          <a:xfrm>
            <a:off x="769293" y="4481959"/>
            <a:ext cx="173682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4</a:t>
            </a:r>
            <a:endParaRPr lang="en-US" sz="975" dirty="0"/>
          </a:p>
        </p:txBody>
      </p:sp>
      <p:sp>
        <p:nvSpPr>
          <p:cNvPr id="19" name="Text 9"/>
          <p:cNvSpPr txBox="1"/>
          <p:nvPr/>
        </p:nvSpPr>
        <p:spPr>
          <a:xfrm>
            <a:off x="1076325" y="4431953"/>
            <a:ext cx="3117056" cy="1928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DROP / REBUILD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συντήρηση, defragmentation</a:t>
            </a:r>
            <a:endParaRPr lang="en-US" sz="1125" dirty="0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5032028"/>
            <a:ext cx="5567065" cy="376238"/>
          </a:xfrm>
          <a:prstGeom prst="rect">
            <a:avLst/>
          </a:prstGeom>
        </p:spPr>
      </p:pic>
      <p:sp>
        <p:nvSpPr>
          <p:cNvPr id="21" name="Text 10"/>
          <p:cNvSpPr txBox="1"/>
          <p:nvPr/>
        </p:nvSpPr>
        <p:spPr>
          <a:xfrm>
            <a:off x="666750" y="5136803"/>
            <a:ext cx="5300365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450"/>
              </a:spcBef>
              <a:buNone/>
            </a:pPr>
            <a:r>
              <a:rPr lang="en-US" sz="9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⚡ Δεν είναι στατικό αρχείο — είναι ζωντανός μηχανισμός που κοστίζει σε εγγραφές.</a:t>
            </a:r>
            <a:endParaRPr lang="en-US" sz="975" dirty="0"/>
          </a:p>
        </p:txBody>
      </p:sp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19565" y="1238250"/>
            <a:ext cx="5139035" cy="4381500"/>
          </a:xfrm>
          <a:prstGeom prst="rect">
            <a:avLst/>
          </a:prstGeom>
        </p:spPr>
      </p:pic>
      <p:pic>
        <p:nvPicPr>
          <p:cNvPr id="23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1490" y="1400175"/>
            <a:ext cx="4815185" cy="40576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607344"/>
            <a:ext cx="11125200" cy="590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spcAft>
                <a:spcPts val="2100"/>
              </a:spcAft>
              <a:buNone/>
            </a:pPr>
            <a:r>
              <a:rPr lang="en-US" sz="3300" b="1" kern="0" spc="-66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Γιατί; </a:t>
            </a:r>
            <a:r>
              <a:rPr lang="en-US" sz="3300" b="1" kern="0" spc="-66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Κόστος vs Όφελος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64594"/>
            <a:ext cx="3714750" cy="215265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71525" y="2693194"/>
            <a:ext cx="3238500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kern="0" spc="-12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Όφελος — ανάγνωση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962025" y="3026569"/>
            <a:ext cx="304800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58554E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100x – 1000x ταχύτερη αναζήτηση</a:t>
            </a:r>
            <a:endParaRPr lang="en-US" sz="1125" dirty="0"/>
          </a:p>
        </p:txBody>
      </p:sp>
      <p:sp>
        <p:nvSpPr>
          <p:cNvPr id="6" name="Text 3"/>
          <p:cNvSpPr txBox="1"/>
          <p:nvPr/>
        </p:nvSpPr>
        <p:spPr>
          <a:xfrm>
            <a:off x="771525" y="3026569"/>
            <a:ext cx="97631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✓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62025" y="3302794"/>
            <a:ext cx="304800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58554E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Ταξινόμηση &amp; JOINs με O(log n)</a:t>
            </a:r>
            <a:endParaRPr lang="en-US" sz="1125" dirty="0"/>
          </a:p>
        </p:txBody>
      </p:sp>
      <p:sp>
        <p:nvSpPr>
          <p:cNvPr id="8" name="Text 5"/>
          <p:cNvSpPr txBox="1"/>
          <p:nvPr/>
        </p:nvSpPr>
        <p:spPr>
          <a:xfrm>
            <a:off x="771525" y="3302794"/>
            <a:ext cx="97631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✓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62025" y="3579019"/>
            <a:ext cx="304800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58554E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Range queries με διαδοχικά φύλλα</a:t>
            </a:r>
            <a:endParaRPr lang="en-US" sz="1125" dirty="0"/>
          </a:p>
        </p:txBody>
      </p:sp>
      <p:sp>
        <p:nvSpPr>
          <p:cNvPr id="10" name="Text 7"/>
          <p:cNvSpPr txBox="1"/>
          <p:nvPr/>
        </p:nvSpPr>
        <p:spPr>
          <a:xfrm>
            <a:off x="771525" y="3579019"/>
            <a:ext cx="97631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✓</a:t>
            </a:r>
            <a:endParaRPr lang="en-US" sz="1125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750" y="2464594"/>
            <a:ext cx="3238500" cy="21526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875" y="2683669"/>
            <a:ext cx="2762250" cy="171450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7943850" y="2466975"/>
            <a:ext cx="3714750" cy="2152650"/>
          </a:xfrm>
          <a:prstGeom prst="roundRect">
            <a:avLst>
              <a:gd name="adj" fmla="val 7965"/>
            </a:avLst>
          </a:prstGeom>
          <a:solidFill>
            <a:srgbClr val="13302B"/>
          </a:solidFill>
          <a:ln/>
        </p:spPr>
      </p:sp>
      <p:sp>
        <p:nvSpPr>
          <p:cNvPr id="14" name="Text 9"/>
          <p:cNvSpPr txBox="1"/>
          <p:nvPr/>
        </p:nvSpPr>
        <p:spPr>
          <a:xfrm>
            <a:off x="8172450" y="2683669"/>
            <a:ext cx="3257550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kern="0" spc="-12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Κόστος — εγγραφή</a:t>
            </a:r>
            <a:endParaRPr lang="en-US" sz="1200" dirty="0"/>
          </a:p>
        </p:txBody>
      </p:sp>
      <p:sp>
        <p:nvSpPr>
          <p:cNvPr id="15" name="Text 10"/>
          <p:cNvSpPr txBox="1"/>
          <p:nvPr/>
        </p:nvSpPr>
        <p:spPr>
          <a:xfrm>
            <a:off x="8362950" y="3017044"/>
            <a:ext cx="306705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FDFDE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+10-30% χώρος στο δίσκο</a:t>
            </a:r>
            <a:endParaRPr lang="en-US" sz="1125" dirty="0"/>
          </a:p>
        </p:txBody>
      </p:sp>
      <p:sp>
        <p:nvSpPr>
          <p:cNvPr id="16" name="Text 11"/>
          <p:cNvSpPr txBox="1"/>
          <p:nvPr/>
        </p:nvSpPr>
        <p:spPr>
          <a:xfrm>
            <a:off x="8172450" y="3017044"/>
            <a:ext cx="51495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125" dirty="0"/>
          </a:p>
        </p:txBody>
      </p:sp>
      <p:sp>
        <p:nvSpPr>
          <p:cNvPr id="17" name="Text 12"/>
          <p:cNvSpPr txBox="1"/>
          <p:nvPr/>
        </p:nvSpPr>
        <p:spPr>
          <a:xfrm>
            <a:off x="8362950" y="3293269"/>
            <a:ext cx="306705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FDFDE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INSERT / UPDATE πιο αργό</a:t>
            </a:r>
            <a:endParaRPr lang="en-US" sz="1125" dirty="0"/>
          </a:p>
        </p:txBody>
      </p:sp>
      <p:sp>
        <p:nvSpPr>
          <p:cNvPr id="18" name="Text 13"/>
          <p:cNvSpPr txBox="1"/>
          <p:nvPr/>
        </p:nvSpPr>
        <p:spPr>
          <a:xfrm>
            <a:off x="8172450" y="3293269"/>
            <a:ext cx="51495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125" dirty="0"/>
          </a:p>
        </p:txBody>
      </p:sp>
      <p:sp>
        <p:nvSpPr>
          <p:cNvPr id="19" name="Text 14"/>
          <p:cNvSpPr txBox="1"/>
          <p:nvPr/>
        </p:nvSpPr>
        <p:spPr>
          <a:xfrm>
            <a:off x="8362950" y="3569494"/>
            <a:ext cx="3067050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FDFDEF">
                    <a:alpha val="8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Συντήρηση &amp; fragmentation</a:t>
            </a:r>
            <a:endParaRPr lang="en-US" sz="1125" dirty="0"/>
          </a:p>
        </p:txBody>
      </p:sp>
      <p:sp>
        <p:nvSpPr>
          <p:cNvPr id="20" name="Text 15"/>
          <p:cNvSpPr txBox="1"/>
          <p:nvPr/>
        </p:nvSpPr>
        <p:spPr>
          <a:xfrm>
            <a:off x="8172450" y="3569494"/>
            <a:ext cx="51495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125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4807744"/>
            <a:ext cx="11125200" cy="481012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440359" y="4950619"/>
            <a:ext cx="10008691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spcBef>
                <a:spcPts val="1500"/>
              </a:spcBef>
              <a:buNone/>
            </a:pPr>
            <a:r>
              <a:rPr lang="en-US" sz="1125" b="1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Κανόνας:</a:t>
            </a:r>
            <a:r>
              <a:rPr lang="en-US" sz="1125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Βάζουμε ευρετήριο όπου διαβάζουμε πολύ, γράφουμε λίγο. Μετράμε πάντα με EXPLAIN.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873151"/>
            <a:ext cx="1112520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Aft>
                <a:spcPts val="1200"/>
              </a:spcAft>
              <a:buNone/>
            </a:pPr>
            <a:r>
              <a:rPr lang="en-US" sz="900" b="1" kern="0" spc="108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ΛΕΞΙΛΌΓΙΟ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2187476"/>
            <a:ext cx="11125200" cy="419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spcAft>
                <a:spcPts val="2400"/>
              </a:spcAft>
              <a:buNone/>
            </a:pPr>
            <a:r>
              <a:rPr lang="en-US" sz="3300" b="1" kern="0" spc="-66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Βασική ορολογία</a:t>
            </a:r>
            <a:endParaRPr lang="en-US" sz="33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2892326"/>
            <a:ext cx="3632150" cy="90383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14375" y="3095625"/>
            <a:ext cx="266700" cy="266700"/>
          </a:xfrm>
          <a:prstGeom prst="roundRect">
            <a:avLst>
              <a:gd name="adj" fmla="val 28571"/>
            </a:avLst>
          </a:prstGeom>
          <a:solidFill>
            <a:srgbClr val="DFF0E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47725" y="32289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 txBox="1"/>
          <p:nvPr/>
        </p:nvSpPr>
        <p:spPr>
          <a:xfrm>
            <a:off x="1076325" y="3147120"/>
            <a:ext cx="1177082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Κλειδί Αναζήτησης</a:t>
            </a:r>
            <a:endParaRPr lang="en-US" sz="1125" dirty="0"/>
          </a:p>
        </p:txBody>
      </p:sp>
      <p:sp>
        <p:nvSpPr>
          <p:cNvPr id="8" name="Text 5"/>
          <p:cNvSpPr txBox="1"/>
          <p:nvPr/>
        </p:nvSpPr>
        <p:spPr>
          <a:xfrm>
            <a:off x="714375" y="3435251"/>
            <a:ext cx="3232100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Search key:</a:t>
            </a:r>
            <a:r>
              <a:rPr lang="en-US" sz="1013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το πεδίο που ψάχνουμε — π.χ. επώνυμο</a:t>
            </a:r>
            <a:endParaRPr lang="en-US" sz="1013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9850" y="2892326"/>
            <a:ext cx="3632150" cy="903833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476750" y="3095625"/>
            <a:ext cx="266700" cy="266700"/>
          </a:xfrm>
          <a:prstGeom prst="roundRect">
            <a:avLst>
              <a:gd name="adj" fmla="val 28571"/>
            </a:avLst>
          </a:prstGeom>
          <a:solidFill>
            <a:srgbClr val="DFF0EF"/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4610100" y="32289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2" name="Text 8"/>
          <p:cNvSpPr txBox="1"/>
          <p:nvPr/>
        </p:nvSpPr>
        <p:spPr>
          <a:xfrm>
            <a:off x="4841825" y="3147120"/>
            <a:ext cx="861268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RID / Pointer</a:t>
            </a:r>
            <a:endParaRPr lang="en-US" sz="1125" dirty="0"/>
          </a:p>
        </p:txBody>
      </p:sp>
      <p:sp>
        <p:nvSpPr>
          <p:cNvPr id="13" name="Text 9"/>
          <p:cNvSpPr txBox="1"/>
          <p:nvPr/>
        </p:nvSpPr>
        <p:spPr>
          <a:xfrm>
            <a:off x="4479875" y="3435251"/>
            <a:ext cx="3232100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Δείκτης:</a:t>
            </a:r>
            <a:r>
              <a:rPr lang="en-US" sz="1013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διεύθυνση εγγραφής στο δίσκο — key → RID</a:t>
            </a:r>
            <a:endParaRPr lang="en-US" sz="1013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351" y="2892326"/>
            <a:ext cx="3632299" cy="903833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8248650" y="3095625"/>
            <a:ext cx="266700" cy="266700"/>
          </a:xfrm>
          <a:prstGeom prst="roundRect">
            <a:avLst>
              <a:gd name="adj" fmla="val 28571"/>
            </a:avLst>
          </a:prstGeom>
          <a:solidFill>
            <a:srgbClr val="DFF0EF"/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8382000" y="32289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7" name="Text 12"/>
          <p:cNvSpPr txBox="1"/>
          <p:nvPr/>
        </p:nvSpPr>
        <p:spPr>
          <a:xfrm>
            <a:off x="8607326" y="3147120"/>
            <a:ext cx="936873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Σελίδα / Block</a:t>
            </a:r>
            <a:endParaRPr lang="en-US" sz="1125" dirty="0"/>
          </a:p>
        </p:txBody>
      </p:sp>
      <p:sp>
        <p:nvSpPr>
          <p:cNvPr id="18" name="Text 13"/>
          <p:cNvSpPr txBox="1"/>
          <p:nvPr/>
        </p:nvSpPr>
        <p:spPr>
          <a:xfrm>
            <a:off x="8245376" y="3435251"/>
            <a:ext cx="3232249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Page:</a:t>
            </a:r>
            <a:r>
              <a:rPr lang="en-US" sz="1013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μονάδα I/O — 4 έως 16KB ανά ανάγνωση</a:t>
            </a:r>
            <a:endParaRPr lang="en-US" sz="1013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" y="3929509"/>
            <a:ext cx="3623667" cy="1083766"/>
          </a:xfrm>
          <a:prstGeom prst="rect">
            <a:avLst/>
          </a:prstGeom>
        </p:spPr>
      </p:pic>
      <p:sp>
        <p:nvSpPr>
          <p:cNvPr id="20" name="Shape 14"/>
          <p:cNvSpPr/>
          <p:nvPr/>
        </p:nvSpPr>
        <p:spPr>
          <a:xfrm>
            <a:off x="714375" y="4133850"/>
            <a:ext cx="266700" cy="266700"/>
          </a:xfrm>
          <a:prstGeom prst="roundRect">
            <a:avLst>
              <a:gd name="adj" fmla="val 28571"/>
            </a:avLst>
          </a:prstGeom>
          <a:solidFill>
            <a:srgbClr val="DFF0EF"/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47725" y="426720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2" name="Text 16"/>
          <p:cNvSpPr txBox="1"/>
          <p:nvPr/>
        </p:nvSpPr>
        <p:spPr>
          <a:xfrm>
            <a:off x="1076325" y="4184303"/>
            <a:ext cx="934641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Εκλεκτικότητα</a:t>
            </a:r>
            <a:endParaRPr lang="en-US" sz="1125" dirty="0"/>
          </a:p>
        </p:txBody>
      </p:sp>
      <p:sp>
        <p:nvSpPr>
          <p:cNvPr id="23" name="Text 17"/>
          <p:cNvSpPr txBox="1"/>
          <p:nvPr/>
        </p:nvSpPr>
        <p:spPr>
          <a:xfrm>
            <a:off x="714375" y="4472434"/>
            <a:ext cx="3223617" cy="3598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Selectivity:</a:t>
            </a:r>
            <a:r>
              <a:rPr lang="en-US" sz="1013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πόσο μοναδικές οι τιμές — υψηλή = καλό index</a:t>
            </a:r>
            <a:endParaRPr lang="en-US" sz="1013" dirty="0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1367" y="3929509"/>
            <a:ext cx="3623667" cy="1083766"/>
          </a:xfrm>
          <a:prstGeom prst="rect">
            <a:avLst/>
          </a:prstGeom>
        </p:spPr>
      </p:pic>
      <p:sp>
        <p:nvSpPr>
          <p:cNvPr id="25" name="Shape 18"/>
          <p:cNvSpPr/>
          <p:nvPr/>
        </p:nvSpPr>
        <p:spPr>
          <a:xfrm>
            <a:off x="4467225" y="4133850"/>
            <a:ext cx="266700" cy="266700"/>
          </a:xfrm>
          <a:prstGeom prst="roundRect">
            <a:avLst>
              <a:gd name="adj" fmla="val 28571"/>
            </a:avLst>
          </a:prstGeom>
          <a:solidFill>
            <a:srgbClr val="DFF0EF"/>
          </a:solidFill>
          <a:ln/>
        </p:spPr>
      </p:sp>
      <p:sp>
        <p:nvSpPr>
          <p:cNvPr id="26" name="Text 19"/>
          <p:cNvSpPr txBox="1"/>
          <p:nvPr/>
        </p:nvSpPr>
        <p:spPr>
          <a:xfrm>
            <a:off x="4600575" y="426720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20"/>
          <p:cNvSpPr txBox="1"/>
          <p:nvPr/>
        </p:nvSpPr>
        <p:spPr>
          <a:xfrm>
            <a:off x="4833342" y="4184303"/>
            <a:ext cx="677019" cy="1571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Fill Factor</a:t>
            </a:r>
            <a:endParaRPr lang="en-US" sz="1125" dirty="0"/>
          </a:p>
        </p:txBody>
      </p:sp>
      <p:sp>
        <p:nvSpPr>
          <p:cNvPr id="28" name="Text 21"/>
          <p:cNvSpPr txBox="1"/>
          <p:nvPr/>
        </p:nvSpPr>
        <p:spPr>
          <a:xfrm>
            <a:off x="4471392" y="4472434"/>
            <a:ext cx="3223617" cy="3598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13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Πληρότητα:</a:t>
            </a:r>
            <a:r>
              <a:rPr lang="en-US" sz="1013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πόσο γεμάτος είναι ο κόμβος — αφήνει χώρο για insert</a:t>
            </a:r>
            <a:endParaRPr lang="en-US" sz="10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95300"/>
            <a:ext cx="11125200" cy="590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spcAft>
                <a:spcPts val="2100"/>
              </a:spcAft>
              <a:buNone/>
            </a:pPr>
            <a:r>
              <a:rPr lang="en-US" sz="3300" b="1" kern="0" spc="-66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Χάρτης τύπων ευρετηρίων</a:t>
            </a:r>
            <a:endParaRPr lang="en-US" sz="33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352550"/>
            <a:ext cx="3072705" cy="113526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33425" y="1552575"/>
            <a:ext cx="304800" cy="304800"/>
          </a:xfrm>
          <a:prstGeom prst="roundRect">
            <a:avLst>
              <a:gd name="adj" fmla="val 31250"/>
            </a:avLst>
          </a:prstGeom>
          <a:solidFill>
            <a:srgbClr val="E3F1E4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885825" y="17049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" name="Text 3"/>
          <p:cNvSpPr txBox="1"/>
          <p:nvPr/>
        </p:nvSpPr>
        <p:spPr>
          <a:xfrm>
            <a:off x="1133475" y="1619250"/>
            <a:ext cx="1064270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b="1" kern="0" spc="-1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Βάσει οργάνωσης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733425" y="1933575"/>
            <a:ext cx="2672655" cy="3732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Πρωτεύον</a:t>
            </a:r>
            <a:r>
              <a:rPr lang="en-US" sz="1050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πάνω στο PK</a:t>
            </a:r>
            <a:endParaRPr lang="en-US" sz="1050" dirty="0"/>
          </a:p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Δευτερεύον</a:t>
            </a:r>
            <a:r>
              <a:rPr lang="en-US" sz="1050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σε άλλα πεδία</a:t>
            </a:r>
            <a:endParaRPr lang="en-US" sz="10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8505" y="1352550"/>
            <a:ext cx="3072705" cy="1135261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3962400" y="1552575"/>
            <a:ext cx="304800" cy="304800"/>
          </a:xfrm>
          <a:prstGeom prst="roundRect">
            <a:avLst>
              <a:gd name="adj" fmla="val 31250"/>
            </a:avLst>
          </a:prstGeom>
          <a:solidFill>
            <a:srgbClr val="E3F1E4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4114800" y="17049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7"/>
          <p:cNvSpPr txBox="1"/>
          <p:nvPr/>
        </p:nvSpPr>
        <p:spPr>
          <a:xfrm>
            <a:off x="4358580" y="1619250"/>
            <a:ext cx="1100882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b="1" kern="0" spc="-1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Βάσει πυκνότητας</a:t>
            </a:r>
            <a:endParaRPr lang="en-US" sz="1125" dirty="0"/>
          </a:p>
        </p:txBody>
      </p:sp>
      <p:sp>
        <p:nvSpPr>
          <p:cNvPr id="12" name="Text 8"/>
          <p:cNvSpPr txBox="1"/>
          <p:nvPr/>
        </p:nvSpPr>
        <p:spPr>
          <a:xfrm>
            <a:off x="3958530" y="1933575"/>
            <a:ext cx="2672655" cy="3732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Πυκνό:</a:t>
            </a:r>
            <a:r>
              <a:rPr lang="en-US" sz="1050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κάθε κλειδί → pointer</a:t>
            </a:r>
            <a:endParaRPr lang="en-US" sz="1050" dirty="0"/>
          </a:p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Αραιό:</a:t>
            </a:r>
            <a:r>
              <a:rPr lang="en-US" sz="1050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ένα ανά block</a:t>
            </a:r>
            <a:endParaRPr lang="en-US" sz="10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640211"/>
            <a:ext cx="3072705" cy="1135261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733425" y="2838450"/>
            <a:ext cx="304800" cy="304800"/>
          </a:xfrm>
          <a:prstGeom prst="roundRect">
            <a:avLst>
              <a:gd name="adj" fmla="val 31250"/>
            </a:avLst>
          </a:prstGeom>
          <a:solidFill>
            <a:srgbClr val="E3F1E4"/>
          </a:solidFill>
          <a:ln/>
        </p:spPr>
      </p:sp>
      <p:sp>
        <p:nvSpPr>
          <p:cNvPr id="15" name="Text 10"/>
          <p:cNvSpPr txBox="1"/>
          <p:nvPr/>
        </p:nvSpPr>
        <p:spPr>
          <a:xfrm>
            <a:off x="885825" y="299085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6" name="Text 11"/>
          <p:cNvSpPr txBox="1"/>
          <p:nvPr/>
        </p:nvSpPr>
        <p:spPr>
          <a:xfrm>
            <a:off x="1133475" y="2906911"/>
            <a:ext cx="986433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b="1" kern="0" spc="-1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Φυσική διάταξη</a:t>
            </a:r>
            <a:endParaRPr lang="en-US" sz="1125" dirty="0"/>
          </a:p>
        </p:txBody>
      </p:sp>
      <p:sp>
        <p:nvSpPr>
          <p:cNvPr id="17" name="Text 12"/>
          <p:cNvSpPr txBox="1"/>
          <p:nvPr/>
        </p:nvSpPr>
        <p:spPr>
          <a:xfrm>
            <a:off x="733425" y="3221236"/>
            <a:ext cx="2672655" cy="3732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Clustered</a:t>
            </a:r>
            <a:r>
              <a:rPr lang="en-US" sz="1050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ταξινομεί δεδομένα</a:t>
            </a:r>
            <a:endParaRPr lang="en-US" sz="1050" dirty="0"/>
          </a:p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Non-clustered</a:t>
            </a:r>
            <a:r>
              <a:rPr lang="en-US" sz="1050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ξεχωριστή δομή</a:t>
            </a:r>
            <a:endParaRPr lang="en-US" sz="1050" dirty="0"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8505" y="2640211"/>
            <a:ext cx="3072705" cy="1135261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3962400" y="2838450"/>
            <a:ext cx="304800" cy="304800"/>
          </a:xfrm>
          <a:prstGeom prst="roundRect">
            <a:avLst>
              <a:gd name="adj" fmla="val 31250"/>
            </a:avLst>
          </a:prstGeom>
          <a:solidFill>
            <a:srgbClr val="279D95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4114800" y="299085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5"/>
          <p:cNvSpPr txBox="1"/>
          <p:nvPr/>
        </p:nvSpPr>
        <p:spPr>
          <a:xfrm>
            <a:off x="4358580" y="2906911"/>
            <a:ext cx="756196" cy="1714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1125" b="1" kern="0" spc="-1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Βάσει δομής</a:t>
            </a:r>
            <a:endParaRPr lang="en-US" sz="1125" dirty="0"/>
          </a:p>
        </p:txBody>
      </p:sp>
      <p:sp>
        <p:nvSpPr>
          <p:cNvPr id="22" name="Text 16"/>
          <p:cNvSpPr txBox="1"/>
          <p:nvPr/>
        </p:nvSpPr>
        <p:spPr>
          <a:xfrm>
            <a:off x="3958530" y="3221236"/>
            <a:ext cx="2672655" cy="3732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B+ Tree</a:t>
            </a:r>
            <a:r>
              <a:rPr lang="en-US" sz="1050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• </a:t>
            </a: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Hash</a:t>
            </a:r>
            <a:r>
              <a:rPr lang="en-US" sz="1050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• </a:t>
            </a: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Bitmap</a:t>
            </a:r>
            <a:r>
              <a:rPr lang="en-US" sz="1050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• </a:t>
            </a:r>
            <a:r>
              <a:rPr lang="en-US" sz="1050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Inverted</a:t>
            </a:r>
            <a:endParaRPr lang="en-US" sz="1050" dirty="0"/>
          </a:p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Διαφορετικές χρήσεις</a:t>
            </a:r>
            <a:endParaRPr lang="en-US" sz="105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7911" y="1352550"/>
            <a:ext cx="4560540" cy="504825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7259836" y="1524000"/>
            <a:ext cx="423669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750"/>
              </a:spcAft>
              <a:buNone/>
            </a:pPr>
            <a:r>
              <a:rPr lang="en-US" sz="825" b="1" kern="0" spc="8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DENSE VS SPARSE — ΟΠΤΙΚΆ</a:t>
            </a:r>
            <a:endParaRPr lang="en-US" sz="825" dirty="0"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9836" y="1766888"/>
            <a:ext cx="4236690" cy="4205288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59836" y="6076950"/>
            <a:ext cx="423669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Bef>
                <a:spcPts val="750"/>
              </a:spcBef>
              <a:buNone/>
            </a:pPr>
            <a:r>
              <a:rPr lang="en-US" sz="900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Αριστερά πυκνό: K1→Block1, K2→Block2... Δεξιά αραιό: μόνο K1, K3, K5 ανά block.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326505"/>
            <a:ext cx="1112520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1050"/>
              </a:spcAft>
              <a:buNone/>
            </a:pPr>
            <a:r>
              <a:rPr lang="en-US" sz="825" b="1" kern="0" spc="116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ΤΑΞΙΝΌΜΗΣΗ 1 — ΒΆΣΕΙ ΟΡΓΆΝΩΣΗΣ</a:t>
            </a:r>
            <a:endParaRPr lang="en-US" sz="825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645593"/>
            <a:ext cx="11125200" cy="5334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spcAft>
                <a:spcPts val="1800"/>
              </a:spcAft>
              <a:buNone/>
            </a:pPr>
            <a:r>
              <a:rPr lang="en-US" sz="3000" b="1" kern="0" spc="-6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Πρωτεύον </a:t>
            </a:r>
            <a:r>
              <a:rPr lang="en-US" sz="3000" b="1" kern="0" spc="-60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vs</a:t>
            </a:r>
            <a:r>
              <a:rPr lang="en-US" sz="3000" b="1" kern="0" spc="-6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Δευτερεύον</a:t>
            </a:r>
            <a:endParaRPr lang="en-US" sz="3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07593"/>
            <a:ext cx="5467350" cy="2257127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42950" y="2600325"/>
            <a:ext cx="342900" cy="342900"/>
          </a:xfrm>
          <a:prstGeom prst="roundRect">
            <a:avLst>
              <a:gd name="adj" fmla="val 27778"/>
            </a:avLst>
          </a:prstGeom>
          <a:solidFill>
            <a:srgbClr val="279D9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27717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 txBox="1"/>
          <p:nvPr/>
        </p:nvSpPr>
        <p:spPr>
          <a:xfrm>
            <a:off x="1209675" y="2660005"/>
            <a:ext cx="1591121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Πρωτεύον (Primary)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923925" y="3083868"/>
            <a:ext cx="485775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Πάνω στο </a:t>
            </a:r>
            <a:r>
              <a:rPr lang="en-US" sz="1050" b="1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κύριο κλειδί</a:t>
            </a:r>
            <a:r>
              <a:rPr lang="en-US" sz="1050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π.χ. ΑΜ φοιτητή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752475" y="3150543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923925" y="3346698"/>
            <a:ext cx="485775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Καθορίζει φυσική σειρά (συνήθως clustered)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752475" y="3413373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endParaRPr lang="en-US" sz="1050" dirty="0"/>
          </a:p>
        </p:txBody>
      </p:sp>
      <p:sp>
        <p:nvSpPr>
          <p:cNvPr id="12" name="Text 9"/>
          <p:cNvSpPr txBox="1"/>
          <p:nvPr/>
        </p:nvSpPr>
        <p:spPr>
          <a:xfrm>
            <a:off x="923925" y="3609529"/>
            <a:ext cx="485775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Συνήθως </a:t>
            </a:r>
            <a:r>
              <a:rPr lang="en-US" sz="1050" b="1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 ανά πίνακα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752475" y="3676204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endParaRPr lang="en-US" sz="10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" y="3948559"/>
            <a:ext cx="5029200" cy="49708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866775" y="4043809"/>
            <a:ext cx="4800600" cy="3065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8"/>
              </a:lnSpc>
              <a:spcBef>
                <a:spcPts val="150"/>
              </a:spcBef>
              <a:buNone/>
            </a:pPr>
            <a:r>
              <a:rPr lang="en-US" sz="863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ΑΜ 1042 → πλήρης εγγραφή φοιτητή</a:t>
            </a:r>
            <a:endParaRPr lang="en-US" sz="863" dirty="0"/>
          </a:p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PK = φυσική διάταξη στο δίσκο</a:t>
            </a:r>
            <a:endParaRPr lang="en-US" sz="863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250" y="2407593"/>
            <a:ext cx="5467350" cy="2257127"/>
          </a:xfrm>
          <a:prstGeom prst="rect">
            <a:avLst/>
          </a:prstGeom>
        </p:spPr>
      </p:pic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0325" y="2607618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6572250" y="27717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3"/>
          <p:cNvSpPr txBox="1"/>
          <p:nvPr/>
        </p:nvSpPr>
        <p:spPr>
          <a:xfrm>
            <a:off x="6867525" y="2660005"/>
            <a:ext cx="1925241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Δευτερεύον (Secondary)</a:t>
            </a:r>
            <a:endParaRPr lang="en-US" sz="1350" dirty="0"/>
          </a:p>
        </p:txBody>
      </p:sp>
      <p:sp>
        <p:nvSpPr>
          <p:cNvPr id="20" name="Text 14"/>
          <p:cNvSpPr txBox="1"/>
          <p:nvPr/>
        </p:nvSpPr>
        <p:spPr>
          <a:xfrm>
            <a:off x="6581775" y="3083868"/>
            <a:ext cx="485775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Πάνω σε </a:t>
            </a:r>
            <a:r>
              <a:rPr lang="en-US" sz="1050" b="1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άλλα πεδία</a:t>
            </a:r>
            <a:r>
              <a:rPr lang="en-US" sz="1050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επώνυμο, email</a:t>
            </a:r>
            <a:endParaRPr lang="en-US" sz="1050" dirty="0"/>
          </a:p>
        </p:txBody>
      </p:sp>
      <p:sp>
        <p:nvSpPr>
          <p:cNvPr id="21" name="Text 15"/>
          <p:cNvSpPr txBox="1"/>
          <p:nvPr/>
        </p:nvSpPr>
        <p:spPr>
          <a:xfrm>
            <a:off x="6410325" y="3150543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endParaRPr lang="en-US" sz="1050" dirty="0"/>
          </a:p>
        </p:txBody>
      </p:sp>
      <p:sp>
        <p:nvSpPr>
          <p:cNvPr id="22" name="Text 16"/>
          <p:cNvSpPr txBox="1"/>
          <p:nvPr/>
        </p:nvSpPr>
        <p:spPr>
          <a:xfrm>
            <a:off x="6581775" y="3346698"/>
            <a:ext cx="485775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Επιπλέον ξεχωριστή δομή</a:t>
            </a:r>
            <a:endParaRPr lang="en-US" sz="1050" dirty="0"/>
          </a:p>
        </p:txBody>
      </p:sp>
      <p:sp>
        <p:nvSpPr>
          <p:cNvPr id="23" name="Text 17"/>
          <p:cNvSpPr txBox="1"/>
          <p:nvPr/>
        </p:nvSpPr>
        <p:spPr>
          <a:xfrm>
            <a:off x="6410325" y="3413373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endParaRPr lang="en-US" sz="1050" dirty="0"/>
          </a:p>
        </p:txBody>
      </p:sp>
      <p:sp>
        <p:nvSpPr>
          <p:cNvPr id="24" name="Text 18"/>
          <p:cNvSpPr txBox="1"/>
          <p:nvPr/>
        </p:nvSpPr>
        <p:spPr>
          <a:xfrm>
            <a:off x="6581775" y="3609529"/>
            <a:ext cx="4857750" cy="186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Μπορεί να έχουμε </a:t>
            </a:r>
            <a:r>
              <a:rPr lang="en-US" sz="1050" b="1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πολλά</a:t>
            </a:r>
            <a:r>
              <a:rPr lang="en-US" sz="1050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(5-6)</a:t>
            </a:r>
            <a:endParaRPr lang="en-US" sz="1050" dirty="0"/>
          </a:p>
        </p:txBody>
      </p:sp>
      <p:sp>
        <p:nvSpPr>
          <p:cNvPr id="25" name="Text 19"/>
          <p:cNvSpPr txBox="1"/>
          <p:nvPr/>
        </p:nvSpPr>
        <p:spPr>
          <a:xfrm>
            <a:off x="6410325" y="3676204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endParaRPr lang="en-US" sz="1050" dirty="0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0325" y="3948559"/>
            <a:ext cx="5029200" cy="516136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6534150" y="4053334"/>
            <a:ext cx="4781550" cy="3065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8"/>
              </a:lnSpc>
              <a:spcBef>
                <a:spcPts val="150"/>
              </a:spcBef>
              <a:buNone/>
            </a:pPr>
            <a:r>
              <a:rPr lang="en-US" sz="8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lastname 'Παπαδόπουλος' → [RID 1042, 1189, 2031]</a:t>
            </a:r>
            <a:endParaRPr lang="en-US" sz="863" dirty="0"/>
          </a:p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λίστα δεικτών, όχι δεδομένα</a:t>
            </a:r>
            <a:endParaRPr lang="en-US" sz="863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4836170"/>
            <a:ext cx="1714500" cy="704850"/>
          </a:xfrm>
          <a:prstGeom prst="rect">
            <a:avLst/>
          </a:prstGeom>
        </p:spPr>
      </p:pic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075" y="4902845"/>
            <a:ext cx="1581150" cy="57150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2400300" y="5028605"/>
            <a:ext cx="3048000" cy="31998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Και οι δύο τύποι χρησιμοποιούν την ίδια αρχή: </a:t>
            </a:r>
            <a:r>
              <a:rPr lang="en-US" sz="900" b="1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Κλειδί → Pointer</a:t>
            </a:r>
            <a:r>
              <a:rPr lang="en-US" sz="900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 Η διαφορά είναι τι δείχνει ο pointer και πόσα έχουμε.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789682"/>
            <a:ext cx="4405164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Πυκνό </a:t>
            </a:r>
            <a:r>
              <a:rPr lang="en-US" sz="3150" b="1" kern="0" spc="-6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vs</a:t>
            </a: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Αραιό ευρετήριο</a:t>
            </a:r>
            <a:endParaRPr lang="en-US" sz="3150" dirty="0"/>
          </a:p>
        </p:txBody>
      </p:sp>
      <p:sp>
        <p:nvSpPr>
          <p:cNvPr id="3" name="Text 1"/>
          <p:cNvSpPr txBox="1"/>
          <p:nvPr/>
        </p:nvSpPr>
        <p:spPr>
          <a:xfrm>
            <a:off x="9424541" y="999232"/>
            <a:ext cx="2234059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kern="0" spc="20" dirty="0">
                <a:solidFill>
                  <a:srgbClr val="7C8C8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Πυκνότητα = πόσα κλειδιά καταγράφονται</a:t>
            </a:r>
            <a:endParaRPr lang="en-US" sz="97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399282"/>
            <a:ext cx="5467350" cy="228778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475" y="1599307"/>
            <a:ext cx="5029200" cy="271463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904875" y="1665982"/>
            <a:ext cx="478155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66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DENSE</a:t>
            </a:r>
            <a:endParaRPr lang="en-US" sz="825" dirty="0"/>
          </a:p>
        </p:txBody>
      </p:sp>
      <p:sp>
        <p:nvSpPr>
          <p:cNvPr id="7" name="Text 3"/>
          <p:cNvSpPr txBox="1"/>
          <p:nvPr/>
        </p:nvSpPr>
        <p:spPr>
          <a:xfrm>
            <a:off x="838200" y="172402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" name="Text 4"/>
          <p:cNvSpPr txBox="1"/>
          <p:nvPr/>
        </p:nvSpPr>
        <p:spPr>
          <a:xfrm>
            <a:off x="752475" y="1994595"/>
            <a:ext cx="5029200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150"/>
              </a:spcBef>
              <a:buNone/>
            </a:pPr>
            <a:r>
              <a:rPr lang="en-US" sz="135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Μία εγγραφή για ΚΑΘΕ κλειδί</a:t>
            </a:r>
            <a:endParaRPr lang="en-US" sz="1350" dirty="0"/>
          </a:p>
        </p:txBody>
      </p:sp>
      <p:sp>
        <p:nvSpPr>
          <p:cNvPr id="9" name="Text 5"/>
          <p:cNvSpPr txBox="1"/>
          <p:nvPr/>
        </p:nvSpPr>
        <p:spPr>
          <a:xfrm>
            <a:off x="923925" y="2337495"/>
            <a:ext cx="4857750" cy="1863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88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Μεγαλύτερο, αλλά </a:t>
            </a:r>
            <a:r>
              <a:rPr lang="en-US" sz="1088" b="1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ακριβές</a:t>
            </a:r>
            <a:endParaRPr lang="en-US" sz="1088" dirty="0"/>
          </a:p>
        </p:txBody>
      </p:sp>
      <p:sp>
        <p:nvSpPr>
          <p:cNvPr id="10" name="Text 6"/>
          <p:cNvSpPr txBox="1"/>
          <p:nvPr/>
        </p:nvSpPr>
        <p:spPr>
          <a:xfrm>
            <a:off x="752475" y="2404170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endParaRPr lang="en-US" sz="1088" dirty="0"/>
          </a:p>
        </p:txBody>
      </p:sp>
      <p:sp>
        <p:nvSpPr>
          <p:cNvPr id="11" name="Text 7"/>
          <p:cNvSpPr txBox="1"/>
          <p:nvPr/>
        </p:nvSpPr>
        <p:spPr>
          <a:xfrm>
            <a:off x="923925" y="2590502"/>
            <a:ext cx="4857750" cy="1863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88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Απαραίτητο όταν δεδομένα </a:t>
            </a:r>
            <a:r>
              <a:rPr lang="en-US" sz="1088" b="1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όχι</a:t>
            </a:r>
            <a:r>
              <a:rPr lang="en-US" sz="1088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ταξινομημένα</a:t>
            </a:r>
            <a:endParaRPr lang="en-US" sz="1088" dirty="0"/>
          </a:p>
        </p:txBody>
      </p:sp>
      <p:sp>
        <p:nvSpPr>
          <p:cNvPr id="12" name="Text 8"/>
          <p:cNvSpPr txBox="1"/>
          <p:nvPr/>
        </p:nvSpPr>
        <p:spPr>
          <a:xfrm>
            <a:off x="752475" y="2657177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endParaRPr lang="en-US" sz="1088" dirty="0"/>
          </a:p>
        </p:txBody>
      </p:sp>
      <p:sp>
        <p:nvSpPr>
          <p:cNvPr id="13" name="Text 9"/>
          <p:cNvSpPr txBox="1"/>
          <p:nvPr/>
        </p:nvSpPr>
        <p:spPr>
          <a:xfrm>
            <a:off x="923925" y="2843510"/>
            <a:ext cx="4857750" cy="1863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88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Γρήγορη άμεση ανάγνωση</a:t>
            </a:r>
            <a:endParaRPr lang="en-US" sz="1088" dirty="0"/>
          </a:p>
        </p:txBody>
      </p:sp>
      <p:sp>
        <p:nvSpPr>
          <p:cNvPr id="14" name="Text 10"/>
          <p:cNvSpPr txBox="1"/>
          <p:nvPr/>
        </p:nvSpPr>
        <p:spPr>
          <a:xfrm>
            <a:off x="752475" y="2910185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endParaRPr lang="en-US" sz="1088" dirty="0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75" y="3144143"/>
            <a:ext cx="5029200" cy="3429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57250" y="3239393"/>
            <a:ext cx="481965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Bef>
                <a:spcPts val="150"/>
              </a:spcBef>
              <a:buNone/>
            </a:pPr>
            <a:r>
              <a:rPr lang="en-US" sz="90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K1→Block1, K2→Block2, K3→Block3 ...</a:t>
            </a:r>
            <a:endParaRPr lang="en-US" sz="90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1250" y="1399282"/>
            <a:ext cx="5467350" cy="2287786"/>
          </a:xfrm>
          <a:prstGeom prst="rect">
            <a:avLst/>
          </a:prstGeom>
        </p:spPr>
      </p:pic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0325" y="1599307"/>
            <a:ext cx="5029200" cy="27146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6562725" y="1665982"/>
            <a:ext cx="478155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66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SPARSE</a:t>
            </a:r>
            <a:endParaRPr lang="en-US" sz="825" dirty="0"/>
          </a:p>
        </p:txBody>
      </p:sp>
      <p:sp>
        <p:nvSpPr>
          <p:cNvPr id="20" name="Text 13"/>
          <p:cNvSpPr txBox="1"/>
          <p:nvPr/>
        </p:nvSpPr>
        <p:spPr>
          <a:xfrm>
            <a:off x="6496050" y="172402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1" name="Text 14"/>
          <p:cNvSpPr txBox="1"/>
          <p:nvPr/>
        </p:nvSpPr>
        <p:spPr>
          <a:xfrm>
            <a:off x="6410325" y="1994595"/>
            <a:ext cx="5029200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150"/>
              </a:spcBef>
              <a:buNone/>
            </a:pPr>
            <a:r>
              <a:rPr lang="en-US" sz="135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Μία εγγραφή ανά σελίδα / block</a:t>
            </a:r>
            <a:endParaRPr lang="en-US" sz="1350" dirty="0"/>
          </a:p>
        </p:txBody>
      </p:sp>
      <p:sp>
        <p:nvSpPr>
          <p:cNvPr id="22" name="Text 15"/>
          <p:cNvSpPr txBox="1"/>
          <p:nvPr/>
        </p:nvSpPr>
        <p:spPr>
          <a:xfrm>
            <a:off x="6581775" y="2337495"/>
            <a:ext cx="4857750" cy="1863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88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Μικρότερο, γρήγορο scan</a:t>
            </a:r>
            <a:endParaRPr lang="en-US" sz="1088" dirty="0"/>
          </a:p>
        </p:txBody>
      </p:sp>
      <p:sp>
        <p:nvSpPr>
          <p:cNvPr id="23" name="Text 16"/>
          <p:cNvSpPr txBox="1"/>
          <p:nvPr/>
        </p:nvSpPr>
        <p:spPr>
          <a:xfrm>
            <a:off x="6410325" y="2404170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endParaRPr lang="en-US" sz="1088" dirty="0"/>
          </a:p>
        </p:txBody>
      </p:sp>
      <p:sp>
        <p:nvSpPr>
          <p:cNvPr id="24" name="Text 17"/>
          <p:cNvSpPr txBox="1"/>
          <p:nvPr/>
        </p:nvSpPr>
        <p:spPr>
          <a:xfrm>
            <a:off x="6581775" y="2590502"/>
            <a:ext cx="4857750" cy="1863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88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Απαιτεί </a:t>
            </a:r>
            <a:r>
              <a:rPr lang="en-US" sz="1088" b="1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ταξινομημένα</a:t>
            </a:r>
            <a:r>
              <a:rPr lang="en-US" sz="1088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δεδομένα</a:t>
            </a:r>
            <a:endParaRPr lang="en-US" sz="1088" dirty="0"/>
          </a:p>
        </p:txBody>
      </p:sp>
      <p:sp>
        <p:nvSpPr>
          <p:cNvPr id="25" name="Text 18"/>
          <p:cNvSpPr txBox="1"/>
          <p:nvPr/>
        </p:nvSpPr>
        <p:spPr>
          <a:xfrm>
            <a:off x="6410325" y="2657177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endParaRPr lang="en-US" sz="1088" dirty="0"/>
          </a:p>
        </p:txBody>
      </p:sp>
      <p:sp>
        <p:nvSpPr>
          <p:cNvPr id="26" name="Text 19"/>
          <p:cNvSpPr txBox="1"/>
          <p:nvPr/>
        </p:nvSpPr>
        <p:spPr>
          <a:xfrm>
            <a:off x="6581775" y="2843510"/>
            <a:ext cx="4857750" cy="1863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88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Δείκτης μόνο στο πρώτο κλειδί κάθε σελίδας</a:t>
            </a:r>
            <a:endParaRPr lang="en-US" sz="1088" dirty="0"/>
          </a:p>
        </p:txBody>
      </p:sp>
      <p:sp>
        <p:nvSpPr>
          <p:cNvPr id="27" name="Text 20"/>
          <p:cNvSpPr txBox="1"/>
          <p:nvPr/>
        </p:nvSpPr>
        <p:spPr>
          <a:xfrm>
            <a:off x="6410325" y="2910185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endParaRPr lang="en-US" sz="1088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0325" y="3144143"/>
            <a:ext cx="5029200" cy="342900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6515100" y="3239393"/>
            <a:ext cx="481965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Bef>
                <a:spcPts val="150"/>
              </a:spcBef>
              <a:buNone/>
            </a:pPr>
            <a:r>
              <a:rPr lang="en-US" sz="90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K1→Block1, K3→Block2, K5→Block3 — εξοικονόμηση</a:t>
            </a:r>
            <a:endParaRPr lang="en-US" sz="900" dirty="0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3400" y="3877568"/>
            <a:ext cx="11125200" cy="2190750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695325" y="4836765"/>
            <a:ext cx="998339" cy="27235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50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ΔΙΆΓΡΑΜΜΑ</a:t>
            </a:r>
            <a:endParaRPr lang="en-US" sz="825" dirty="0"/>
          </a:p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50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DENSE VS SPARSE</a:t>
            </a:r>
            <a:endParaRPr lang="en-US" sz="825" dirty="0"/>
          </a:p>
        </p:txBody>
      </p:sp>
      <p:pic>
        <p:nvPicPr>
          <p:cNvPr id="3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46064" y="4020443"/>
            <a:ext cx="9650611" cy="1905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Clustered </a:t>
            </a:r>
            <a:r>
              <a:rPr lang="en-US" sz="3150" b="1" kern="0" spc="-6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vs</a:t>
            </a: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Non-Clustered</a:t>
            </a:r>
            <a:endParaRPr lang="en-US" sz="315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904875"/>
            <a:ext cx="111252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600"/>
              </a:spcBef>
              <a:spcAft>
                <a:spcPts val="1650"/>
              </a:spcAft>
              <a:buNone/>
            </a:pPr>
            <a:r>
              <a:rPr lang="en-US" sz="975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Μόνο 1 clustered καθορίζει φυσική σειρά στο δίσκο • Πολλά non-clustered με δείκτες</a:t>
            </a:r>
            <a:endParaRPr lang="en-US" sz="975" dirty="0"/>
          </a:p>
        </p:txBody>
      </p:sp>
      <p:sp>
        <p:nvSpPr>
          <p:cNvPr id="4" name="Shape 2"/>
          <p:cNvSpPr/>
          <p:nvPr/>
        </p:nvSpPr>
        <p:spPr>
          <a:xfrm>
            <a:off x="533400" y="1295400"/>
            <a:ext cx="6515100" cy="1371600"/>
          </a:xfrm>
          <a:prstGeom prst="roundRect">
            <a:avLst>
              <a:gd name="adj" fmla="val 12500"/>
            </a:avLst>
          </a:prstGeom>
          <a:solidFill>
            <a:srgbClr val="13302B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1466850"/>
            <a:ext cx="759172" cy="2190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00100" y="1514475"/>
            <a:ext cx="606772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6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CLUSTERED</a:t>
            </a:r>
            <a:endParaRPr lang="en-US" sz="750" dirty="0"/>
          </a:p>
        </p:txBody>
      </p:sp>
      <p:sp>
        <p:nvSpPr>
          <p:cNvPr id="7" name="Text 4"/>
          <p:cNvSpPr txBox="1"/>
          <p:nvPr/>
        </p:nvSpPr>
        <p:spPr>
          <a:xfrm>
            <a:off x="1578322" y="1471613"/>
            <a:ext cx="2261443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Τα ίδια τα δεδομένα ταξινομούνται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895350" y="1785938"/>
            <a:ext cx="596265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b="1" dirty="0">
                <a:solidFill>
                  <a:srgbClr val="FDFDEF">
                    <a:alpha val="8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ΜΟΝΟ 1</a:t>
            </a:r>
            <a:r>
              <a:rPr lang="en-US" sz="1013" dirty="0">
                <a:solidFill>
                  <a:srgbClr val="FDFDEF">
                    <a:alpha val="8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ανά πίνακα — φυσική σειρά στο δίσκο</a:t>
            </a:r>
            <a:endParaRPr lang="en-US" sz="1013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1785938"/>
            <a:ext cx="46434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013" dirty="0"/>
          </a:p>
        </p:txBody>
      </p:sp>
      <p:sp>
        <p:nvSpPr>
          <p:cNvPr id="10" name="Text 7"/>
          <p:cNvSpPr txBox="1"/>
          <p:nvPr/>
        </p:nvSpPr>
        <p:spPr>
          <a:xfrm>
            <a:off x="895350" y="2054721"/>
            <a:ext cx="5962650" cy="2049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FDFDEF">
                    <a:alpha val="8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Τέλειο για range: </a:t>
            </a:r>
            <a:endParaRPr lang="en-US" sz="1013" dirty="0"/>
          </a:p>
        </p:txBody>
      </p:sp>
      <p:sp>
        <p:nvSpPr>
          <p:cNvPr id="11" name="Text 8"/>
          <p:cNvSpPr txBox="1"/>
          <p:nvPr/>
        </p:nvSpPr>
        <p:spPr>
          <a:xfrm>
            <a:off x="723900" y="2016621"/>
            <a:ext cx="46434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013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291" y="2035671"/>
            <a:ext cx="1833860" cy="22398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931491" y="2073771"/>
            <a:ext cx="1681460" cy="1477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64"/>
              </a:lnSpc>
              <a:spcBef>
                <a:spcPts val="150"/>
              </a:spcBef>
              <a:buNone/>
            </a:pPr>
            <a:r>
              <a:rPr lang="en-US" sz="863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WHERE age BETWEEN 20 AND 25</a:t>
            </a:r>
            <a:endParaRPr lang="en-US" sz="863" dirty="0"/>
          </a:p>
        </p:txBody>
      </p:sp>
      <p:sp>
        <p:nvSpPr>
          <p:cNvPr id="14" name="Text 10"/>
          <p:cNvSpPr txBox="1"/>
          <p:nvPr/>
        </p:nvSpPr>
        <p:spPr>
          <a:xfrm>
            <a:off x="895350" y="2316807"/>
            <a:ext cx="596265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FDFDEF">
                    <a:alpha val="8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MySQL InnoDB: το PK είναι πάντα clustered</a:t>
            </a:r>
            <a:endParaRPr lang="en-US" sz="1013" dirty="0"/>
          </a:p>
        </p:txBody>
      </p:sp>
      <p:sp>
        <p:nvSpPr>
          <p:cNvPr id="15" name="Text 11"/>
          <p:cNvSpPr txBox="1"/>
          <p:nvPr/>
        </p:nvSpPr>
        <p:spPr>
          <a:xfrm>
            <a:off x="723900" y="2316807"/>
            <a:ext cx="46434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013" dirty="0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795141"/>
            <a:ext cx="6515100" cy="1320701"/>
          </a:xfrm>
          <a:prstGeom prst="rect">
            <a:avLst/>
          </a:prstGeom>
        </p:spPr>
      </p:pic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425" y="2980879"/>
            <a:ext cx="1058019" cy="21907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809625" y="3028504"/>
            <a:ext cx="905619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60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NON-CLUSTERED</a:t>
            </a:r>
            <a:endParaRPr lang="en-US" sz="750" dirty="0"/>
          </a:p>
        </p:txBody>
      </p:sp>
      <p:sp>
        <p:nvSpPr>
          <p:cNvPr id="19" name="Text 13"/>
          <p:cNvSpPr txBox="1"/>
          <p:nvPr/>
        </p:nvSpPr>
        <p:spPr>
          <a:xfrm>
            <a:off x="1886694" y="2985641"/>
            <a:ext cx="2210395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Ξεχωριστή δομή με RID pointers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904875" y="3299966"/>
            <a:ext cx="594360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425952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Μπορεί να έχουμε πολλά — π.χ. 5-6 ανά πίνακα</a:t>
            </a:r>
            <a:endParaRPr lang="en-US" sz="1013" dirty="0"/>
          </a:p>
        </p:txBody>
      </p:sp>
      <p:sp>
        <p:nvSpPr>
          <p:cNvPr id="21" name="Text 15"/>
          <p:cNvSpPr txBox="1"/>
          <p:nvPr/>
        </p:nvSpPr>
        <p:spPr>
          <a:xfrm>
            <a:off x="733425" y="3299966"/>
            <a:ext cx="46434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013" dirty="0"/>
          </a:p>
        </p:txBody>
      </p:sp>
      <p:sp>
        <p:nvSpPr>
          <p:cNvPr id="22" name="Text 16"/>
          <p:cNvSpPr txBox="1"/>
          <p:nvPr/>
        </p:nvSpPr>
        <p:spPr>
          <a:xfrm>
            <a:off x="904875" y="3530650"/>
            <a:ext cx="594360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425952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 βήματα: βρίσκω RID στο index → πάω στα δεδομένα</a:t>
            </a:r>
            <a:endParaRPr lang="en-US" sz="1013" dirty="0"/>
          </a:p>
        </p:txBody>
      </p:sp>
      <p:sp>
        <p:nvSpPr>
          <p:cNvPr id="23" name="Text 17"/>
          <p:cNvSpPr txBox="1"/>
          <p:nvPr/>
        </p:nvSpPr>
        <p:spPr>
          <a:xfrm>
            <a:off x="733425" y="3530650"/>
            <a:ext cx="46434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013" dirty="0"/>
          </a:p>
        </p:txBody>
      </p:sp>
      <p:sp>
        <p:nvSpPr>
          <p:cNvPr id="24" name="Text 18"/>
          <p:cNvSpPr txBox="1"/>
          <p:nvPr/>
        </p:nvSpPr>
        <p:spPr>
          <a:xfrm>
            <a:off x="904875" y="3761333"/>
            <a:ext cx="594360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425952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Λίγο πιο αργό, αλλά ευέλικτο για πολλά πεδία</a:t>
            </a:r>
            <a:endParaRPr lang="en-US" sz="1013" dirty="0"/>
          </a:p>
        </p:txBody>
      </p:sp>
      <p:sp>
        <p:nvSpPr>
          <p:cNvPr id="25" name="Text 19"/>
          <p:cNvSpPr txBox="1"/>
          <p:nvPr/>
        </p:nvSpPr>
        <p:spPr>
          <a:xfrm>
            <a:off x="733425" y="3761333"/>
            <a:ext cx="46434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013" dirty="0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0" y="1290638"/>
            <a:ext cx="4343400" cy="3238500"/>
          </a:xfrm>
          <a:prstGeom prst="rect">
            <a:avLst/>
          </a:prstGeom>
        </p:spPr>
      </p:pic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58075" y="1433513"/>
            <a:ext cx="4057650" cy="2604195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7458075" y="4113907"/>
            <a:ext cx="4057650" cy="27235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73"/>
              </a:lnSpc>
              <a:spcBef>
                <a:spcPts val="600"/>
              </a:spcBef>
              <a:buNone/>
            </a:pPr>
            <a:r>
              <a:rPr lang="en-US" sz="825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Αναλογία: Clustered = βιβλία ταξινομημένα στο ράφι με Dewey. Non-clustered = καρτέλες που δείχνουν που είναι το κάθε βιβλίο.</a:t>
            </a:r>
            <a:endParaRPr lang="en-US" sz="825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5200" y="4662488"/>
            <a:ext cx="4343400" cy="569119"/>
          </a:xfrm>
          <a:prstGeom prst="rect">
            <a:avLst/>
          </a:prstGeom>
        </p:spPr>
      </p:pic>
      <p:pic>
        <p:nvPicPr>
          <p:cNvPr id="3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8075" y="4805363"/>
            <a:ext cx="128588" cy="171450"/>
          </a:xfrm>
          <a:prstGeom prst="rect">
            <a:avLst/>
          </a:prstGeom>
        </p:spPr>
      </p:pic>
      <p:sp>
        <p:nvSpPr>
          <p:cNvPr id="31" name="Text 21"/>
          <p:cNvSpPr txBox="1"/>
          <p:nvPr/>
        </p:nvSpPr>
        <p:spPr>
          <a:xfrm>
            <a:off x="7681912" y="4786313"/>
            <a:ext cx="3833812" cy="32146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6"/>
              </a:lnSpc>
              <a:buNone/>
            </a:pPr>
            <a:r>
              <a:rPr lang="en-US" sz="93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Κλειδί:</a:t>
            </a:r>
            <a:r>
              <a:rPr lang="en-US" sz="93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Γιατί μόνο 1 clustered; Τα δεδομένα μπορούν να έχουν μόνο 1 φυσική σειρά στο δίσκο.</a:t>
            </a:r>
            <a:endParaRPr lang="en-US" sz="9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107281"/>
            <a:ext cx="535305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108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ΔΟΜΉ ΔΕΔΟΜΈΝΩΝ • B-TREE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440656"/>
            <a:ext cx="5353050" cy="8001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Ο βασιλιάς των ΒΔ — </a:t>
            </a:r>
            <a:r>
              <a:rPr lang="en-US" sz="3150" b="1" kern="0" spc="-6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ισορροπημένο</a:t>
            </a:r>
            <a:endParaRPr lang="en-US" sz="3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450306"/>
            <a:ext cx="5353050" cy="47625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76275" y="2562225"/>
            <a:ext cx="247650" cy="247650"/>
          </a:xfrm>
          <a:prstGeom prst="roundRect">
            <a:avLst>
              <a:gd name="adj" fmla="val 26923"/>
            </a:avLst>
          </a:prstGeom>
          <a:solidFill>
            <a:srgbClr val="E5F3F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" y="268605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 txBox="1"/>
          <p:nvPr/>
        </p:nvSpPr>
        <p:spPr>
          <a:xfrm>
            <a:off x="1038225" y="2564606"/>
            <a:ext cx="2610296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Ισορροπημένο: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όλα τα φύλλα στο ίδιο βάθος</a:t>
            </a:r>
            <a:endParaRPr lang="en-US" sz="1125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021806"/>
            <a:ext cx="5353050" cy="47625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76275" y="3133725"/>
            <a:ext cx="247650" cy="247650"/>
          </a:xfrm>
          <a:prstGeom prst="roundRect">
            <a:avLst>
              <a:gd name="adj" fmla="val 26923"/>
            </a:avLst>
          </a:prstGeom>
          <a:solidFill>
            <a:srgbClr val="E5F3F2"/>
          </a:solidFill>
          <a:ln/>
        </p:spPr>
      </p:sp>
      <p:sp>
        <p:nvSpPr>
          <p:cNvPr id="10" name="Text 6"/>
          <p:cNvSpPr txBox="1"/>
          <p:nvPr/>
        </p:nvSpPr>
        <p:spPr>
          <a:xfrm>
            <a:off x="800100" y="325755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1" name="Text 7"/>
          <p:cNvSpPr txBox="1"/>
          <p:nvPr/>
        </p:nvSpPr>
        <p:spPr>
          <a:xfrm>
            <a:off x="1038225" y="3136106"/>
            <a:ext cx="3149054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Ύψος O(log n):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3 επίπεδα για εκατομμύρια εγγραφές</a:t>
            </a:r>
            <a:endParaRPr lang="en-US" sz="1125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593306"/>
            <a:ext cx="5353050" cy="47625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676275" y="3705225"/>
            <a:ext cx="247650" cy="247650"/>
          </a:xfrm>
          <a:prstGeom prst="roundRect">
            <a:avLst>
              <a:gd name="adj" fmla="val 26923"/>
            </a:avLst>
          </a:prstGeom>
          <a:solidFill>
            <a:srgbClr val="E5F3F2"/>
          </a:solidFill>
          <a:ln/>
        </p:spPr>
      </p:sp>
      <p:sp>
        <p:nvSpPr>
          <p:cNvPr id="14" name="Text 9"/>
          <p:cNvSpPr txBox="1"/>
          <p:nvPr/>
        </p:nvSpPr>
        <p:spPr>
          <a:xfrm>
            <a:off x="800100" y="382905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10"/>
          <p:cNvSpPr txBox="1"/>
          <p:nvPr/>
        </p:nvSpPr>
        <p:spPr>
          <a:xfrm>
            <a:off x="1038225" y="3707606"/>
            <a:ext cx="2091928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Κόμβοι: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κλειδιά + δείκτες σε παιδιά</a:t>
            </a:r>
            <a:endParaRPr lang="en-US" sz="1125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164806"/>
            <a:ext cx="5353050" cy="476250"/>
          </a:xfrm>
          <a:prstGeom prst="rect">
            <a:avLst/>
          </a:prstGeom>
        </p:spPr>
      </p:pic>
      <p:sp>
        <p:nvSpPr>
          <p:cNvPr id="17" name="Shape 11"/>
          <p:cNvSpPr/>
          <p:nvPr/>
        </p:nvSpPr>
        <p:spPr>
          <a:xfrm>
            <a:off x="676275" y="4276725"/>
            <a:ext cx="247650" cy="247650"/>
          </a:xfrm>
          <a:prstGeom prst="roundRect">
            <a:avLst>
              <a:gd name="adj" fmla="val 26923"/>
            </a:avLst>
          </a:prstGeom>
          <a:solidFill>
            <a:srgbClr val="E5F3F2"/>
          </a:solidFill>
          <a:ln/>
        </p:spPr>
      </p:sp>
      <p:sp>
        <p:nvSpPr>
          <p:cNvPr id="18" name="Text 12"/>
          <p:cNvSpPr txBox="1"/>
          <p:nvPr/>
        </p:nvSpPr>
        <p:spPr>
          <a:xfrm>
            <a:off x="800100" y="440055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3"/>
          <p:cNvSpPr txBox="1"/>
          <p:nvPr/>
        </p:nvSpPr>
        <p:spPr>
          <a:xfrm>
            <a:off x="1038225" y="4279106"/>
            <a:ext cx="3049339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Λειτουργίες: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search / insert / delete σε O(log n)</a:t>
            </a:r>
            <a:endParaRPr lang="en-US" sz="1125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4736306"/>
            <a:ext cx="5353050" cy="476250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676275" y="4848225"/>
            <a:ext cx="247650" cy="247650"/>
          </a:xfrm>
          <a:prstGeom prst="roundRect">
            <a:avLst>
              <a:gd name="adj" fmla="val 26923"/>
            </a:avLst>
          </a:prstGeom>
          <a:solidFill>
            <a:srgbClr val="E5F3F2"/>
          </a:solidFill>
          <a:ln/>
        </p:spPr>
      </p:sp>
      <p:sp>
        <p:nvSpPr>
          <p:cNvPr id="22" name="Text 15"/>
          <p:cNvSpPr txBox="1"/>
          <p:nvPr/>
        </p:nvSpPr>
        <p:spPr>
          <a:xfrm>
            <a:off x="800100" y="497205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6"/>
          <p:cNvSpPr txBox="1"/>
          <p:nvPr/>
        </p:nvSpPr>
        <p:spPr>
          <a:xfrm>
            <a:off x="1038225" y="4850606"/>
            <a:ext cx="2535882" cy="2000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Self-balancing: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split / merge αυτόματα</a:t>
            </a:r>
            <a:endParaRPr lang="en-US" sz="1125" dirty="0"/>
          </a:p>
        </p:txBody>
      </p:sp>
      <p:sp>
        <p:nvSpPr>
          <p:cNvPr id="24" name="Shape 17"/>
          <p:cNvSpPr/>
          <p:nvPr/>
        </p:nvSpPr>
        <p:spPr>
          <a:xfrm>
            <a:off x="533400" y="5381625"/>
            <a:ext cx="5353050" cy="381000"/>
          </a:xfrm>
          <a:prstGeom prst="roundRect">
            <a:avLst>
              <a:gd name="adj" fmla="val 30000"/>
            </a:avLst>
          </a:prstGeom>
          <a:solidFill>
            <a:srgbClr val="13302B"/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666750" y="557212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19"/>
          <p:cNvSpPr txBox="1"/>
          <p:nvPr/>
        </p:nvSpPr>
        <p:spPr>
          <a:xfrm>
            <a:off x="762000" y="5488781"/>
            <a:ext cx="3103066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Πού: MySQL, Postgres, Oracle — σχεδόν όλες οι σχεσιακές</a:t>
            </a:r>
            <a:endParaRPr lang="en-US" sz="975" dirty="0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550" y="952500"/>
            <a:ext cx="5353050" cy="4953000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467475" y="1123950"/>
            <a:ext cx="502920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900"/>
              </a:spcAft>
              <a:buNone/>
            </a:pPr>
            <a:r>
              <a:rPr lang="en-US" sz="825" b="1" kern="0" spc="8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B-TREE — BALANCED, HEIGHT O(LOG N)</a:t>
            </a:r>
            <a:endParaRPr lang="en-US" sz="825" dirty="0"/>
          </a:p>
        </p:txBody>
      </p:sp>
      <p:pic>
        <p:nvPicPr>
          <p:cNvPr id="29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7475" y="1385888"/>
            <a:ext cx="5029200" cy="4098131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6467475" y="5588794"/>
            <a:ext cx="5029200" cy="1547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94"/>
              </a:lnSpc>
              <a:spcBef>
                <a:spcPts val="750"/>
              </a:spcBef>
              <a:buNone/>
            </a:pPr>
            <a:r>
              <a:rPr lang="en-US" sz="863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Ρίζα 50 → 20|30 , 60|70 , 85|90 → φύλλα 10|15, 25, 40|45 ...</a:t>
            </a:r>
            <a:endParaRPr lang="en-US" sz="8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762000"/>
            <a:ext cx="5909221" cy="533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6275" y="914400"/>
            <a:ext cx="562347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750"/>
              </a:spcAft>
              <a:buNone/>
            </a:pPr>
            <a:r>
              <a:rPr lang="en-US" sz="825" b="1" kern="0" spc="99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B+ TREE — ΔΟΜΉ 2 ΕΠΙΠΈΔΩΝ</a:t>
            </a:r>
            <a:endParaRPr lang="en-US" sz="825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1157288"/>
            <a:ext cx="5623471" cy="4562475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676275" y="5805488"/>
            <a:ext cx="5623471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238"/>
              </a:lnSpc>
              <a:spcBef>
                <a:spcPts val="600"/>
              </a:spcBef>
              <a:buNone/>
            </a:pPr>
            <a:r>
              <a:rPr lang="en-US" sz="825" dirty="0">
                <a:solidFill>
                  <a:srgbClr val="7C8C83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Ρίζα: 50 • Φύλλα συνδεδεμένα: 10|20 → 30|40 → 50|60…</a:t>
            </a:r>
            <a:endParaRPr lang="en-US" sz="825" dirty="0"/>
          </a:p>
        </p:txBody>
      </p:sp>
      <p:sp>
        <p:nvSpPr>
          <p:cNvPr id="6" name="Text 2"/>
          <p:cNvSpPr txBox="1"/>
          <p:nvPr/>
        </p:nvSpPr>
        <p:spPr>
          <a:xfrm>
            <a:off x="6823621" y="1143595"/>
            <a:ext cx="483483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116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Η ΕΞΈΛΙΞΗ ΤΟΥ B-TREE</a:t>
            </a:r>
            <a:endParaRPr lang="en-US" sz="825" dirty="0"/>
          </a:p>
        </p:txBody>
      </p:sp>
      <p:sp>
        <p:nvSpPr>
          <p:cNvPr id="7" name="Text 3"/>
          <p:cNvSpPr txBox="1"/>
          <p:nvPr/>
        </p:nvSpPr>
        <p:spPr>
          <a:xfrm>
            <a:off x="6823621" y="1462683"/>
            <a:ext cx="4834830" cy="7239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000" b="1" kern="0" spc="-9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B+ Tree</a:t>
            </a:r>
            <a:endParaRPr lang="en-US" sz="3000" dirty="0"/>
          </a:p>
          <a:p>
            <a:pPr marL="0" indent="0" algn="l">
              <a:lnSpc>
                <a:spcPts val="3000"/>
              </a:lnSpc>
              <a:buNone/>
            </a:pPr>
            <a:r>
              <a:rPr lang="en-US" sz="3000" b="1" kern="0" spc="-90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= Range τέλειο</a:t>
            </a:r>
            <a:endParaRPr lang="en-US" sz="30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3621" y="2358033"/>
            <a:ext cx="4834830" cy="633413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6496" y="2481858"/>
            <a:ext cx="266700" cy="26670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7051625" y="2531864"/>
            <a:ext cx="181570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◍</a:t>
            </a:r>
            <a:endParaRPr lang="en-US" sz="975" dirty="0"/>
          </a:p>
        </p:txBody>
      </p:sp>
      <p:sp>
        <p:nvSpPr>
          <p:cNvPr id="11" name="Text 5"/>
          <p:cNvSpPr txBox="1"/>
          <p:nvPr/>
        </p:nvSpPr>
        <p:spPr>
          <a:xfrm>
            <a:off x="7347496" y="2481858"/>
            <a:ext cx="2253407" cy="3857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Όλα τα δεδομένα μόνο στα φύλλα</a:t>
            </a:r>
            <a:endParaRPr lang="en-US" sz="1125" dirty="0"/>
          </a:p>
          <a:p>
            <a:pPr marL="0" indent="0" algn="l">
              <a:lnSpc>
                <a:spcPts val="1519"/>
              </a:lnSpc>
              <a:buNone/>
            </a:pP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Εσωτερικοί κόμβοι μόνο για πλοήγηση</a:t>
            </a:r>
            <a:endParaRPr lang="en-US" sz="1125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3621" y="3105745"/>
            <a:ext cx="4834830" cy="633413"/>
          </a:xfrm>
          <a:prstGeom prst="rect">
            <a:avLst/>
          </a:prstGeom>
        </p:spPr>
      </p:pic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6496" y="3229570"/>
            <a:ext cx="266700" cy="26670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7037933" y="3279577"/>
            <a:ext cx="195263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→</a:t>
            </a:r>
            <a:endParaRPr lang="en-US" sz="975" dirty="0"/>
          </a:p>
        </p:txBody>
      </p:sp>
      <p:sp>
        <p:nvSpPr>
          <p:cNvPr id="15" name="Text 7"/>
          <p:cNvSpPr txBox="1"/>
          <p:nvPr/>
        </p:nvSpPr>
        <p:spPr>
          <a:xfrm>
            <a:off x="7347496" y="3229570"/>
            <a:ext cx="1924050" cy="3857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Φύλλα συνδεδεμένα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σαν λίστα</a:t>
            </a:r>
            <a:endParaRPr lang="en-US" sz="1125" dirty="0"/>
          </a:p>
          <a:p>
            <a:pPr marL="0" indent="0" algn="l">
              <a:lnSpc>
                <a:spcPts val="1519"/>
              </a:lnSpc>
              <a:buNone/>
            </a:pP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Διαδοχική σάρωση χωρίς άλματα</a:t>
            </a:r>
            <a:endParaRPr lang="en-US" sz="1125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3621" y="3853458"/>
            <a:ext cx="4834830" cy="633413"/>
          </a:xfrm>
          <a:prstGeom prst="rect">
            <a:avLst/>
          </a:prstGeom>
        </p:spPr>
      </p:pic>
      <p:pic>
        <p:nvPicPr>
          <p:cNvPr id="17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6496" y="3977283"/>
            <a:ext cx="266700" cy="266700"/>
          </a:xfrm>
          <a:prstGeom prst="rect">
            <a:avLst/>
          </a:prstGeom>
        </p:spPr>
      </p:pic>
      <p:sp>
        <p:nvSpPr>
          <p:cNvPr id="18" name="Text 8"/>
          <p:cNvSpPr txBox="1"/>
          <p:nvPr/>
        </p:nvSpPr>
        <p:spPr>
          <a:xfrm>
            <a:off x="7022455" y="4027289"/>
            <a:ext cx="210741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⚡</a:t>
            </a:r>
            <a:endParaRPr lang="en-US" sz="975" dirty="0"/>
          </a:p>
        </p:txBody>
      </p:sp>
      <p:sp>
        <p:nvSpPr>
          <p:cNvPr id="19" name="Text 9"/>
          <p:cNvSpPr txBox="1"/>
          <p:nvPr/>
        </p:nvSpPr>
        <p:spPr>
          <a:xfrm>
            <a:off x="7347496" y="3977283"/>
            <a:ext cx="2230041" cy="38576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O(log n + k)</a:t>
            </a: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για range queries</a:t>
            </a:r>
            <a:endParaRPr lang="en-US" sz="1125" dirty="0"/>
          </a:p>
          <a:p>
            <a:pPr marL="0" indent="0" algn="l">
              <a:lnSpc>
                <a:spcPts val="1519"/>
              </a:lnSpc>
              <a:buNone/>
            </a:pPr>
            <a:r>
              <a:rPr lang="en-US" sz="11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Βρίσκεις την αρχή, ακολουθείς δείκτες</a:t>
            </a:r>
            <a:endParaRPr lang="en-US" sz="1125" dirty="0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3621" y="4658320"/>
            <a:ext cx="4834830" cy="622697"/>
          </a:xfrm>
          <a:prstGeom prst="rect">
            <a:avLst/>
          </a:prstGeom>
        </p:spPr>
      </p:pic>
      <p:sp>
        <p:nvSpPr>
          <p:cNvPr id="21" name="Text 10"/>
          <p:cNvSpPr txBox="1"/>
          <p:nvPr/>
        </p:nvSpPr>
        <p:spPr>
          <a:xfrm>
            <a:off x="6976021" y="4791670"/>
            <a:ext cx="4530030" cy="35599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975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Παράδειγμα:</a:t>
            </a:r>
            <a:r>
              <a:rPr lang="en-US" sz="975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975" dirty="0">
                <a:solidFill>
                  <a:srgbClr val="4DDADD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WHERE grade BETWEEN 40 AND 70</a:t>
            </a:r>
            <a:endParaRPr lang="en-US" sz="975" dirty="0"/>
          </a:p>
          <a:p>
            <a:pPr marL="0" indent="0" algn="l">
              <a:lnSpc>
                <a:spcPts val="1365"/>
              </a:lnSpc>
              <a:buNone/>
            </a:pPr>
            <a:r>
              <a:rPr lang="en-US" sz="975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Βρίσκεις το 40 στο φύλλο → ακολουθείς τους δείκτες φύλλων μέχρι 70 </a:t>
            </a:r>
            <a:endParaRPr lang="en-US" sz="975" dirty="0"/>
          </a:p>
        </p:txBody>
      </p:sp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23621" y="5452467"/>
            <a:ext cx="4834830" cy="271463"/>
          </a:xfrm>
          <a:prstGeom prst="rect">
            <a:avLst/>
          </a:prstGeom>
        </p:spPr>
      </p:pic>
      <p:sp>
        <p:nvSpPr>
          <p:cNvPr id="23" name="Text 11"/>
          <p:cNvSpPr txBox="1"/>
          <p:nvPr/>
        </p:nvSpPr>
        <p:spPr>
          <a:xfrm>
            <a:off x="6918871" y="5519142"/>
            <a:ext cx="464433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✓ MySQL • PostgreSQL • Oracle — το default ευρετήριο</a:t>
            </a:r>
            <a:endParaRPr lang="en-US" sz="8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237804"/>
            <a:ext cx="560665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kern="0" spc="107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ΔΟΜΉ • HASH INDEX</a:t>
            </a:r>
            <a:endParaRPr lang="en-US" sz="825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1537841"/>
            <a:ext cx="5606653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3000" b="1" kern="0" spc="-6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Hash: </a:t>
            </a:r>
            <a:r>
              <a:rPr lang="en-US" sz="3000" b="1" kern="0" spc="-60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O(1)</a:t>
            </a:r>
            <a:r>
              <a:rPr lang="en-US" sz="3000" b="1" kern="0" spc="-6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στην ισότητα</a:t>
            </a:r>
            <a:endParaRPr lang="en-US" sz="30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052191"/>
            <a:ext cx="5606653" cy="47625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76275" y="2162175"/>
            <a:ext cx="247650" cy="247650"/>
          </a:xfrm>
          <a:prstGeom prst="roundRect">
            <a:avLst>
              <a:gd name="adj" fmla="val 26923"/>
            </a:avLst>
          </a:prstGeom>
          <a:solidFill>
            <a:srgbClr val="E5F3F2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" y="228600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" name="Text 4"/>
          <p:cNvSpPr txBox="1"/>
          <p:nvPr/>
        </p:nvSpPr>
        <p:spPr>
          <a:xfrm>
            <a:off x="1038225" y="2166491"/>
            <a:ext cx="2732782" cy="1863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8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Συνάρτηση:</a:t>
            </a:r>
            <a:r>
              <a:rPr lang="en-US" sz="108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938" dirty="0">
                <a:solidFill>
                  <a:srgbClr val="13302B"/>
                </a:solidFill>
                <a:highlight>
                  <a:srgbClr val="E8F3E6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h(k) = bucket</a:t>
            </a:r>
            <a:r>
              <a:rPr lang="en-US" sz="108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π.χ. </a:t>
            </a:r>
            <a:r>
              <a:rPr lang="en-US" sz="938" dirty="0">
                <a:solidFill>
                  <a:srgbClr val="13302B"/>
                </a:solidFill>
                <a:highlight>
                  <a:srgbClr val="E8F3E6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h('Γιάννης')=42</a:t>
            </a:r>
            <a:endParaRPr lang="en-US" sz="1088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623691"/>
            <a:ext cx="5606653" cy="47625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76275" y="2733675"/>
            <a:ext cx="247650" cy="247650"/>
          </a:xfrm>
          <a:prstGeom prst="roundRect">
            <a:avLst>
              <a:gd name="adj" fmla="val 26923"/>
            </a:avLst>
          </a:prstGeom>
          <a:solidFill>
            <a:srgbClr val="E5F3F2"/>
          </a:solidFill>
          <a:ln/>
        </p:spPr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238" y="2804666"/>
            <a:ext cx="85725" cy="1143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038225" y="2737991"/>
            <a:ext cx="3513832" cy="1863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8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Ισότητα O(1):</a:t>
            </a:r>
            <a:r>
              <a:rPr lang="en-US" sz="108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938" dirty="0">
                <a:solidFill>
                  <a:srgbClr val="13302B"/>
                </a:solidFill>
                <a:highlight>
                  <a:srgbClr val="E8F3E6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WHERE id=10</a:t>
            </a:r>
            <a:r>
              <a:rPr lang="en-US" sz="108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άμεσος υπολογισμός bucket</a:t>
            </a:r>
            <a:endParaRPr lang="en-US" sz="1088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195191"/>
            <a:ext cx="5606653" cy="476250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676275" y="3305175"/>
            <a:ext cx="247650" cy="247650"/>
          </a:xfrm>
          <a:prstGeom prst="roundRect">
            <a:avLst>
              <a:gd name="adj" fmla="val 26923"/>
            </a:avLst>
          </a:prstGeom>
          <a:solidFill>
            <a:srgbClr val="E5F3F2"/>
          </a:solidFill>
          <a:ln/>
        </p:spPr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2950" y="3376166"/>
            <a:ext cx="114300" cy="11430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038225" y="3309491"/>
            <a:ext cx="3574554" cy="1863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8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Όχι για εύρος:</a:t>
            </a:r>
            <a:r>
              <a:rPr lang="en-US" sz="108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938" dirty="0">
                <a:solidFill>
                  <a:srgbClr val="13302B"/>
                </a:solidFill>
                <a:highlight>
                  <a:srgbClr val="E8F3E6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WHERE id &gt; 10</a:t>
            </a:r>
            <a:r>
              <a:rPr lang="en-US" sz="108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δεν βοηθά — δεν υπάρχει σειρά</a:t>
            </a:r>
            <a:endParaRPr lang="en-US" sz="1088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766691"/>
            <a:ext cx="5606653" cy="476250"/>
          </a:xfrm>
          <a:prstGeom prst="rect">
            <a:avLst/>
          </a:prstGeom>
        </p:spPr>
      </p:pic>
      <p:sp>
        <p:nvSpPr>
          <p:cNvPr id="17" name="Shape 9"/>
          <p:cNvSpPr/>
          <p:nvPr/>
        </p:nvSpPr>
        <p:spPr>
          <a:xfrm>
            <a:off x="676275" y="3876675"/>
            <a:ext cx="247650" cy="247650"/>
          </a:xfrm>
          <a:prstGeom prst="roundRect">
            <a:avLst>
              <a:gd name="adj" fmla="val 26923"/>
            </a:avLst>
          </a:prstGeom>
          <a:solidFill>
            <a:srgbClr val="E5F3F2"/>
          </a:solidFill>
          <a:ln/>
        </p:spPr>
      </p:sp>
      <p:sp>
        <p:nvSpPr>
          <p:cNvPr id="18" name="Text 10"/>
          <p:cNvSpPr txBox="1"/>
          <p:nvPr/>
        </p:nvSpPr>
        <p:spPr>
          <a:xfrm>
            <a:off x="800100" y="400050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9" name="Text 11"/>
          <p:cNvSpPr txBox="1"/>
          <p:nvPr/>
        </p:nvSpPr>
        <p:spPr>
          <a:xfrm>
            <a:off x="1038225" y="3880991"/>
            <a:ext cx="3557736" cy="1863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8"/>
              </a:lnSpc>
              <a:buNone/>
            </a:pPr>
            <a:r>
              <a:rPr lang="en-US" sz="108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Collisions:</a:t>
            </a:r>
            <a:r>
              <a:rPr lang="en-US" sz="108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δύο κλειδιά στο ίδιο bucket → γραμμική σάρωση</a:t>
            </a:r>
            <a:endParaRPr lang="en-US" sz="1088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4414391"/>
            <a:ext cx="2755702" cy="738932"/>
          </a:xfrm>
          <a:prstGeom prst="rect">
            <a:avLst/>
          </a:prstGeom>
        </p:spPr>
      </p:pic>
      <p:sp>
        <p:nvSpPr>
          <p:cNvPr id="21" name="Text 12"/>
          <p:cNvSpPr txBox="1"/>
          <p:nvPr/>
        </p:nvSpPr>
        <p:spPr>
          <a:xfrm>
            <a:off x="762000" y="4519166"/>
            <a:ext cx="2403277" cy="1465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b="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 Καλό — Ισότητα</a:t>
            </a:r>
            <a:endParaRPr lang="en-US" sz="825" dirty="0"/>
          </a:p>
        </p:txBody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225" y="4528691"/>
            <a:ext cx="104775" cy="104775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657225" y="4732437"/>
            <a:ext cx="1380530" cy="29616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13302B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WHERE id = 10</a:t>
            </a:r>
            <a:endParaRPr lang="en-US" sz="863" dirty="0"/>
          </a:p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13302B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→ h(10)=bucket → O(1)</a:t>
            </a:r>
            <a:endParaRPr lang="en-US" sz="863" dirty="0"/>
          </a:p>
        </p:txBody>
      </p:sp>
      <p:pic>
        <p:nvPicPr>
          <p:cNvPr id="24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4352" y="4414391"/>
            <a:ext cx="2755702" cy="738932"/>
          </a:xfrm>
          <a:prstGeom prst="rect">
            <a:avLst/>
          </a:prstGeom>
        </p:spPr>
      </p:pic>
      <p:sp>
        <p:nvSpPr>
          <p:cNvPr id="25" name="Text 14"/>
          <p:cNvSpPr txBox="1"/>
          <p:nvPr/>
        </p:nvSpPr>
        <p:spPr>
          <a:xfrm>
            <a:off x="3573661" y="4519166"/>
            <a:ext cx="2442567" cy="1465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55"/>
              </a:lnSpc>
              <a:spcAft>
                <a:spcPts val="300"/>
              </a:spcAft>
              <a:buNone/>
            </a:pPr>
            <a:r>
              <a:rPr lang="en-US" sz="825" b="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 Κακό — Εύρος</a:t>
            </a:r>
            <a:endParaRPr lang="en-US" sz="825" dirty="0"/>
          </a:p>
        </p:txBody>
      </p:sp>
      <p:pic>
        <p:nvPicPr>
          <p:cNvPr id="26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08177" y="4528691"/>
            <a:ext cx="65484" cy="104775"/>
          </a:xfrm>
          <a:prstGeom prst="rect">
            <a:avLst/>
          </a:prstGeom>
        </p:spPr>
      </p:pic>
      <p:sp>
        <p:nvSpPr>
          <p:cNvPr id="27" name="Text 15"/>
          <p:cNvSpPr txBox="1"/>
          <p:nvPr/>
        </p:nvSpPr>
        <p:spPr>
          <a:xfrm>
            <a:off x="3508177" y="4732437"/>
            <a:ext cx="1314748" cy="29616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13302B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WHERE id &gt; 10</a:t>
            </a:r>
            <a:endParaRPr lang="en-US" sz="863" dirty="0"/>
          </a:p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13302B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→ full scan, άχρηστο</a:t>
            </a:r>
            <a:endParaRPr lang="en-US" sz="863" dirty="0"/>
          </a:p>
        </p:txBody>
      </p:sp>
      <p:pic>
        <p:nvPicPr>
          <p:cNvPr id="28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3400" y="5305723"/>
            <a:ext cx="5606653" cy="323850"/>
          </a:xfrm>
          <a:prstGeom prst="rect">
            <a:avLst/>
          </a:prstGeom>
        </p:spPr>
      </p:pic>
      <p:sp>
        <p:nvSpPr>
          <p:cNvPr id="29" name="Text 16"/>
          <p:cNvSpPr txBox="1"/>
          <p:nvPr/>
        </p:nvSpPr>
        <p:spPr>
          <a:xfrm>
            <a:off x="823913" y="5391448"/>
            <a:ext cx="5201841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Πού: Memory tables, Redis, Python dict, Elasticsearch keyword</a:t>
            </a:r>
            <a:endParaRPr lang="en-US" sz="900" dirty="0"/>
          </a:p>
        </p:txBody>
      </p:sp>
      <p:pic>
        <p:nvPicPr>
          <p:cNvPr id="30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7700" y="5410498"/>
            <a:ext cx="100013" cy="114300"/>
          </a:xfrm>
          <a:prstGeom prst="rect">
            <a:avLst/>
          </a:prstGeom>
        </p:spPr>
      </p:pic>
      <p:pic>
        <p:nvPicPr>
          <p:cNvPr id="31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482953" y="952500"/>
            <a:ext cx="5175647" cy="4953000"/>
          </a:xfrm>
          <a:prstGeom prst="rect">
            <a:avLst/>
          </a:prstGeom>
        </p:spPr>
      </p:pic>
      <p:sp>
        <p:nvSpPr>
          <p:cNvPr id="32" name="Text 17"/>
          <p:cNvSpPr txBox="1"/>
          <p:nvPr/>
        </p:nvSpPr>
        <p:spPr>
          <a:xfrm>
            <a:off x="6625828" y="1104900"/>
            <a:ext cx="488989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750"/>
              </a:spcAft>
              <a:buNone/>
            </a:pPr>
            <a:r>
              <a:rPr lang="en-US" sz="825" b="1" kern="0" spc="8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HASH INDEX: H(K) → BUCKET → [COLLISIONS]</a:t>
            </a:r>
            <a:endParaRPr lang="en-US" sz="825" dirty="0"/>
          </a:p>
        </p:txBody>
      </p:sp>
      <p:pic>
        <p:nvPicPr>
          <p:cNvPr id="33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625828" y="1347788"/>
            <a:ext cx="4889897" cy="4202460"/>
          </a:xfrm>
          <a:prstGeom prst="rect">
            <a:avLst/>
          </a:prstGeom>
        </p:spPr>
      </p:pic>
      <p:sp>
        <p:nvSpPr>
          <p:cNvPr id="34" name="Text 18"/>
          <p:cNvSpPr txBox="1"/>
          <p:nvPr/>
        </p:nvSpPr>
        <p:spPr>
          <a:xfrm>
            <a:off x="6625828" y="5626447"/>
            <a:ext cx="4889748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073"/>
              </a:lnSpc>
              <a:spcBef>
                <a:spcPts val="600"/>
              </a:spcBef>
              <a:buNone/>
            </a:pPr>
            <a:r>
              <a:rPr lang="en-US" sz="825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Bucket 42: [Γιάννης, Νίκος] — collision: ίδιο hash, διαφορετικά κλειδιά. Bucket 17: [Μαρία] — O(1) equality.</a:t>
            </a:r>
            <a:endParaRPr lang="en-US" sz="8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Bitmap </a:t>
            </a:r>
            <a:r>
              <a:rPr lang="en-US" sz="3150" b="1" kern="0" spc="-6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&amp;</a:t>
            </a: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Inverted Index</a:t>
            </a:r>
            <a:endParaRPr lang="en-US" sz="315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904875"/>
            <a:ext cx="111252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600"/>
              </a:spcBef>
              <a:spcAft>
                <a:spcPts val="1650"/>
              </a:spcAft>
              <a:buNone/>
            </a:pPr>
            <a:r>
              <a:rPr lang="en-US" sz="975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Δύο ειδικοί τύποι για διαφορετικά προβλήματα — χαμηλή πληθικότητα vs αναζήτηση κειμένου</a:t>
            </a:r>
            <a:endParaRPr lang="en-US" sz="97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90638"/>
            <a:ext cx="6331000" cy="5148263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425" y="1471613"/>
            <a:ext cx="571202" cy="238125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819150" y="1528763"/>
            <a:ext cx="399752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60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BITMAP</a:t>
            </a:r>
            <a:endParaRPr lang="en-US" sz="750" dirty="0"/>
          </a:p>
        </p:txBody>
      </p:sp>
      <p:sp>
        <p:nvSpPr>
          <p:cNvPr id="7" name="Text 3"/>
          <p:cNvSpPr txBox="1"/>
          <p:nvPr/>
        </p:nvSpPr>
        <p:spPr>
          <a:xfrm>
            <a:off x="1399877" y="1485900"/>
            <a:ext cx="2229743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Για στήλες χαμηλής πληθικότητας</a:t>
            </a:r>
            <a:endParaRPr lang="en-US" sz="12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1824038"/>
            <a:ext cx="5930950" cy="171450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9150" y="1909762"/>
            <a:ext cx="5759500" cy="154305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904875" y="3652838"/>
            <a:ext cx="575950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0/1 vectors: </a:t>
            </a:r>
            <a:r>
              <a:rPr lang="en-US" sz="1013" b="1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Gender=M: 101</a:t>
            </a:r>
            <a:r>
              <a:rPr lang="en-US" sz="1013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Active: 110</a:t>
            </a:r>
            <a:endParaRPr lang="en-US" sz="1013" dirty="0"/>
          </a:p>
        </p:txBody>
      </p:sp>
      <p:sp>
        <p:nvSpPr>
          <p:cNvPr id="11" name="Text 5"/>
          <p:cNvSpPr txBox="1"/>
          <p:nvPr/>
        </p:nvSpPr>
        <p:spPr>
          <a:xfrm>
            <a:off x="733425" y="3719512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endParaRPr lang="en-US" sz="1013" dirty="0"/>
          </a:p>
        </p:txBody>
      </p:sp>
      <p:sp>
        <p:nvSpPr>
          <p:cNvPr id="12" name="Text 6"/>
          <p:cNvSpPr txBox="1"/>
          <p:nvPr/>
        </p:nvSpPr>
        <p:spPr>
          <a:xfrm>
            <a:off x="904875" y="3883521"/>
            <a:ext cx="575950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Ταχύτατο </a:t>
            </a:r>
            <a:r>
              <a:rPr lang="en-US" sz="1013" b="1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AND / OR</a:t>
            </a:r>
            <a:r>
              <a:rPr lang="en-US" sz="1013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με bitwise πράξεις</a:t>
            </a:r>
            <a:endParaRPr lang="en-US" sz="1013" dirty="0"/>
          </a:p>
        </p:txBody>
      </p:sp>
      <p:sp>
        <p:nvSpPr>
          <p:cNvPr id="13" name="Text 7"/>
          <p:cNvSpPr txBox="1"/>
          <p:nvPr/>
        </p:nvSpPr>
        <p:spPr>
          <a:xfrm>
            <a:off x="733425" y="3950196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endParaRPr lang="en-US" sz="1013" dirty="0"/>
          </a:p>
        </p:txBody>
      </p:sp>
      <p:sp>
        <p:nvSpPr>
          <p:cNvPr id="14" name="Text 8"/>
          <p:cNvSpPr txBox="1"/>
          <p:nvPr/>
        </p:nvSpPr>
        <p:spPr>
          <a:xfrm>
            <a:off x="904875" y="4114205"/>
            <a:ext cx="575950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364F48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Ιδανικό για: Gender, Status, Region</a:t>
            </a:r>
            <a:endParaRPr lang="en-US" sz="1013" dirty="0"/>
          </a:p>
        </p:txBody>
      </p:sp>
      <p:sp>
        <p:nvSpPr>
          <p:cNvPr id="15" name="Text 9"/>
          <p:cNvSpPr txBox="1"/>
          <p:nvPr/>
        </p:nvSpPr>
        <p:spPr>
          <a:xfrm>
            <a:off x="733425" y="4180880"/>
            <a:ext cx="57150" cy="57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endParaRPr lang="en-US" sz="1013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425" y="4402038"/>
            <a:ext cx="5930950" cy="286643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828675" y="4468713"/>
            <a:ext cx="5740450" cy="15329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Gender=M AND Status=Active = 101 AND 110 = 100 → ID 1</a:t>
            </a:r>
            <a:endParaRPr lang="en-US" sz="863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425" y="4879181"/>
            <a:ext cx="5930950" cy="351830"/>
          </a:xfrm>
          <a:prstGeom prst="rect">
            <a:avLst/>
          </a:prstGeom>
        </p:spPr>
      </p:pic>
      <p:pic>
        <p:nvPicPr>
          <p:cNvPr id="19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250" y="4997946"/>
            <a:ext cx="85725" cy="114300"/>
          </a:xfrm>
          <a:prstGeom prst="rect">
            <a:avLst/>
          </a:prstGeom>
        </p:spPr>
      </p:pic>
      <p:sp>
        <p:nvSpPr>
          <p:cNvPr id="20" name="Text 11"/>
          <p:cNvSpPr txBox="1"/>
          <p:nvPr/>
        </p:nvSpPr>
        <p:spPr>
          <a:xfrm>
            <a:off x="1019175" y="4983956"/>
            <a:ext cx="3175546" cy="1422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1"/>
              </a:lnSpc>
              <a:buNone/>
            </a:pPr>
            <a:r>
              <a:rPr lang="en-US" sz="863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Πλεονέκτημα:</a:t>
            </a:r>
            <a:r>
              <a:rPr lang="en-US" sz="8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συμπίεση &amp; παραλληλία — Oracle, data warehouses</a:t>
            </a:r>
            <a:endParaRPr lang="en-US" sz="863" dirty="0"/>
          </a:p>
        </p:txBody>
      </p:sp>
      <p:sp>
        <p:nvSpPr>
          <p:cNvPr id="21" name="Shape 12"/>
          <p:cNvSpPr/>
          <p:nvPr/>
        </p:nvSpPr>
        <p:spPr>
          <a:xfrm>
            <a:off x="7077075" y="1295400"/>
            <a:ext cx="4581525" cy="5153025"/>
          </a:xfrm>
          <a:prstGeom prst="roundRect">
            <a:avLst>
              <a:gd name="adj" fmla="val 3742"/>
            </a:avLst>
          </a:prstGeom>
          <a:solidFill>
            <a:srgbClr val="13302B"/>
          </a:solidFill>
          <a:ln/>
        </p:spPr>
      </p:sp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4450" y="1462088"/>
            <a:ext cx="690414" cy="238125"/>
          </a:xfrm>
          <a:prstGeom prst="rect">
            <a:avLst/>
          </a:prstGeom>
        </p:spPr>
      </p:pic>
      <p:sp>
        <p:nvSpPr>
          <p:cNvPr id="23" name="Text 13"/>
          <p:cNvSpPr txBox="1"/>
          <p:nvPr/>
        </p:nvSpPr>
        <p:spPr>
          <a:xfrm>
            <a:off x="7350175" y="1519238"/>
            <a:ext cx="518964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60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INVERTED</a:t>
            </a:r>
            <a:endParaRPr lang="en-US" sz="750" dirty="0"/>
          </a:p>
        </p:txBody>
      </p:sp>
      <p:sp>
        <p:nvSpPr>
          <p:cNvPr id="24" name="Text 14"/>
          <p:cNvSpPr txBox="1"/>
          <p:nvPr/>
        </p:nvSpPr>
        <p:spPr>
          <a:xfrm>
            <a:off x="8050113" y="1476375"/>
            <a:ext cx="1628924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Λέξη → Λίστα εγγράφων</a:t>
            </a:r>
            <a:endParaRPr lang="en-US" sz="1200" dirty="0"/>
          </a:p>
        </p:txBody>
      </p:sp>
      <p:sp>
        <p:nvSpPr>
          <p:cNvPr id="25" name="Text 15"/>
          <p:cNvSpPr txBox="1"/>
          <p:nvPr/>
        </p:nvSpPr>
        <p:spPr>
          <a:xfrm>
            <a:off x="7435900" y="1814513"/>
            <a:ext cx="403220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FDFDEF">
                    <a:alpha val="8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Βάση για </a:t>
            </a:r>
            <a:r>
              <a:rPr lang="en-US" sz="1013" b="1" dirty="0">
                <a:solidFill>
                  <a:srgbClr val="FDFDEF">
                    <a:alpha val="8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Google, Elasticsearch, Lucene</a:t>
            </a:r>
            <a:endParaRPr lang="en-US" sz="1013" dirty="0"/>
          </a:p>
        </p:txBody>
      </p:sp>
      <p:sp>
        <p:nvSpPr>
          <p:cNvPr id="26" name="Text 16"/>
          <p:cNvSpPr txBox="1"/>
          <p:nvPr/>
        </p:nvSpPr>
        <p:spPr>
          <a:xfrm>
            <a:off x="7264450" y="1814513"/>
            <a:ext cx="46434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013" dirty="0"/>
          </a:p>
        </p:txBody>
      </p:sp>
      <p:sp>
        <p:nvSpPr>
          <p:cNvPr id="27" name="Text 17"/>
          <p:cNvSpPr txBox="1"/>
          <p:nvPr/>
        </p:nvSpPr>
        <p:spPr>
          <a:xfrm>
            <a:off x="7435900" y="2045196"/>
            <a:ext cx="403220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FDFDEF">
                    <a:alpha val="8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Tokenization + posting lists</a:t>
            </a:r>
            <a:endParaRPr lang="en-US" sz="1013" dirty="0"/>
          </a:p>
        </p:txBody>
      </p:sp>
      <p:sp>
        <p:nvSpPr>
          <p:cNvPr id="28" name="Text 18"/>
          <p:cNvSpPr txBox="1"/>
          <p:nvPr/>
        </p:nvSpPr>
        <p:spPr>
          <a:xfrm>
            <a:off x="7264450" y="2045196"/>
            <a:ext cx="46434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013" dirty="0"/>
          </a:p>
        </p:txBody>
      </p:sp>
      <p:sp>
        <p:nvSpPr>
          <p:cNvPr id="29" name="Text 19"/>
          <p:cNvSpPr txBox="1"/>
          <p:nvPr/>
        </p:nvSpPr>
        <p:spPr>
          <a:xfrm>
            <a:off x="7435900" y="2275880"/>
            <a:ext cx="4032200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FDFDEF">
                    <a:alpha val="88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Ranking με TF-IDF / BM25</a:t>
            </a:r>
            <a:endParaRPr lang="en-US" sz="1013" dirty="0"/>
          </a:p>
        </p:txBody>
      </p:sp>
      <p:sp>
        <p:nvSpPr>
          <p:cNvPr id="30" name="Text 20"/>
          <p:cNvSpPr txBox="1"/>
          <p:nvPr/>
        </p:nvSpPr>
        <p:spPr>
          <a:xfrm>
            <a:off x="7264450" y="2275880"/>
            <a:ext cx="46434" cy="1735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7"/>
              </a:lnSpc>
              <a:buNone/>
            </a:pPr>
            <a:r>
              <a:rPr lang="en-US" sz="1013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•</a:t>
            </a:r>
            <a:endParaRPr lang="en-US" sz="1013" dirty="0"/>
          </a:p>
        </p:txBody>
      </p:sp>
      <p:sp>
        <p:nvSpPr>
          <p:cNvPr id="31" name="Text 21"/>
          <p:cNvSpPr txBox="1"/>
          <p:nvPr/>
        </p:nvSpPr>
        <p:spPr>
          <a:xfrm>
            <a:off x="7264450" y="2666554"/>
            <a:ext cx="51435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FDFDF0">
                    <a:alpha val="6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Λέξη:</a:t>
            </a:r>
            <a:endParaRPr lang="en-US" sz="825" dirty="0"/>
          </a:p>
        </p:txBody>
      </p:sp>
      <p:pic>
        <p:nvPicPr>
          <p:cNvPr id="3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35950" y="2582763"/>
            <a:ext cx="502890" cy="305693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7940725" y="2658963"/>
            <a:ext cx="293340" cy="15329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4DDADD"/>
                </a:solidFill>
                <a:highlight>
                  <a:srgbClr val="FFFFE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"βάση"</a:t>
            </a:r>
            <a:endParaRPr lang="en-US" sz="863" dirty="0"/>
          </a:p>
        </p:txBody>
      </p:sp>
      <p:sp>
        <p:nvSpPr>
          <p:cNvPr id="34" name="Text 23"/>
          <p:cNvSpPr txBox="1"/>
          <p:nvPr/>
        </p:nvSpPr>
        <p:spPr>
          <a:xfrm>
            <a:off x="7264450" y="3029396"/>
            <a:ext cx="51435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FDFDF0">
                    <a:alpha val="6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→ docs:</a:t>
            </a:r>
            <a:endParaRPr lang="en-US" sz="825" dirty="0"/>
          </a:p>
        </p:txBody>
      </p:sp>
      <p:pic>
        <p:nvPicPr>
          <p:cNvPr id="35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35950" y="2945606"/>
            <a:ext cx="1163687" cy="305693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7940725" y="3021806"/>
            <a:ext cx="954137" cy="15329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4DDADD"/>
                </a:solidFill>
                <a:highlight>
                  <a:srgbClr val="FFFFE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[doc1, doc5, doc12]</a:t>
            </a:r>
            <a:endParaRPr lang="en-US" sz="863" dirty="0"/>
          </a:p>
        </p:txBody>
      </p:sp>
      <p:sp>
        <p:nvSpPr>
          <p:cNvPr id="37" name="Text 25"/>
          <p:cNvSpPr txBox="1"/>
          <p:nvPr/>
        </p:nvSpPr>
        <p:spPr>
          <a:xfrm>
            <a:off x="7264450" y="3392239"/>
            <a:ext cx="51435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FDFDF0">
                    <a:alpha val="6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Λέξη:</a:t>
            </a:r>
            <a:endParaRPr lang="en-US" sz="825" dirty="0"/>
          </a:p>
        </p:txBody>
      </p:sp>
      <p:pic>
        <p:nvPicPr>
          <p:cNvPr id="38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35950" y="3308449"/>
            <a:ext cx="753219" cy="305693"/>
          </a:xfrm>
          <a:prstGeom prst="rect">
            <a:avLst/>
          </a:prstGeom>
        </p:spPr>
      </p:pic>
      <p:sp>
        <p:nvSpPr>
          <p:cNvPr id="39" name="Text 26"/>
          <p:cNvSpPr txBox="1"/>
          <p:nvPr/>
        </p:nvSpPr>
        <p:spPr>
          <a:xfrm>
            <a:off x="7940725" y="3384649"/>
            <a:ext cx="543669" cy="15329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4DDADD"/>
                </a:solidFill>
                <a:highlight>
                  <a:srgbClr val="FFFFE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"δεδομένων"</a:t>
            </a:r>
            <a:endParaRPr lang="en-US" sz="863" dirty="0"/>
          </a:p>
        </p:txBody>
      </p:sp>
      <p:sp>
        <p:nvSpPr>
          <p:cNvPr id="40" name="Text 27"/>
          <p:cNvSpPr txBox="1"/>
          <p:nvPr/>
        </p:nvSpPr>
        <p:spPr>
          <a:xfrm>
            <a:off x="7264450" y="3755082"/>
            <a:ext cx="51435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FDFDF0">
                    <a:alpha val="6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→ docs:</a:t>
            </a:r>
            <a:endParaRPr lang="en-US" sz="825" dirty="0"/>
          </a:p>
        </p:txBody>
      </p:sp>
      <p:pic>
        <p:nvPicPr>
          <p:cNvPr id="41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35950" y="3671292"/>
            <a:ext cx="1129308" cy="305693"/>
          </a:xfrm>
          <a:prstGeom prst="rect">
            <a:avLst/>
          </a:prstGeom>
        </p:spPr>
      </p:pic>
      <p:sp>
        <p:nvSpPr>
          <p:cNvPr id="42" name="Text 28"/>
          <p:cNvSpPr txBox="1"/>
          <p:nvPr/>
        </p:nvSpPr>
        <p:spPr>
          <a:xfrm>
            <a:off x="7940725" y="3747492"/>
            <a:ext cx="919758" cy="15329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8"/>
              </a:lnSpc>
              <a:buNone/>
            </a:pPr>
            <a:r>
              <a:rPr lang="en-US" sz="863" dirty="0">
                <a:solidFill>
                  <a:srgbClr val="4DDADD"/>
                </a:solidFill>
                <a:highlight>
                  <a:srgbClr val="FFFFEF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[doc1, doc2, doc8]</a:t>
            </a:r>
            <a:endParaRPr lang="en-US" sz="863" dirty="0"/>
          </a:p>
        </p:txBody>
      </p:sp>
      <p:sp>
        <p:nvSpPr>
          <p:cNvPr id="43" name="Shape 29"/>
          <p:cNvSpPr/>
          <p:nvPr/>
        </p:nvSpPr>
        <p:spPr>
          <a:xfrm>
            <a:off x="7267575" y="4210050"/>
            <a:ext cx="4200525" cy="619125"/>
          </a:xfrm>
          <a:prstGeom prst="roundRect">
            <a:avLst>
              <a:gd name="adj" fmla="val 18462"/>
            </a:avLst>
          </a:prstGeom>
          <a:solidFill>
            <a:srgbClr val="4ADEDE">
              <a:alpha val="12000"/>
            </a:srgbClr>
          </a:solidFill>
          <a:ln/>
        </p:spPr>
      </p:sp>
      <p:sp>
        <p:nvSpPr>
          <p:cNvPr id="44" name="Text 30"/>
          <p:cNvSpPr txBox="1"/>
          <p:nvPr/>
        </p:nvSpPr>
        <p:spPr>
          <a:xfrm>
            <a:off x="7378750" y="4329410"/>
            <a:ext cx="397505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Aft>
                <a:spcPts val="450"/>
              </a:spcAft>
              <a:buNone/>
            </a:pPr>
            <a:r>
              <a:rPr lang="en-US" sz="900" b="1" dirty="0">
                <a:solidFill>
                  <a:srgbClr val="4DDADD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Παράδειγμα αναζήτησης</a:t>
            </a:r>
            <a:endParaRPr lang="en-US" sz="900" dirty="0"/>
          </a:p>
        </p:txBody>
      </p:sp>
      <p:sp>
        <p:nvSpPr>
          <p:cNvPr id="45" name="Text 31"/>
          <p:cNvSpPr txBox="1"/>
          <p:nvPr/>
        </p:nvSpPr>
        <p:spPr>
          <a:xfrm>
            <a:off x="7378750" y="4548485"/>
            <a:ext cx="3975050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FCFCEF">
                    <a:alpha val="8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"βάση δεδομένων" → τομή λιστών → [doc1] + ranking</a:t>
            </a:r>
            <a:endParaRPr lang="en-US" sz="900" dirty="0"/>
          </a:p>
        </p:txBody>
      </p:sp>
      <p:sp>
        <p:nvSpPr>
          <p:cNvPr id="46" name="Text 32"/>
          <p:cNvSpPr txBox="1"/>
          <p:nvPr/>
        </p:nvSpPr>
        <p:spPr>
          <a:xfrm>
            <a:off x="7264450" y="6119813"/>
            <a:ext cx="420365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Bef>
                <a:spcPts val="9238"/>
              </a:spcBef>
              <a:buNone/>
            </a:pPr>
            <a:r>
              <a:rPr lang="en-US" sz="825" dirty="0">
                <a:solidFill>
                  <a:srgbClr val="FDFDEF">
                    <a:alpha val="55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Δεν είναι B-Tree — είναι λεξικό + ανεστραμμένες λίστες για full-text</a:t>
            </a:r>
            <a:endParaRPr lang="en-US" sz="8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28625"/>
            <a:ext cx="4674543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72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ΚΎΚΛΟΣ ΖΩΉΣ</a:t>
            </a:r>
            <a:endParaRPr lang="en-US" sz="90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590550"/>
            <a:ext cx="4674543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Πώς λειτουργεί — </a:t>
            </a:r>
            <a:r>
              <a:rPr lang="en-US" sz="3150" b="1" kern="0" spc="-6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αυτόματα</a:t>
            </a:r>
            <a:endParaRPr lang="en-US" sz="3150" dirty="0"/>
          </a:p>
        </p:txBody>
      </p:sp>
      <p:sp>
        <p:nvSpPr>
          <p:cNvPr id="4" name="Text 2"/>
          <p:cNvSpPr txBox="1"/>
          <p:nvPr/>
        </p:nvSpPr>
        <p:spPr>
          <a:xfrm>
            <a:off x="8801100" y="668834"/>
            <a:ext cx="2857500" cy="3217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268"/>
              </a:lnSpc>
              <a:buNone/>
            </a:pPr>
            <a:r>
              <a:rPr lang="en-US" sz="975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Το index δεν το καλείς στο SELECT. Το φτιάχνεις μία φορά και ο optimizer αποφασίζει.</a:t>
            </a:r>
            <a:endParaRPr lang="en-US" sz="975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721644"/>
            <a:ext cx="6297811" cy="967978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2034183"/>
            <a:ext cx="342900" cy="3429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42367" y="2115145"/>
            <a:ext cx="195858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1398389" y="1874044"/>
            <a:ext cx="5270897" cy="18335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CREATE INDEX</a:t>
            </a:r>
            <a:endParaRPr lang="en-US" sz="1013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725" y="1896666"/>
            <a:ext cx="112514" cy="128588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1228725" y="2076450"/>
            <a:ext cx="5440561" cy="1607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6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Δημιουργία δομής B+ Tree σε background</a:t>
            </a:r>
            <a:endParaRPr lang="en-US" sz="938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8725" y="2275284"/>
            <a:ext cx="2471886" cy="271463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1314450" y="2341959"/>
            <a:ext cx="230043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Bef>
                <a:spcPts val="300"/>
              </a:spcBef>
              <a:buNone/>
            </a:pPr>
            <a:r>
              <a:rPr lang="en-US" sz="825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CREATE INDEX idx_last ON Students(lastname);</a:t>
            </a:r>
            <a:endParaRPr lang="en-US" sz="825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2803922"/>
            <a:ext cx="6297811" cy="967978"/>
          </a:xfrm>
          <a:prstGeom prst="rect">
            <a:avLst/>
          </a:prstGeom>
        </p:spPr>
      </p:pic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3116461"/>
            <a:ext cx="342900" cy="342900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828229" y="3197423"/>
            <a:ext cx="209996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1050" dirty="0"/>
          </a:p>
        </p:txBody>
      </p:sp>
      <p:sp>
        <p:nvSpPr>
          <p:cNvPr id="16" name="Text 8"/>
          <p:cNvSpPr txBox="1"/>
          <p:nvPr/>
        </p:nvSpPr>
        <p:spPr>
          <a:xfrm>
            <a:off x="1414463" y="2956322"/>
            <a:ext cx="5254823" cy="18335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MAINTAIN</a:t>
            </a:r>
            <a:endParaRPr lang="en-US" sz="1013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28725" y="2978944"/>
            <a:ext cx="128588" cy="128588"/>
          </a:xfrm>
          <a:prstGeom prst="rect">
            <a:avLst/>
          </a:prstGeom>
        </p:spPr>
      </p:pic>
      <p:sp>
        <p:nvSpPr>
          <p:cNvPr id="18" name="Text 9"/>
          <p:cNvSpPr txBox="1"/>
          <p:nvPr/>
        </p:nvSpPr>
        <p:spPr>
          <a:xfrm>
            <a:off x="1228725" y="3158728"/>
            <a:ext cx="5440561" cy="1607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6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Σε κάθε INSERT το δέντρο κάνει split αν γεμίσει</a:t>
            </a:r>
            <a:endParaRPr lang="en-US" sz="938" dirty="0"/>
          </a:p>
        </p:txBody>
      </p:sp>
      <p:pic>
        <p:nvPicPr>
          <p:cNvPr id="19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8725" y="3357563"/>
            <a:ext cx="1665982" cy="271463"/>
          </a:xfrm>
          <a:prstGeom prst="rect">
            <a:avLst/>
          </a:prstGeom>
        </p:spPr>
      </p:pic>
      <p:sp>
        <p:nvSpPr>
          <p:cNvPr id="20" name="Text 10"/>
          <p:cNvSpPr txBox="1"/>
          <p:nvPr/>
        </p:nvSpPr>
        <p:spPr>
          <a:xfrm>
            <a:off x="1314450" y="3424238"/>
            <a:ext cx="1494532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Bef>
                <a:spcPts val="300"/>
              </a:spcBef>
              <a:buNone/>
            </a:pPr>
            <a:r>
              <a:rPr lang="en-US" sz="8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INSERT → B+ Tree split / merge</a:t>
            </a:r>
            <a:endParaRPr lang="en-US" sz="825" dirty="0"/>
          </a:p>
        </p:txBody>
      </p:sp>
      <p:pic>
        <p:nvPicPr>
          <p:cNvPr id="21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3886200"/>
            <a:ext cx="6297811" cy="967978"/>
          </a:xfrm>
          <a:prstGeom prst="rect">
            <a:avLst/>
          </a:prstGeom>
        </p:spPr>
      </p:pic>
      <p:pic>
        <p:nvPicPr>
          <p:cNvPr id="22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4198739"/>
            <a:ext cx="342900" cy="342900"/>
          </a:xfrm>
          <a:prstGeom prst="rect">
            <a:avLst/>
          </a:prstGeom>
        </p:spPr>
      </p:pic>
      <p:sp>
        <p:nvSpPr>
          <p:cNvPr id="23" name="Text 11"/>
          <p:cNvSpPr txBox="1"/>
          <p:nvPr/>
        </p:nvSpPr>
        <p:spPr>
          <a:xfrm>
            <a:off x="826443" y="4279702"/>
            <a:ext cx="211782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1050" dirty="0"/>
          </a:p>
        </p:txBody>
      </p:sp>
      <p:sp>
        <p:nvSpPr>
          <p:cNvPr id="24" name="Text 12"/>
          <p:cNvSpPr txBox="1"/>
          <p:nvPr/>
        </p:nvSpPr>
        <p:spPr>
          <a:xfrm>
            <a:off x="1285875" y="4038600"/>
            <a:ext cx="5383411" cy="18335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USE + OPTIMIZER</a:t>
            </a:r>
            <a:endParaRPr lang="en-US" sz="1013" dirty="0"/>
          </a:p>
        </p:txBody>
      </p:sp>
      <p:sp>
        <p:nvSpPr>
          <p:cNvPr id="25" name="Text 13"/>
          <p:cNvSpPr txBox="1"/>
          <p:nvPr/>
        </p:nvSpPr>
        <p:spPr>
          <a:xfrm>
            <a:off x="1219200" y="4114800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6" name="Text 14"/>
          <p:cNvSpPr txBox="1"/>
          <p:nvPr/>
        </p:nvSpPr>
        <p:spPr>
          <a:xfrm>
            <a:off x="1228725" y="4241006"/>
            <a:ext cx="5440561" cy="1607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6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Ο optimizer διαλέγει με βάση selectivity &amp; κόστος</a:t>
            </a:r>
            <a:endParaRPr lang="en-US" sz="938" dirty="0"/>
          </a:p>
        </p:txBody>
      </p:sp>
      <p:pic>
        <p:nvPicPr>
          <p:cNvPr id="27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28725" y="4439841"/>
            <a:ext cx="2186136" cy="271463"/>
          </a:xfrm>
          <a:prstGeom prst="rect">
            <a:avLst/>
          </a:prstGeom>
        </p:spPr>
      </p:pic>
      <p:sp>
        <p:nvSpPr>
          <p:cNvPr id="28" name="Text 15"/>
          <p:cNvSpPr txBox="1"/>
          <p:nvPr/>
        </p:nvSpPr>
        <p:spPr>
          <a:xfrm>
            <a:off x="1314450" y="4506516"/>
            <a:ext cx="201468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Bef>
                <a:spcPts val="300"/>
              </a:spcBef>
              <a:buNone/>
            </a:pPr>
            <a:r>
              <a:rPr lang="en-US" sz="8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EXPLAIN SELECT ... WHERE lastname='Παπ'</a:t>
            </a:r>
            <a:endParaRPr lang="en-US" sz="825" dirty="0"/>
          </a:p>
        </p:txBody>
      </p:sp>
      <p:pic>
        <p:nvPicPr>
          <p:cNvPr id="29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968478"/>
            <a:ext cx="6297811" cy="967978"/>
          </a:xfrm>
          <a:prstGeom prst="rect">
            <a:avLst/>
          </a:prstGeom>
        </p:spPr>
      </p:pic>
      <p:pic>
        <p:nvPicPr>
          <p:cNvPr id="30" name="Image 1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" y="5281017"/>
            <a:ext cx="342900" cy="342900"/>
          </a:xfrm>
          <a:prstGeom prst="rect">
            <a:avLst/>
          </a:prstGeom>
        </p:spPr>
      </p:pic>
      <p:sp>
        <p:nvSpPr>
          <p:cNvPr id="31" name="Text 16"/>
          <p:cNvSpPr txBox="1"/>
          <p:nvPr/>
        </p:nvSpPr>
        <p:spPr>
          <a:xfrm>
            <a:off x="823317" y="5361980"/>
            <a:ext cx="214908" cy="26193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4</a:t>
            </a:r>
            <a:endParaRPr lang="en-US" sz="1050" dirty="0"/>
          </a:p>
        </p:txBody>
      </p:sp>
      <p:sp>
        <p:nvSpPr>
          <p:cNvPr id="32" name="Text 17"/>
          <p:cNvSpPr txBox="1"/>
          <p:nvPr/>
        </p:nvSpPr>
        <p:spPr>
          <a:xfrm>
            <a:off x="1414463" y="5120878"/>
            <a:ext cx="5254823" cy="18335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19"/>
              </a:lnSpc>
              <a:buNone/>
            </a:pPr>
            <a:r>
              <a:rPr lang="en-US" sz="1013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REBUILD / DROP</a:t>
            </a:r>
            <a:endParaRPr lang="en-US" sz="1013" dirty="0"/>
          </a:p>
        </p:txBody>
      </p:sp>
      <p:pic>
        <p:nvPicPr>
          <p:cNvPr id="33" name="Image 13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28725" y="5143500"/>
            <a:ext cx="128588" cy="128588"/>
          </a:xfrm>
          <a:prstGeom prst="rect">
            <a:avLst/>
          </a:prstGeom>
        </p:spPr>
      </p:pic>
      <p:sp>
        <p:nvSpPr>
          <p:cNvPr id="34" name="Text 18"/>
          <p:cNvSpPr txBox="1"/>
          <p:nvPr/>
        </p:nvSpPr>
        <p:spPr>
          <a:xfrm>
            <a:off x="1228725" y="5323284"/>
            <a:ext cx="5440561" cy="1607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6"/>
              </a:lnSpc>
              <a:spcBef>
                <a:spcPts val="150"/>
              </a:spcBef>
              <a:buNone/>
            </a:pPr>
            <a:r>
              <a:rPr lang="en-US" sz="938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Καθαρισμός fragmentation όταν γεμίσει με κενά</a:t>
            </a:r>
            <a:endParaRPr lang="en-US" sz="938" dirty="0"/>
          </a:p>
        </p:txBody>
      </p:sp>
      <p:pic>
        <p:nvPicPr>
          <p:cNvPr id="35" name="Image 14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28725" y="5522119"/>
            <a:ext cx="1588145" cy="271463"/>
          </a:xfrm>
          <a:prstGeom prst="rect">
            <a:avLst/>
          </a:prstGeom>
        </p:spPr>
      </p:pic>
      <p:sp>
        <p:nvSpPr>
          <p:cNvPr id="36" name="Text 19"/>
          <p:cNvSpPr txBox="1"/>
          <p:nvPr/>
        </p:nvSpPr>
        <p:spPr>
          <a:xfrm>
            <a:off x="1314450" y="5588794"/>
            <a:ext cx="141669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Bef>
                <a:spcPts val="300"/>
              </a:spcBef>
              <a:buNone/>
            </a:pPr>
            <a:r>
              <a:rPr lang="en-US" sz="82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REBUILD INDEX / DROP INDEX</a:t>
            </a:r>
            <a:endParaRPr lang="en-US" sz="825" dirty="0"/>
          </a:p>
        </p:txBody>
      </p:sp>
      <p:pic>
        <p:nvPicPr>
          <p:cNvPr id="37" name="Image 15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097911" y="1219200"/>
            <a:ext cx="4560540" cy="3429000"/>
          </a:xfrm>
          <a:prstGeom prst="rect">
            <a:avLst/>
          </a:prstGeom>
        </p:spPr>
      </p:pic>
      <p:pic>
        <p:nvPicPr>
          <p:cNvPr id="38" name="Image 16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40786" y="1362075"/>
            <a:ext cx="4274790" cy="3143250"/>
          </a:xfrm>
          <a:prstGeom prst="rect">
            <a:avLst/>
          </a:prstGeom>
        </p:spPr>
      </p:pic>
      <p:pic>
        <p:nvPicPr>
          <p:cNvPr id="39" name="Image 17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97911" y="4762500"/>
            <a:ext cx="4560540" cy="578644"/>
          </a:xfrm>
          <a:prstGeom prst="rect">
            <a:avLst/>
          </a:prstGeom>
        </p:spPr>
      </p:pic>
      <p:pic>
        <p:nvPicPr>
          <p:cNvPr id="40" name="Image 18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69361" y="4905375"/>
            <a:ext cx="92869" cy="123825"/>
          </a:xfrm>
          <a:prstGeom prst="rect">
            <a:avLst/>
          </a:prstGeom>
        </p:spPr>
      </p:pic>
      <p:sp>
        <p:nvSpPr>
          <p:cNvPr id="41" name="Text 20"/>
          <p:cNvSpPr txBox="1"/>
          <p:nvPr/>
        </p:nvSpPr>
        <p:spPr>
          <a:xfrm>
            <a:off x="7457480" y="4886325"/>
            <a:ext cx="4058096" cy="330994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66"/>
              </a:lnSpc>
              <a:buNone/>
            </a:pPr>
            <a:r>
              <a:rPr lang="en-US" sz="93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Αυτόματο:</a:t>
            </a:r>
            <a:r>
              <a:rPr lang="en-US" sz="93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Δεν γράφεις </a:t>
            </a:r>
            <a:r>
              <a:rPr lang="en-US" sz="938" dirty="0">
                <a:solidFill>
                  <a:srgbClr val="13302B"/>
                </a:solidFill>
                <a:highlight>
                  <a:srgbClr val="FFFFFF"/>
                </a:highlight>
                <a:latin typeface="monospace" pitchFamily="34" charset="0"/>
                <a:ea typeface="monospace" pitchFamily="34" charset="-122"/>
                <a:cs typeface="monospace" pitchFamily="34" charset="-120"/>
              </a:rPr>
              <a:t>USING INDEX</a:t>
            </a:r>
            <a:r>
              <a:rPr lang="en-US" sz="93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στο SELECT. Το index υπάρχει — αν συμφέρει, χρησιμοποιείται.</a:t>
            </a:r>
            <a:endParaRPr lang="en-US" sz="9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1695152"/>
            <a:ext cx="2725787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Σύγκριση </a:t>
            </a:r>
            <a:r>
              <a:rPr lang="en-US" sz="3150" b="1" kern="0" spc="-6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τύπων</a:t>
            </a:r>
            <a:endParaRPr lang="en-US" sz="3150" dirty="0"/>
          </a:p>
        </p:txBody>
      </p:sp>
      <p:sp>
        <p:nvSpPr>
          <p:cNvPr id="3" name="Text 1"/>
          <p:cNvSpPr txBox="1"/>
          <p:nvPr/>
        </p:nvSpPr>
        <p:spPr>
          <a:xfrm>
            <a:off x="9518898" y="1904702"/>
            <a:ext cx="2139702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Πότε χρησιμοποιώ τι — γρήγορη απόφαση</a:t>
            </a:r>
            <a:endParaRPr lang="en-US" sz="975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2304752"/>
            <a:ext cx="11163300" cy="2583805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2925" y="2333625"/>
            <a:ext cx="11106150" cy="438150"/>
          </a:xfrm>
          <a:prstGeom prst="rect">
            <a:avLst/>
          </a:prstGeom>
          <a:solidFill>
            <a:srgbClr val="13302B"/>
          </a:solidFill>
          <a:ln/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2333327"/>
            <a:ext cx="1619250" cy="43815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714375" y="2476202"/>
            <a:ext cx="1266825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54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ΤΎΠΟΣ</a:t>
            </a:r>
            <a:endParaRPr lang="en-US" sz="9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2175" y="2333327"/>
            <a:ext cx="3695700" cy="43815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2333625" y="2476202"/>
            <a:ext cx="3343275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54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ΙΣΌΤΗΤΑ (=)</a:t>
            </a:r>
            <a:endParaRPr lang="en-US" sz="9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7875" y="2333327"/>
            <a:ext cx="3695700" cy="438150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6029325" y="2476202"/>
            <a:ext cx="3343275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54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ΕΎΡΟΣ (&gt; , &lt; , BETWEEN)</a:t>
            </a:r>
            <a:endParaRPr lang="en-US" sz="9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3575" y="2333327"/>
            <a:ext cx="1047750" cy="438150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9725025" y="2476202"/>
            <a:ext cx="695325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54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ΧΏΡΟΣ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0772775" y="2476202"/>
            <a:ext cx="704850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54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ΕΓΓΡΑΦΈΣ</a:t>
            </a:r>
            <a:endParaRPr lang="en-US" sz="90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2771477"/>
            <a:ext cx="11106150" cy="488603"/>
          </a:xfrm>
          <a:prstGeom prst="rect">
            <a:avLst/>
          </a:prstGeom>
        </p:spPr>
      </p:pic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925" y="2781002"/>
            <a:ext cx="1619250" cy="479078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714375" y="2927598"/>
            <a:ext cx="1266825" cy="19913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B+ Tree</a:t>
            </a:r>
            <a:endParaRPr lang="en-US" sz="1125" dirty="0"/>
          </a:p>
        </p:txBody>
      </p:sp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2175" y="2781002"/>
            <a:ext cx="3695700" cy="479078"/>
          </a:xfrm>
          <a:prstGeom prst="rect">
            <a:avLst/>
          </a:prstGeom>
        </p:spPr>
      </p:pic>
      <p:pic>
        <p:nvPicPr>
          <p:cNvPr id="19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33625" y="2914501"/>
            <a:ext cx="704999" cy="211931"/>
          </a:xfrm>
          <a:prstGeom prst="rect">
            <a:avLst/>
          </a:prstGeom>
        </p:spPr>
      </p:pic>
      <p:sp>
        <p:nvSpPr>
          <p:cNvPr id="20" name="Text 9"/>
          <p:cNvSpPr txBox="1"/>
          <p:nvPr/>
        </p:nvSpPr>
        <p:spPr>
          <a:xfrm>
            <a:off x="2400300" y="2952601"/>
            <a:ext cx="571649" cy="14525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13302B"/>
                </a:solidFill>
                <a:highlight>
                  <a:srgbClr val="E9F5F4"/>
                </a:highlight>
                <a:latin typeface="monospace" pitchFamily="34" charset="0"/>
                <a:ea typeface="monospace" pitchFamily="34" charset="-122"/>
                <a:cs typeface="monospace" pitchFamily="34" charset="-120"/>
              </a:rPr>
              <a:t>O(log n)</a:t>
            </a:r>
            <a:endParaRPr lang="en-US" sz="938" dirty="0"/>
          </a:p>
        </p:txBody>
      </p:sp>
      <p:pic>
        <p:nvPicPr>
          <p:cNvPr id="21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14824" y="2914352"/>
            <a:ext cx="421779" cy="212378"/>
          </a:xfrm>
          <a:prstGeom prst="rect">
            <a:avLst/>
          </a:prstGeom>
        </p:spPr>
      </p:pic>
      <p:sp>
        <p:nvSpPr>
          <p:cNvPr id="22" name="Text 10"/>
          <p:cNvSpPr txBox="1"/>
          <p:nvPr/>
        </p:nvSpPr>
        <p:spPr>
          <a:xfrm>
            <a:off x="3200549" y="2952452"/>
            <a:ext cx="250329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17" dirty="0">
                <a:solidFill>
                  <a:srgbClr val="13302B"/>
                </a:solidFill>
                <a:highlight>
                  <a:srgbClr val="C1F2F3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Καλό</a:t>
            </a:r>
            <a:endParaRPr lang="en-US" sz="825" dirty="0"/>
          </a:p>
        </p:txBody>
      </p:sp>
      <p:pic>
        <p:nvPicPr>
          <p:cNvPr id="23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7875" y="2781002"/>
            <a:ext cx="3695700" cy="479078"/>
          </a:xfrm>
          <a:prstGeom prst="rect">
            <a:avLst/>
          </a:prstGeom>
        </p:spPr>
      </p:pic>
      <p:pic>
        <p:nvPicPr>
          <p:cNvPr id="24" name="Image 11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29325" y="2914501"/>
            <a:ext cx="847874" cy="211931"/>
          </a:xfrm>
          <a:prstGeom prst="rect">
            <a:avLst/>
          </a:prstGeom>
        </p:spPr>
      </p:pic>
      <p:sp>
        <p:nvSpPr>
          <p:cNvPr id="25" name="Text 11"/>
          <p:cNvSpPr txBox="1"/>
          <p:nvPr/>
        </p:nvSpPr>
        <p:spPr>
          <a:xfrm>
            <a:off x="6096000" y="2952601"/>
            <a:ext cx="714524" cy="14525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13302B"/>
                </a:solidFill>
                <a:highlight>
                  <a:srgbClr val="E9F5F4"/>
                </a:highlight>
                <a:latin typeface="monospace" pitchFamily="34" charset="0"/>
                <a:ea typeface="monospace" pitchFamily="34" charset="-122"/>
                <a:cs typeface="monospace" pitchFamily="34" charset="-120"/>
              </a:rPr>
              <a:t>O(log n+k)</a:t>
            </a:r>
            <a:endParaRPr lang="en-US" sz="938" dirty="0"/>
          </a:p>
        </p:txBody>
      </p:sp>
      <p:pic>
        <p:nvPicPr>
          <p:cNvPr id="26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53399" y="2923877"/>
            <a:ext cx="451247" cy="193328"/>
          </a:xfrm>
          <a:prstGeom prst="rect">
            <a:avLst/>
          </a:prstGeom>
        </p:spPr>
      </p:pic>
      <p:sp>
        <p:nvSpPr>
          <p:cNvPr id="27" name="Text 12"/>
          <p:cNvSpPr txBox="1"/>
          <p:nvPr/>
        </p:nvSpPr>
        <p:spPr>
          <a:xfrm>
            <a:off x="7029599" y="2952452"/>
            <a:ext cx="298847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17" dirty="0">
                <a:solidFill>
                  <a:srgbClr val="FFFFFF"/>
                </a:solidFill>
                <a:highlight>
                  <a:srgbClr val="279D95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Τέλειο</a:t>
            </a:r>
            <a:endParaRPr lang="en-US" sz="825" dirty="0"/>
          </a:p>
        </p:txBody>
      </p:sp>
      <p:pic>
        <p:nvPicPr>
          <p:cNvPr id="28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53575" y="2781002"/>
            <a:ext cx="1047750" cy="479078"/>
          </a:xfrm>
          <a:prstGeom prst="rect">
            <a:avLst/>
          </a:prstGeom>
        </p:spPr>
      </p:pic>
      <p:sp>
        <p:nvSpPr>
          <p:cNvPr id="29" name="Text 13"/>
          <p:cNvSpPr txBox="1"/>
          <p:nvPr/>
        </p:nvSpPr>
        <p:spPr>
          <a:xfrm>
            <a:off x="9725025" y="2933849"/>
            <a:ext cx="695325" cy="1928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Μεσαίος</a:t>
            </a:r>
            <a:endParaRPr lang="en-US" sz="1050" dirty="0"/>
          </a:p>
        </p:txBody>
      </p:sp>
      <p:sp>
        <p:nvSpPr>
          <p:cNvPr id="30" name="Text 14"/>
          <p:cNvSpPr txBox="1"/>
          <p:nvPr/>
        </p:nvSpPr>
        <p:spPr>
          <a:xfrm>
            <a:off x="10772775" y="2933849"/>
            <a:ext cx="704850" cy="1928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Καλό</a:t>
            </a:r>
            <a:endParaRPr lang="en-US" sz="1050" dirty="0"/>
          </a:p>
        </p:txBody>
      </p:sp>
      <p:pic>
        <p:nvPicPr>
          <p:cNvPr id="31" name="Image 14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2925" y="3260080"/>
            <a:ext cx="11106150" cy="488603"/>
          </a:xfrm>
          <a:prstGeom prst="rect">
            <a:avLst/>
          </a:prstGeom>
        </p:spPr>
      </p:pic>
      <p:pic>
        <p:nvPicPr>
          <p:cNvPr id="32" name="Image 15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2925" y="3269605"/>
            <a:ext cx="1619250" cy="479078"/>
          </a:xfrm>
          <a:prstGeom prst="rect">
            <a:avLst/>
          </a:prstGeom>
        </p:spPr>
      </p:pic>
      <p:sp>
        <p:nvSpPr>
          <p:cNvPr id="33" name="Text 15"/>
          <p:cNvSpPr txBox="1"/>
          <p:nvPr/>
        </p:nvSpPr>
        <p:spPr>
          <a:xfrm>
            <a:off x="714375" y="3416201"/>
            <a:ext cx="1266825" cy="19913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Hash</a:t>
            </a:r>
            <a:endParaRPr lang="en-US" sz="1125" dirty="0"/>
          </a:p>
        </p:txBody>
      </p:sp>
      <p:pic>
        <p:nvPicPr>
          <p:cNvPr id="34" name="Image 16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62175" y="3269605"/>
            <a:ext cx="3695700" cy="479078"/>
          </a:xfrm>
          <a:prstGeom prst="rect">
            <a:avLst/>
          </a:prstGeom>
        </p:spPr>
      </p:pic>
      <p:pic>
        <p:nvPicPr>
          <p:cNvPr id="35" name="Image 17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333625" y="3403104"/>
            <a:ext cx="419249" cy="211931"/>
          </a:xfrm>
          <a:prstGeom prst="rect">
            <a:avLst/>
          </a:prstGeom>
        </p:spPr>
      </p:pic>
      <p:sp>
        <p:nvSpPr>
          <p:cNvPr id="36" name="Text 16"/>
          <p:cNvSpPr txBox="1"/>
          <p:nvPr/>
        </p:nvSpPr>
        <p:spPr>
          <a:xfrm>
            <a:off x="2400300" y="3441204"/>
            <a:ext cx="285899" cy="14525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13302B"/>
                </a:solidFill>
                <a:highlight>
                  <a:srgbClr val="E9F5F4"/>
                </a:highlight>
                <a:latin typeface="monospace" pitchFamily="34" charset="0"/>
                <a:ea typeface="monospace" pitchFamily="34" charset="-122"/>
                <a:cs typeface="monospace" pitchFamily="34" charset="-120"/>
              </a:rPr>
              <a:t>O(1)</a:t>
            </a:r>
            <a:endParaRPr lang="en-US" sz="938" dirty="0"/>
          </a:p>
        </p:txBody>
      </p:sp>
      <p:pic>
        <p:nvPicPr>
          <p:cNvPr id="37" name="Image 18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829074" y="3412480"/>
            <a:ext cx="451247" cy="193328"/>
          </a:xfrm>
          <a:prstGeom prst="rect">
            <a:avLst/>
          </a:prstGeom>
        </p:spPr>
      </p:pic>
      <p:sp>
        <p:nvSpPr>
          <p:cNvPr id="38" name="Text 17"/>
          <p:cNvSpPr txBox="1"/>
          <p:nvPr/>
        </p:nvSpPr>
        <p:spPr>
          <a:xfrm>
            <a:off x="2905274" y="3441055"/>
            <a:ext cx="298847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17" dirty="0">
                <a:solidFill>
                  <a:srgbClr val="FFFFFF"/>
                </a:solidFill>
                <a:highlight>
                  <a:srgbClr val="279D95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Τέλειο</a:t>
            </a:r>
            <a:endParaRPr lang="en-US" sz="825" dirty="0"/>
          </a:p>
        </p:txBody>
      </p:sp>
      <p:pic>
        <p:nvPicPr>
          <p:cNvPr id="39" name="Image 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857875" y="3269605"/>
            <a:ext cx="3695700" cy="479078"/>
          </a:xfrm>
          <a:prstGeom prst="rect">
            <a:avLst/>
          </a:prstGeom>
        </p:spPr>
      </p:pic>
      <p:pic>
        <p:nvPicPr>
          <p:cNvPr id="40" name="Image 20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05525" y="3402955"/>
            <a:ext cx="609898" cy="212378"/>
          </a:xfrm>
          <a:prstGeom prst="rect">
            <a:avLst/>
          </a:prstGeom>
        </p:spPr>
      </p:pic>
      <p:sp>
        <p:nvSpPr>
          <p:cNvPr id="41" name="Text 18"/>
          <p:cNvSpPr txBox="1"/>
          <p:nvPr/>
        </p:nvSpPr>
        <p:spPr>
          <a:xfrm>
            <a:off x="6191250" y="3441055"/>
            <a:ext cx="438448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17" dirty="0">
                <a:solidFill>
                  <a:srgbClr val="8A2A2A"/>
                </a:solidFill>
                <a:highlight>
                  <a:srgbClr val="FFE0E0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Δεν κάνει</a:t>
            </a:r>
            <a:endParaRPr lang="en-US" sz="825" dirty="0"/>
          </a:p>
        </p:txBody>
      </p:sp>
      <p:pic>
        <p:nvPicPr>
          <p:cNvPr id="42" name="Image 21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553575" y="3269605"/>
            <a:ext cx="1047750" cy="479078"/>
          </a:xfrm>
          <a:prstGeom prst="rect">
            <a:avLst/>
          </a:prstGeom>
        </p:spPr>
      </p:pic>
      <p:sp>
        <p:nvSpPr>
          <p:cNvPr id="43" name="Text 19"/>
          <p:cNvSpPr txBox="1"/>
          <p:nvPr/>
        </p:nvSpPr>
        <p:spPr>
          <a:xfrm>
            <a:off x="9725025" y="3422452"/>
            <a:ext cx="695325" cy="1928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Μικρός</a:t>
            </a:r>
            <a:endParaRPr lang="en-US" sz="1050" dirty="0"/>
          </a:p>
        </p:txBody>
      </p:sp>
      <p:pic>
        <p:nvPicPr>
          <p:cNvPr id="44" name="Image 22" descr="preencoded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848975" y="3402955"/>
            <a:ext cx="425351" cy="212378"/>
          </a:xfrm>
          <a:prstGeom prst="rect">
            <a:avLst/>
          </a:prstGeom>
        </p:spPr>
      </p:pic>
      <p:sp>
        <p:nvSpPr>
          <p:cNvPr id="45" name="Text 20"/>
          <p:cNvSpPr txBox="1"/>
          <p:nvPr/>
        </p:nvSpPr>
        <p:spPr>
          <a:xfrm>
            <a:off x="10934700" y="3441055"/>
            <a:ext cx="253901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17" dirty="0">
                <a:solidFill>
                  <a:srgbClr val="718279"/>
                </a:solidFill>
                <a:highlight>
                  <a:srgbClr val="ECEEEE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Κακό</a:t>
            </a:r>
            <a:endParaRPr lang="en-US" sz="825" dirty="0"/>
          </a:p>
        </p:txBody>
      </p:sp>
      <p:pic>
        <p:nvPicPr>
          <p:cNvPr id="46" name="Image 23" descr="preencoded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2925" y="3748683"/>
            <a:ext cx="11106150" cy="622697"/>
          </a:xfrm>
          <a:prstGeom prst="rect">
            <a:avLst/>
          </a:prstGeom>
        </p:spPr>
      </p:pic>
      <p:pic>
        <p:nvPicPr>
          <p:cNvPr id="47" name="Image 24" descr="preencoded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42925" y="3758208"/>
            <a:ext cx="1619250" cy="613172"/>
          </a:xfrm>
          <a:prstGeom prst="rect">
            <a:avLst/>
          </a:prstGeom>
        </p:spPr>
      </p:pic>
      <p:sp>
        <p:nvSpPr>
          <p:cNvPr id="48" name="Text 21"/>
          <p:cNvSpPr txBox="1"/>
          <p:nvPr/>
        </p:nvSpPr>
        <p:spPr>
          <a:xfrm>
            <a:off x="714375" y="3971925"/>
            <a:ext cx="1266825" cy="2661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Bitmap</a:t>
            </a:r>
            <a:endParaRPr lang="en-US" sz="1125" dirty="0"/>
          </a:p>
        </p:txBody>
      </p:sp>
      <p:pic>
        <p:nvPicPr>
          <p:cNvPr id="49" name="Image 25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62175" y="3758208"/>
            <a:ext cx="3695700" cy="613172"/>
          </a:xfrm>
          <a:prstGeom prst="rect">
            <a:avLst/>
          </a:prstGeom>
        </p:spPr>
      </p:pic>
      <p:pic>
        <p:nvPicPr>
          <p:cNvPr id="50" name="Image 26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333625" y="3958828"/>
            <a:ext cx="419249" cy="211931"/>
          </a:xfrm>
          <a:prstGeom prst="rect">
            <a:avLst/>
          </a:prstGeom>
        </p:spPr>
      </p:pic>
      <p:sp>
        <p:nvSpPr>
          <p:cNvPr id="51" name="Text 22"/>
          <p:cNvSpPr txBox="1"/>
          <p:nvPr/>
        </p:nvSpPr>
        <p:spPr>
          <a:xfrm>
            <a:off x="2400300" y="3996928"/>
            <a:ext cx="285899" cy="14525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13302B"/>
                </a:solidFill>
                <a:highlight>
                  <a:srgbClr val="E9F5F4"/>
                </a:highlight>
                <a:latin typeface="monospace" pitchFamily="34" charset="0"/>
                <a:ea typeface="monospace" pitchFamily="34" charset="-122"/>
                <a:cs typeface="monospace" pitchFamily="34" charset="-120"/>
              </a:rPr>
              <a:t>O(k)</a:t>
            </a:r>
            <a:endParaRPr lang="en-US" sz="938" dirty="0"/>
          </a:p>
        </p:txBody>
      </p:sp>
      <p:pic>
        <p:nvPicPr>
          <p:cNvPr id="52" name="Image 2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29074" y="3958530"/>
            <a:ext cx="421779" cy="212378"/>
          </a:xfrm>
          <a:prstGeom prst="rect">
            <a:avLst/>
          </a:prstGeom>
        </p:spPr>
      </p:pic>
      <p:sp>
        <p:nvSpPr>
          <p:cNvPr id="53" name="Text 23"/>
          <p:cNvSpPr txBox="1"/>
          <p:nvPr/>
        </p:nvSpPr>
        <p:spPr>
          <a:xfrm>
            <a:off x="2914799" y="3996630"/>
            <a:ext cx="250329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17" dirty="0">
                <a:solidFill>
                  <a:srgbClr val="13302B"/>
                </a:solidFill>
                <a:highlight>
                  <a:srgbClr val="C1F2F3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Καλό</a:t>
            </a:r>
            <a:endParaRPr lang="en-US" sz="825" dirty="0"/>
          </a:p>
        </p:txBody>
      </p:sp>
      <p:pic>
        <p:nvPicPr>
          <p:cNvPr id="54" name="Image 28" descr="preencoded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857875" y="3758208"/>
            <a:ext cx="3695700" cy="613172"/>
          </a:xfrm>
          <a:prstGeom prst="rect">
            <a:avLst/>
          </a:prstGeom>
        </p:spPr>
      </p:pic>
      <p:sp>
        <p:nvSpPr>
          <p:cNvPr id="55" name="Text 24"/>
          <p:cNvSpPr txBox="1"/>
          <p:nvPr/>
        </p:nvSpPr>
        <p:spPr>
          <a:xfrm>
            <a:off x="6029325" y="3978176"/>
            <a:ext cx="3343275" cy="25985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Μέτριο</a:t>
            </a:r>
            <a:endParaRPr lang="en-US" sz="1050" dirty="0"/>
          </a:p>
        </p:txBody>
      </p:sp>
      <p:pic>
        <p:nvPicPr>
          <p:cNvPr id="56" name="Image 29" descr="preencoded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553575" y="3758208"/>
            <a:ext cx="1047750" cy="613172"/>
          </a:xfrm>
          <a:prstGeom prst="rect">
            <a:avLst/>
          </a:prstGeom>
        </p:spPr>
      </p:pic>
      <p:sp>
        <p:nvSpPr>
          <p:cNvPr id="57" name="Text 25"/>
          <p:cNvSpPr txBox="1"/>
          <p:nvPr/>
        </p:nvSpPr>
        <p:spPr>
          <a:xfrm>
            <a:off x="9725025" y="3891558"/>
            <a:ext cx="695325" cy="346472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Πολύ μικρός*</a:t>
            </a:r>
            <a:endParaRPr lang="en-US" sz="1050" dirty="0"/>
          </a:p>
        </p:txBody>
      </p:sp>
      <p:pic>
        <p:nvPicPr>
          <p:cNvPr id="58" name="Image 30" descr="preencode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848975" y="3958530"/>
            <a:ext cx="425351" cy="212378"/>
          </a:xfrm>
          <a:prstGeom prst="rect">
            <a:avLst/>
          </a:prstGeom>
        </p:spPr>
      </p:pic>
      <p:sp>
        <p:nvSpPr>
          <p:cNvPr id="59" name="Text 26"/>
          <p:cNvSpPr txBox="1"/>
          <p:nvPr/>
        </p:nvSpPr>
        <p:spPr>
          <a:xfrm>
            <a:off x="10934700" y="3996630"/>
            <a:ext cx="253901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17" dirty="0">
                <a:solidFill>
                  <a:srgbClr val="718279"/>
                </a:solidFill>
                <a:highlight>
                  <a:srgbClr val="ECEEEE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Κακό</a:t>
            </a:r>
            <a:endParaRPr lang="en-US" sz="825" dirty="0"/>
          </a:p>
        </p:txBody>
      </p:sp>
      <p:pic>
        <p:nvPicPr>
          <p:cNvPr id="60" name="Image 3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925" y="4371380"/>
            <a:ext cx="11106150" cy="488603"/>
          </a:xfrm>
          <a:prstGeom prst="rect">
            <a:avLst/>
          </a:prstGeom>
        </p:spPr>
      </p:pic>
      <p:pic>
        <p:nvPicPr>
          <p:cNvPr id="61" name="Image 32" descr="preencoded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42925" y="4380905"/>
            <a:ext cx="1619250" cy="479078"/>
          </a:xfrm>
          <a:prstGeom prst="rect">
            <a:avLst/>
          </a:prstGeom>
        </p:spPr>
      </p:pic>
      <p:sp>
        <p:nvSpPr>
          <p:cNvPr id="62" name="Text 27"/>
          <p:cNvSpPr txBox="1"/>
          <p:nvPr/>
        </p:nvSpPr>
        <p:spPr>
          <a:xfrm>
            <a:off x="714375" y="4527500"/>
            <a:ext cx="1266825" cy="19913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Inverted</a:t>
            </a:r>
            <a:endParaRPr lang="en-US" sz="1125" dirty="0"/>
          </a:p>
        </p:txBody>
      </p:sp>
      <p:pic>
        <p:nvPicPr>
          <p:cNvPr id="63" name="Image 3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62175" y="4380905"/>
            <a:ext cx="3695700" cy="479078"/>
          </a:xfrm>
          <a:prstGeom prst="rect">
            <a:avLst/>
          </a:prstGeom>
        </p:spPr>
      </p:pic>
      <p:pic>
        <p:nvPicPr>
          <p:cNvPr id="64" name="Image 34" descr="preencoded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333625" y="4514404"/>
            <a:ext cx="419249" cy="211931"/>
          </a:xfrm>
          <a:prstGeom prst="rect">
            <a:avLst/>
          </a:prstGeom>
        </p:spPr>
      </p:pic>
      <p:sp>
        <p:nvSpPr>
          <p:cNvPr id="65" name="Text 28"/>
          <p:cNvSpPr txBox="1"/>
          <p:nvPr/>
        </p:nvSpPr>
        <p:spPr>
          <a:xfrm>
            <a:off x="2400300" y="4552504"/>
            <a:ext cx="285899" cy="14525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19"/>
              </a:lnSpc>
              <a:buNone/>
            </a:pPr>
            <a:r>
              <a:rPr lang="en-US" sz="938" dirty="0">
                <a:solidFill>
                  <a:srgbClr val="13302B"/>
                </a:solidFill>
                <a:highlight>
                  <a:srgbClr val="E9F5F4"/>
                </a:highlight>
                <a:latin typeface="monospace" pitchFamily="34" charset="0"/>
                <a:ea typeface="monospace" pitchFamily="34" charset="-122"/>
                <a:cs typeface="monospace" pitchFamily="34" charset="-120"/>
              </a:rPr>
              <a:t>O(1)</a:t>
            </a:r>
            <a:endParaRPr lang="en-US" sz="938" dirty="0"/>
          </a:p>
        </p:txBody>
      </p:sp>
      <p:pic>
        <p:nvPicPr>
          <p:cNvPr id="66" name="Image 35" descr="preencoded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829074" y="4514255"/>
            <a:ext cx="689372" cy="212378"/>
          </a:xfrm>
          <a:prstGeom prst="rect">
            <a:avLst/>
          </a:prstGeom>
        </p:spPr>
      </p:pic>
      <p:sp>
        <p:nvSpPr>
          <p:cNvPr id="67" name="Text 29"/>
          <p:cNvSpPr txBox="1"/>
          <p:nvPr/>
        </p:nvSpPr>
        <p:spPr>
          <a:xfrm>
            <a:off x="2914799" y="4552355"/>
            <a:ext cx="517922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17" dirty="0">
                <a:solidFill>
                  <a:srgbClr val="13302B"/>
                </a:solidFill>
                <a:highlight>
                  <a:srgbClr val="C1F2F3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λέξη→doc</a:t>
            </a:r>
            <a:endParaRPr lang="en-US" sz="825" dirty="0"/>
          </a:p>
        </p:txBody>
      </p:sp>
      <p:pic>
        <p:nvPicPr>
          <p:cNvPr id="68" name="Image 3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7875" y="4380905"/>
            <a:ext cx="3695700" cy="479078"/>
          </a:xfrm>
          <a:prstGeom prst="rect">
            <a:avLst/>
          </a:prstGeom>
        </p:spPr>
      </p:pic>
      <p:pic>
        <p:nvPicPr>
          <p:cNvPr id="69" name="Image 37" descr="preencoded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105525" y="4514255"/>
            <a:ext cx="340221" cy="212378"/>
          </a:xfrm>
          <a:prstGeom prst="rect">
            <a:avLst/>
          </a:prstGeom>
        </p:spPr>
      </p:pic>
      <p:sp>
        <p:nvSpPr>
          <p:cNvPr id="70" name="Text 30"/>
          <p:cNvSpPr txBox="1"/>
          <p:nvPr/>
        </p:nvSpPr>
        <p:spPr>
          <a:xfrm>
            <a:off x="6191250" y="4552355"/>
            <a:ext cx="168771" cy="13617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b="1" kern="0" spc="17" dirty="0">
                <a:solidFill>
                  <a:srgbClr val="8A2A2A"/>
                </a:solidFill>
                <a:highlight>
                  <a:srgbClr val="FFE0E0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Όχι</a:t>
            </a:r>
            <a:endParaRPr lang="en-US" sz="825" dirty="0"/>
          </a:p>
        </p:txBody>
      </p:sp>
      <p:pic>
        <p:nvPicPr>
          <p:cNvPr id="71" name="Image 3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53575" y="4380905"/>
            <a:ext cx="1047750" cy="479078"/>
          </a:xfrm>
          <a:prstGeom prst="rect">
            <a:avLst/>
          </a:prstGeom>
        </p:spPr>
      </p:pic>
      <p:sp>
        <p:nvSpPr>
          <p:cNvPr id="72" name="Text 31"/>
          <p:cNvSpPr txBox="1"/>
          <p:nvPr/>
        </p:nvSpPr>
        <p:spPr>
          <a:xfrm>
            <a:off x="9725025" y="4533751"/>
            <a:ext cx="695325" cy="1928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Μεγάλος</a:t>
            </a:r>
            <a:endParaRPr lang="en-US" sz="1050" dirty="0"/>
          </a:p>
        </p:txBody>
      </p:sp>
      <p:sp>
        <p:nvSpPr>
          <p:cNvPr id="73" name="Text 32"/>
          <p:cNvSpPr txBox="1"/>
          <p:nvPr/>
        </p:nvSpPr>
        <p:spPr>
          <a:xfrm>
            <a:off x="10772775" y="4533751"/>
            <a:ext cx="704850" cy="1928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65"/>
              </a:lnSpc>
              <a:buNone/>
            </a:pPr>
            <a:r>
              <a:rPr lang="en-US" sz="10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—</a:t>
            </a:r>
            <a:endParaRPr lang="en-US" sz="1050" dirty="0"/>
          </a:p>
        </p:txBody>
      </p:sp>
      <p:sp>
        <p:nvSpPr>
          <p:cNvPr id="74" name="Text 33"/>
          <p:cNvSpPr txBox="1"/>
          <p:nvPr/>
        </p:nvSpPr>
        <p:spPr>
          <a:xfrm>
            <a:off x="533400" y="5002857"/>
            <a:ext cx="5804595" cy="1599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900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* Bitmap μικρός μόνο για χαμηλή πληθικότητα (Φύλο, Status) — αλλιώς εκρήγνυται. k = πλήθος εγγραφών που ταιριάζουν.</a:t>
            </a:r>
            <a:endParaRPr lang="en-US" sz="900" dirty="0"/>
          </a:p>
        </p:txBody>
      </p:sp>
      <p:sp>
        <p:nvSpPr>
          <p:cNvPr id="75" name="Text 34"/>
          <p:cNvSpPr txBox="1"/>
          <p:nvPr/>
        </p:nvSpPr>
        <p:spPr>
          <a:xfrm>
            <a:off x="10157073" y="5013722"/>
            <a:ext cx="27622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596E6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Τέλειο</a:t>
            </a:r>
            <a:endParaRPr lang="en-US" sz="825" dirty="0"/>
          </a:p>
        </p:txBody>
      </p:sp>
      <p:pic>
        <p:nvPicPr>
          <p:cNvPr id="76" name="Image 39" descr="preencode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0023723" y="5044678"/>
            <a:ext cx="76200" cy="76200"/>
          </a:xfrm>
          <a:prstGeom prst="rect">
            <a:avLst/>
          </a:prstGeom>
        </p:spPr>
      </p:pic>
      <p:sp>
        <p:nvSpPr>
          <p:cNvPr id="77" name="Text 35"/>
          <p:cNvSpPr txBox="1"/>
          <p:nvPr/>
        </p:nvSpPr>
        <p:spPr>
          <a:xfrm>
            <a:off x="10020300" y="50482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78" name="Text 36"/>
          <p:cNvSpPr txBox="1"/>
          <p:nvPr/>
        </p:nvSpPr>
        <p:spPr>
          <a:xfrm>
            <a:off x="10661898" y="5013722"/>
            <a:ext cx="229939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596E6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Καλό</a:t>
            </a:r>
            <a:endParaRPr lang="en-US" sz="825" dirty="0"/>
          </a:p>
        </p:txBody>
      </p:sp>
      <p:pic>
        <p:nvPicPr>
          <p:cNvPr id="79" name="Image 40" descr="preencoded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0528548" y="5044678"/>
            <a:ext cx="76200" cy="76200"/>
          </a:xfrm>
          <a:prstGeom prst="rect">
            <a:avLst/>
          </a:prstGeom>
        </p:spPr>
      </p:pic>
      <p:sp>
        <p:nvSpPr>
          <p:cNvPr id="80" name="Text 37"/>
          <p:cNvSpPr txBox="1"/>
          <p:nvPr/>
        </p:nvSpPr>
        <p:spPr>
          <a:xfrm>
            <a:off x="10525125" y="50482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81" name="Text 38"/>
          <p:cNvSpPr txBox="1"/>
          <p:nvPr/>
        </p:nvSpPr>
        <p:spPr>
          <a:xfrm>
            <a:off x="11120438" y="5013722"/>
            <a:ext cx="5381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dirty="0">
                <a:solidFill>
                  <a:srgbClr val="596E6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Ακατάλληλο</a:t>
            </a:r>
            <a:endParaRPr lang="en-US" sz="825" dirty="0"/>
          </a:p>
        </p:txBody>
      </p:sp>
      <p:pic>
        <p:nvPicPr>
          <p:cNvPr id="82" name="Image 41" descr="preencoded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987088" y="5044678"/>
            <a:ext cx="76200" cy="76200"/>
          </a:xfrm>
          <a:prstGeom prst="rect">
            <a:avLst/>
          </a:prstGeom>
        </p:spPr>
      </p:pic>
      <p:sp>
        <p:nvSpPr>
          <p:cNvPr id="83" name="Text 39"/>
          <p:cNvSpPr txBox="1"/>
          <p:nvPr/>
        </p:nvSpPr>
        <p:spPr>
          <a:xfrm>
            <a:off x="10991850" y="50482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Πραγματικά </a:t>
            </a:r>
            <a:r>
              <a:rPr lang="en-US" sz="3150" b="1" kern="0" spc="-63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παραδείγματα</a:t>
            </a:r>
            <a:endParaRPr lang="en-US" sz="3150" dirty="0"/>
          </a:p>
        </p:txBody>
      </p:sp>
      <p:sp>
        <p:nvSpPr>
          <p:cNvPr id="3" name="Text 1"/>
          <p:cNvSpPr txBox="1"/>
          <p:nvPr/>
        </p:nvSpPr>
        <p:spPr>
          <a:xfrm>
            <a:off x="533400" y="904875"/>
            <a:ext cx="111252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600"/>
              </a:spcBef>
              <a:spcAft>
                <a:spcPts val="1500"/>
              </a:spcAft>
              <a:buNone/>
            </a:pPr>
            <a:r>
              <a:rPr lang="en-US" sz="975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Από SQL &amp; NoSQL μέχρι τη βιβλιοθήκη της γειτονιάς</a:t>
            </a:r>
            <a:endParaRPr lang="en-US" sz="975" dirty="0"/>
          </a:p>
        </p:txBody>
      </p:sp>
      <p:sp>
        <p:nvSpPr>
          <p:cNvPr id="4" name="Shape 2"/>
          <p:cNvSpPr/>
          <p:nvPr/>
        </p:nvSpPr>
        <p:spPr>
          <a:xfrm>
            <a:off x="533400" y="1276350"/>
            <a:ext cx="6343650" cy="1381125"/>
          </a:xfrm>
          <a:prstGeom prst="roundRect">
            <a:avLst>
              <a:gd name="adj" fmla="val 11034"/>
            </a:avLst>
          </a:prstGeom>
          <a:solidFill>
            <a:srgbClr val="13302B"/>
          </a:solidFill>
          <a:ln/>
        </p:spPr>
      </p:sp>
      <p:sp>
        <p:nvSpPr>
          <p:cNvPr id="5" name="Shape 3"/>
          <p:cNvSpPr/>
          <p:nvPr/>
        </p:nvSpPr>
        <p:spPr>
          <a:xfrm>
            <a:off x="704850" y="1428750"/>
            <a:ext cx="266700" cy="266700"/>
          </a:xfrm>
          <a:prstGeom prst="roundRect">
            <a:avLst>
              <a:gd name="adj" fmla="val 28571"/>
            </a:avLst>
          </a:prstGeom>
          <a:solidFill>
            <a:srgbClr val="19514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27" y="1495425"/>
            <a:ext cx="108347" cy="12382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1481138"/>
            <a:ext cx="1369516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54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SQL — ΣΧΕΣΙΑΚΈΣ ΒΔ</a:t>
            </a:r>
            <a:endParaRPr lang="en-US" sz="9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850" y="1785938"/>
            <a:ext cx="5999113" cy="709613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28675" y="1890713"/>
            <a:ext cx="5751463" cy="500063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13"/>
              </a:lnSpc>
              <a:buNone/>
            </a:pPr>
            <a:r>
              <a:rPr lang="en-US" sz="938" dirty="0">
                <a:solidFill>
                  <a:srgbClr val="C8F0E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CREATE INDEX idx_lastname ON students(lastname);</a:t>
            </a:r>
            <a:endParaRPr lang="en-US" sz="938" dirty="0"/>
          </a:p>
          <a:p>
            <a:pPr marL="0" indent="0" algn="l">
              <a:lnSpc>
                <a:spcPts val="1313"/>
              </a:lnSpc>
              <a:buNone/>
            </a:pPr>
            <a:r>
              <a:rPr lang="en-US" sz="938" dirty="0">
                <a:solidFill>
                  <a:srgbClr val="C8F0E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CREATE INDEX idx_grade ON students(grade) </a:t>
            </a:r>
            <a:endParaRPr lang="en-US" sz="938" dirty="0"/>
          </a:p>
          <a:p>
            <a:pPr marL="0" indent="0" algn="l">
              <a:lnSpc>
                <a:spcPts val="1313"/>
              </a:lnSpc>
              <a:buNone/>
            </a:pPr>
            <a:r>
              <a:rPr lang="en-US" sz="938" dirty="0">
                <a:solidFill>
                  <a:srgbClr val="C8F0E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 WHERE grade &gt; 5; </a:t>
            </a:r>
            <a:endParaRPr lang="en-US" sz="938" dirty="0"/>
          </a:p>
          <a:p>
            <a:pPr marL="0" indent="0">
              <a:buNone/>
            </a:pPr>
            <a:r>
              <a:rPr lang="en-US" sz="863" dirty="0">
                <a:solidFill>
                  <a:srgbClr val="4DDADE">
                    <a:alpha val="6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// partial index</a:t>
            </a:r>
            <a:endParaRPr lang="en-US" sz="938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781300"/>
            <a:ext cx="6342013" cy="1228725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714375" y="2943225"/>
            <a:ext cx="266700" cy="266700"/>
          </a:xfrm>
          <a:prstGeom prst="roundRect">
            <a:avLst>
              <a:gd name="adj" fmla="val 28571"/>
            </a:avLst>
          </a:prstGeom>
          <a:solidFill>
            <a:srgbClr val="E5F3F2"/>
          </a:solidFill>
          <a:ln/>
        </p:spPr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813" y="3014663"/>
            <a:ext cx="123825" cy="123825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1076325" y="3000375"/>
            <a:ext cx="1566118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54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MONGODB — COMPOUND</a:t>
            </a:r>
            <a:endParaRPr lang="en-US" sz="90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4375" y="3305175"/>
            <a:ext cx="5980063" cy="542925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838200" y="3409950"/>
            <a:ext cx="5732413" cy="3333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313"/>
              </a:lnSpc>
              <a:buNone/>
            </a:pPr>
            <a:r>
              <a:rPr lang="en-US" sz="93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db.students.createIndex({lastname: 1, grade: -1}) 
</a:t>
            </a:r>
            <a:r>
              <a:rPr lang="en-US" sz="863" dirty="0">
                <a:solidFill>
                  <a:srgbClr val="4DDADE">
                    <a:alpha val="60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// σύνθετο, ταξινομημένο κατά επώνυμο + βαθμός φθίνουσα</a:t>
            </a:r>
            <a:endParaRPr lang="en-US" sz="938" dirty="0"/>
          </a:p>
        </p:txBody>
      </p:sp>
      <p:pic>
        <p:nvPicPr>
          <p:cNvPr id="1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913" y="1271588"/>
            <a:ext cx="4592538" cy="5167313"/>
          </a:xfrm>
          <a:prstGeom prst="rect">
            <a:avLst/>
          </a:prstGeom>
        </p:spPr>
      </p:pic>
      <p:sp>
        <p:nvSpPr>
          <p:cNvPr id="17" name="Shape 9"/>
          <p:cNvSpPr/>
          <p:nvPr/>
        </p:nvSpPr>
        <p:spPr>
          <a:xfrm>
            <a:off x="7267575" y="1457325"/>
            <a:ext cx="266700" cy="266700"/>
          </a:xfrm>
          <a:prstGeom prst="roundRect">
            <a:avLst>
              <a:gd name="adj" fmla="val 28571"/>
            </a:avLst>
          </a:prstGeom>
          <a:solidFill>
            <a:srgbClr val="279D95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52854" y="1524000"/>
            <a:ext cx="92869" cy="123825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7608838" y="1495425"/>
            <a:ext cx="1763167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Καθημερινότητα → ευρετήρια</a:t>
            </a:r>
            <a:endParaRPr lang="en-US" sz="1050" dirty="0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5938" y="1833563"/>
            <a:ext cx="4192488" cy="543818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7267575" y="1838325"/>
            <a:ext cx="4191000" cy="542925"/>
          </a:xfrm>
          <a:prstGeom prst="rect">
            <a:avLst/>
          </a:prstGeom>
          <a:ln/>
        </p:spPr>
        <p:txBody>
          <a:bodyPr wrap="square" lIns="114300" tIns="95250" rIns="114300" bIns="95250" rtlCol="0" anchor="t"/>
          <a:lstStyle/>
          <a:p>
            <a:pPr marL="0" indent="0" algn="l">
              <a:lnSpc>
                <a:spcPts val="1316"/>
              </a:lnSpc>
              <a:buNone/>
            </a:pPr>
            <a:r>
              <a:rPr lang="en-US" sz="975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Βιβλιοθήκη:</a:t>
            </a:r>
            <a:r>
              <a:rPr lang="en-US" sz="9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Δεκαδικό Dewey = </a:t>
            </a:r>
            <a:r>
              <a:rPr lang="en-US" sz="975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Clustered Index</a:t>
            </a:r>
            <a:r>
              <a:rPr lang="en-US" sz="9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τα ίδια τα βιβλία στο ράφι με σειρά</a:t>
            </a:r>
            <a:endParaRPr lang="en-US" sz="975" dirty="0"/>
          </a:p>
        </p:txBody>
      </p:sp>
      <p:sp>
        <p:nvSpPr>
          <p:cNvPr id="22" name="Shape 12"/>
          <p:cNvSpPr/>
          <p:nvPr/>
        </p:nvSpPr>
        <p:spPr>
          <a:xfrm>
            <a:off x="7391400" y="194310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E9F5F4"/>
          </a:solidFill>
          <a:ln/>
        </p:spPr>
      </p:sp>
      <p:pic>
        <p:nvPicPr>
          <p:cNvPr id="23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83822" y="2024062"/>
            <a:ext cx="116681" cy="133350"/>
          </a:xfrm>
          <a:prstGeom prst="rect">
            <a:avLst/>
          </a:prstGeom>
        </p:spPr>
      </p:pic>
      <p:pic>
        <p:nvPicPr>
          <p:cNvPr id="24" name="Image 9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5938" y="2472630"/>
            <a:ext cx="4192488" cy="543818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7267575" y="2476500"/>
            <a:ext cx="4191000" cy="542925"/>
          </a:xfrm>
          <a:prstGeom prst="rect">
            <a:avLst/>
          </a:prstGeom>
          <a:ln/>
        </p:spPr>
        <p:txBody>
          <a:bodyPr wrap="square" lIns="114300" tIns="95250" rIns="114300" bIns="95250" rtlCol="0" anchor="t"/>
          <a:lstStyle/>
          <a:p>
            <a:pPr marL="0" indent="0" algn="l">
              <a:lnSpc>
                <a:spcPts val="1316"/>
              </a:lnSpc>
              <a:buNone/>
            </a:pPr>
            <a:r>
              <a:rPr lang="en-US" sz="975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Λεξικό:</a:t>
            </a:r>
            <a:r>
              <a:rPr lang="en-US" sz="9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Αλφαβητικό ευρετήριο = </a:t>
            </a:r>
            <a:r>
              <a:rPr lang="en-US" sz="975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B+ Tree</a:t>
            </a:r>
            <a:r>
              <a:rPr lang="en-US" sz="9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βρίσκεις λέξη, ακολουθείς διαδοχικά φύλλα</a:t>
            </a:r>
            <a:endParaRPr lang="en-US" sz="975" dirty="0"/>
          </a:p>
        </p:txBody>
      </p:sp>
      <p:sp>
        <p:nvSpPr>
          <p:cNvPr id="26" name="Shape 14"/>
          <p:cNvSpPr/>
          <p:nvPr/>
        </p:nvSpPr>
        <p:spPr>
          <a:xfrm>
            <a:off x="7391400" y="2581275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E9F5F4"/>
          </a:solidFill>
          <a:ln/>
        </p:spPr>
      </p:sp>
      <p:pic>
        <p:nvPicPr>
          <p:cNvPr id="27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467154" y="2663130"/>
            <a:ext cx="150019" cy="133350"/>
          </a:xfrm>
          <a:prstGeom prst="rect">
            <a:avLst/>
          </a:prstGeom>
        </p:spPr>
      </p:pic>
      <p:pic>
        <p:nvPicPr>
          <p:cNvPr id="28" name="Image 11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265938" y="3111698"/>
            <a:ext cx="4192488" cy="543818"/>
          </a:xfrm>
          <a:prstGeom prst="rect">
            <a:avLst/>
          </a:prstGeom>
        </p:spPr>
      </p:pic>
      <p:sp>
        <p:nvSpPr>
          <p:cNvPr id="29" name="Text 15"/>
          <p:cNvSpPr txBox="1"/>
          <p:nvPr/>
        </p:nvSpPr>
        <p:spPr>
          <a:xfrm>
            <a:off x="7267575" y="3114675"/>
            <a:ext cx="4191000" cy="542925"/>
          </a:xfrm>
          <a:prstGeom prst="rect">
            <a:avLst/>
          </a:prstGeom>
          <a:ln/>
        </p:spPr>
        <p:txBody>
          <a:bodyPr wrap="square" lIns="114300" tIns="95250" rIns="114300" bIns="95250" rtlCol="0" anchor="t"/>
          <a:lstStyle/>
          <a:p>
            <a:pPr marL="0" indent="0" algn="l">
              <a:lnSpc>
                <a:spcPts val="1316"/>
              </a:lnSpc>
              <a:buNone/>
            </a:pPr>
            <a:r>
              <a:rPr lang="en-US" sz="975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Google:</a:t>
            </a:r>
            <a:r>
              <a:rPr lang="en-US" sz="9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975" b="1" dirty="0">
                <a:solidFill>
                  <a:srgbClr val="279D95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Inverted Index</a:t>
            </a:r>
            <a:r>
              <a:rPr lang="en-US" sz="975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κάθε λέξη → λίστα σελίδων που την περιέχουν</a:t>
            </a:r>
            <a:endParaRPr lang="en-US" sz="975" dirty="0"/>
          </a:p>
        </p:txBody>
      </p:sp>
      <p:sp>
        <p:nvSpPr>
          <p:cNvPr id="30" name="Shape 16"/>
          <p:cNvSpPr/>
          <p:nvPr/>
        </p:nvSpPr>
        <p:spPr>
          <a:xfrm>
            <a:off x="7391400" y="3219450"/>
            <a:ext cx="304800" cy="304800"/>
          </a:xfrm>
          <a:prstGeom prst="roundRect">
            <a:avLst>
              <a:gd name="adj" fmla="val 25000"/>
            </a:avLst>
          </a:prstGeom>
          <a:solidFill>
            <a:srgbClr val="E9F5F4"/>
          </a:solidFill>
          <a:ln/>
        </p:spPr>
      </p:sp>
      <p:pic>
        <p:nvPicPr>
          <p:cNvPr id="31" name="Image 12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78613" y="3302198"/>
            <a:ext cx="127099" cy="133350"/>
          </a:xfrm>
          <a:prstGeom prst="rect">
            <a:avLst/>
          </a:prstGeom>
        </p:spPr>
      </p:pic>
      <p:pic>
        <p:nvPicPr>
          <p:cNvPr id="32" name="Image 13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265938" y="5776020"/>
            <a:ext cx="4192488" cy="481905"/>
          </a:xfrm>
          <a:prstGeom prst="rect">
            <a:avLst/>
          </a:prstGeom>
        </p:spPr>
      </p:pic>
      <p:pic>
        <p:nvPicPr>
          <p:cNvPr id="33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89763" y="5890320"/>
            <a:ext cx="104775" cy="104775"/>
          </a:xfrm>
          <a:prstGeom prst="rect">
            <a:avLst/>
          </a:prstGeom>
        </p:spPr>
      </p:pic>
      <p:sp>
        <p:nvSpPr>
          <p:cNvPr id="34" name="Text 17"/>
          <p:cNvSpPr txBox="1"/>
          <p:nvPr/>
        </p:nvSpPr>
        <p:spPr>
          <a:xfrm>
            <a:off x="7570738" y="5880795"/>
            <a:ext cx="3763863" cy="27235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073"/>
              </a:lnSpc>
              <a:buNone/>
            </a:pPr>
            <a:r>
              <a:rPr lang="en-US" sz="825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Η ίδια αρχή: λιγότερη αναζήτηση, περισσότερη δομή. Επιλέγουμε δομή ανάλογα με το ερώτημα (ισότητα, εύρος, full-text).</a:t>
            </a:r>
            <a:endParaRPr lang="en-US" sz="8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D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867668"/>
            <a:ext cx="11125200" cy="2714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225" y="934343"/>
            <a:ext cx="10760125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750"/>
              </a:spcAft>
              <a:buNone/>
            </a:pPr>
            <a:r>
              <a:rPr lang="en-US" sz="825" b="1" kern="0" spc="99" dirty="0">
                <a:solidFill>
                  <a:srgbClr val="C0432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ΑΝΤΙ-ΠΡΌΤΥΠΑ / ΤΙ ΝΑ ΑΠΟΦΥΓΕΤΕ</a:t>
            </a:r>
            <a:endParaRPr lang="en-US" sz="825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" y="951012"/>
            <a:ext cx="117425" cy="104775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33400" y="1234380"/>
            <a:ext cx="3047256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kern="0" spc="-63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Συνηθισμένα </a:t>
            </a:r>
            <a:r>
              <a:rPr lang="en-US" sz="3150" b="1" kern="0" spc="-63" dirty="0">
                <a:solidFill>
                  <a:srgbClr val="C0432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λάθη</a:t>
            </a:r>
            <a:endParaRPr lang="en-US" sz="3150" dirty="0"/>
          </a:p>
        </p:txBody>
      </p:sp>
      <p:sp>
        <p:nvSpPr>
          <p:cNvPr id="6" name="Text 2"/>
          <p:cNvSpPr txBox="1"/>
          <p:nvPr/>
        </p:nvSpPr>
        <p:spPr>
          <a:xfrm>
            <a:off x="8610600" y="1300163"/>
            <a:ext cx="3048000" cy="334268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316"/>
              </a:lnSpc>
              <a:buNone/>
            </a:pPr>
            <a:r>
              <a:rPr lang="en-US" sz="975" dirty="0">
                <a:solidFill>
                  <a:srgbClr val="718279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Το ευρετήριο δεν είναι πανάκεια — αν το βάλεις λάθος, πληρώνεις σε INSERT και σε χώρο.</a:t>
            </a:r>
            <a:endParaRPr lang="en-US" sz="975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1843980"/>
            <a:ext cx="11125200" cy="623739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542925" y="1853505"/>
            <a:ext cx="38100" cy="60468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9" name="Shape 4"/>
          <p:cNvSpPr/>
          <p:nvPr/>
        </p:nvSpPr>
        <p:spPr>
          <a:xfrm>
            <a:off x="704850" y="2000250"/>
            <a:ext cx="304800" cy="304800"/>
          </a:xfrm>
          <a:prstGeom prst="roundRect">
            <a:avLst>
              <a:gd name="adj" fmla="val 31250"/>
            </a:avLst>
          </a:prstGeom>
          <a:solidFill>
            <a:srgbClr val="F7E8E5"/>
          </a:solidFill>
          <a:ln/>
        </p:spPr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863" y="2093863"/>
            <a:ext cx="123825" cy="123825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1266825" y="1986855"/>
            <a:ext cx="9098012" cy="1518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96"/>
              </a:lnSpc>
              <a:buNone/>
            </a:pPr>
            <a:r>
              <a:rPr lang="en-US" sz="108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Υπερ-ευρετηρίαση</a:t>
            </a:r>
            <a:endParaRPr lang="en-US" sz="1088" dirty="0"/>
          </a:p>
        </p:txBody>
      </p:sp>
      <p:sp>
        <p:nvSpPr>
          <p:cNvPr id="12" name="Text 6"/>
          <p:cNvSpPr txBox="1"/>
          <p:nvPr/>
        </p:nvSpPr>
        <p:spPr>
          <a:xfrm>
            <a:off x="1266825" y="2157710"/>
            <a:ext cx="9098012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10 indexes σε πίνακα που γράφεις συνέχεια → κάθε INSERT ενημερώνει 10 B+ Trees</a:t>
            </a:r>
            <a:endParaRPr lang="en-US" sz="975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98187" y="2020044"/>
            <a:ext cx="979438" cy="271463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10593437" y="2086719"/>
            <a:ext cx="788938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9A3A2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INSERT αργό ×10</a:t>
            </a:r>
            <a:endParaRPr lang="en-US" sz="825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400" y="2582019"/>
            <a:ext cx="11125200" cy="623739"/>
          </a:xfrm>
          <a:prstGeom prst="rect">
            <a:avLst/>
          </a:prstGeom>
        </p:spPr>
      </p:pic>
      <p:sp>
        <p:nvSpPr>
          <p:cNvPr id="16" name="Text 8"/>
          <p:cNvSpPr txBox="1"/>
          <p:nvPr/>
        </p:nvSpPr>
        <p:spPr>
          <a:xfrm>
            <a:off x="542925" y="2591544"/>
            <a:ext cx="38100" cy="60468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17" name="Shape 9"/>
          <p:cNvSpPr/>
          <p:nvPr/>
        </p:nvSpPr>
        <p:spPr>
          <a:xfrm>
            <a:off x="704850" y="2733675"/>
            <a:ext cx="304800" cy="304800"/>
          </a:xfrm>
          <a:prstGeom prst="roundRect">
            <a:avLst>
              <a:gd name="adj" fmla="val 31250"/>
            </a:avLst>
          </a:prstGeom>
          <a:solidFill>
            <a:srgbClr val="FBEEE2"/>
          </a:solidFill>
          <a:ln/>
        </p:spPr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4863" y="2831902"/>
            <a:ext cx="123825" cy="123825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1266825" y="2724894"/>
            <a:ext cx="8983712" cy="1518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96"/>
              </a:lnSpc>
              <a:buNone/>
            </a:pPr>
            <a:r>
              <a:rPr lang="en-US" sz="108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Χαμηλή εκλεκτικότητα</a:t>
            </a:r>
            <a:endParaRPr lang="en-US" sz="1088" dirty="0"/>
          </a:p>
        </p:txBody>
      </p:sp>
      <p:sp>
        <p:nvSpPr>
          <p:cNvPr id="20" name="Text 11"/>
          <p:cNvSpPr txBox="1"/>
          <p:nvPr/>
        </p:nvSpPr>
        <p:spPr>
          <a:xfrm>
            <a:off x="1266825" y="2895749"/>
            <a:ext cx="8983712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Index σε Φύλο (2 τιμές) — ο optimizer κάνει full scan ούτως ή άλλως</a:t>
            </a:r>
            <a:endParaRPr lang="en-US" sz="975" dirty="0"/>
          </a:p>
        </p:txBody>
      </p:sp>
      <p:pic>
        <p:nvPicPr>
          <p:cNvPr id="2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383887" y="2803327"/>
            <a:ext cx="1093738" cy="219075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10460087" y="2841427"/>
            <a:ext cx="941338" cy="142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94"/>
              </a:lnSpc>
              <a:buNone/>
            </a:pPr>
            <a:r>
              <a:rPr lang="en-US" sz="863" dirty="0">
                <a:solidFill>
                  <a:srgbClr val="8A2A2A"/>
                </a:solidFill>
                <a:highlight>
                  <a:srgbClr val="FFF0EE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WHERE gender='M'</a:t>
            </a:r>
            <a:endParaRPr lang="en-US" sz="863" dirty="0"/>
          </a:p>
        </p:txBody>
      </p:sp>
      <p:pic>
        <p:nvPicPr>
          <p:cNvPr id="23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3400" y="3320058"/>
            <a:ext cx="11125200" cy="623739"/>
          </a:xfrm>
          <a:prstGeom prst="rect">
            <a:avLst/>
          </a:prstGeom>
        </p:spPr>
      </p:pic>
      <p:sp>
        <p:nvSpPr>
          <p:cNvPr id="24" name="Text 13"/>
          <p:cNvSpPr txBox="1"/>
          <p:nvPr/>
        </p:nvSpPr>
        <p:spPr>
          <a:xfrm>
            <a:off x="542925" y="3329583"/>
            <a:ext cx="38100" cy="60468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25" name="Shape 14"/>
          <p:cNvSpPr/>
          <p:nvPr/>
        </p:nvSpPr>
        <p:spPr>
          <a:xfrm>
            <a:off x="704850" y="3476625"/>
            <a:ext cx="304800" cy="304800"/>
          </a:xfrm>
          <a:prstGeom prst="roundRect">
            <a:avLst>
              <a:gd name="adj" fmla="val 31250"/>
            </a:avLst>
          </a:prstGeom>
          <a:solidFill>
            <a:srgbClr val="E5F3F2"/>
          </a:solidFill>
          <a:ln/>
        </p:spPr>
      </p:sp>
      <p:sp>
        <p:nvSpPr>
          <p:cNvPr id="26" name="Text 15"/>
          <p:cNvSpPr txBox="1"/>
          <p:nvPr/>
        </p:nvSpPr>
        <p:spPr>
          <a:xfrm>
            <a:off x="857250" y="362902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7" name="Text 16"/>
          <p:cNvSpPr txBox="1"/>
          <p:nvPr/>
        </p:nvSpPr>
        <p:spPr>
          <a:xfrm>
            <a:off x="1266825" y="3462933"/>
            <a:ext cx="9033123" cy="1518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96"/>
              </a:lnSpc>
              <a:buNone/>
            </a:pPr>
            <a:r>
              <a:rPr lang="en-US" sz="108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Ξεχνάμε το EXPLAIN</a:t>
            </a:r>
            <a:endParaRPr lang="en-US" sz="1088" dirty="0"/>
          </a:p>
        </p:txBody>
      </p:sp>
      <p:sp>
        <p:nvSpPr>
          <p:cNvPr id="28" name="Text 17"/>
          <p:cNvSpPr txBox="1"/>
          <p:nvPr/>
        </p:nvSpPr>
        <p:spPr>
          <a:xfrm>
            <a:off x="1266825" y="3633788"/>
            <a:ext cx="9033123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Πάντα τρέχεις </a:t>
            </a:r>
            <a:r>
              <a:rPr lang="en-US" sz="975" b="1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EXPLAIN</a:t>
            </a:r>
            <a:r>
              <a:rPr lang="en-US" sz="975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πριν πεις «έβαλα index και είναι γρήγορο»</a:t>
            </a:r>
            <a:endParaRPr lang="en-US" sz="975" dirty="0"/>
          </a:p>
        </p:txBody>
      </p:sp>
      <p:pic>
        <p:nvPicPr>
          <p:cNvPr id="29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33298" y="3541365"/>
            <a:ext cx="1044327" cy="219075"/>
          </a:xfrm>
          <a:prstGeom prst="rect">
            <a:avLst/>
          </a:prstGeom>
        </p:spPr>
      </p:pic>
      <p:sp>
        <p:nvSpPr>
          <p:cNvPr id="30" name="Text 18"/>
          <p:cNvSpPr txBox="1"/>
          <p:nvPr/>
        </p:nvSpPr>
        <p:spPr>
          <a:xfrm>
            <a:off x="10509498" y="3579465"/>
            <a:ext cx="891927" cy="1428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94"/>
              </a:lnSpc>
              <a:buNone/>
            </a:pPr>
            <a:r>
              <a:rPr lang="en-US" sz="863" dirty="0">
                <a:solidFill>
                  <a:srgbClr val="279D95"/>
                </a:solidFill>
                <a:highlight>
                  <a:srgbClr val="E9F5F4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EXPLAIN SELECT...</a:t>
            </a:r>
            <a:endParaRPr lang="en-US" sz="863" dirty="0"/>
          </a:p>
        </p:txBody>
      </p:sp>
      <p:pic>
        <p:nvPicPr>
          <p:cNvPr id="31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400" y="4058096"/>
            <a:ext cx="11125200" cy="623739"/>
          </a:xfrm>
          <a:prstGeom prst="rect">
            <a:avLst/>
          </a:prstGeom>
        </p:spPr>
      </p:pic>
      <p:sp>
        <p:nvSpPr>
          <p:cNvPr id="32" name="Text 19"/>
          <p:cNvSpPr txBox="1"/>
          <p:nvPr/>
        </p:nvSpPr>
        <p:spPr>
          <a:xfrm>
            <a:off x="542925" y="4067621"/>
            <a:ext cx="38100" cy="60468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33" name="Shape 20"/>
          <p:cNvSpPr/>
          <p:nvPr/>
        </p:nvSpPr>
        <p:spPr>
          <a:xfrm>
            <a:off x="704850" y="4210050"/>
            <a:ext cx="304800" cy="304800"/>
          </a:xfrm>
          <a:prstGeom prst="roundRect">
            <a:avLst>
              <a:gd name="adj" fmla="val 31250"/>
            </a:avLst>
          </a:prstGeom>
          <a:solidFill>
            <a:srgbClr val="F7E8E5"/>
          </a:solidFill>
          <a:ln/>
        </p:spPr>
      </p:sp>
      <p:pic>
        <p:nvPicPr>
          <p:cNvPr id="34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0341" y="4307979"/>
            <a:ext cx="92869" cy="123825"/>
          </a:xfrm>
          <a:prstGeom prst="rect">
            <a:avLst/>
          </a:prstGeom>
        </p:spPr>
      </p:pic>
      <p:sp>
        <p:nvSpPr>
          <p:cNvPr id="35" name="Text 21"/>
          <p:cNvSpPr txBox="1"/>
          <p:nvPr/>
        </p:nvSpPr>
        <p:spPr>
          <a:xfrm>
            <a:off x="1266825" y="4200971"/>
            <a:ext cx="9493597" cy="1518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96"/>
              </a:lnSpc>
              <a:buNone/>
            </a:pPr>
            <a:r>
              <a:rPr lang="en-US" sz="108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LIKE με % μπροστά</a:t>
            </a:r>
            <a:endParaRPr lang="en-US" sz="1088" dirty="0"/>
          </a:p>
        </p:txBody>
      </p:sp>
      <p:sp>
        <p:nvSpPr>
          <p:cNvPr id="36" name="Text 22"/>
          <p:cNvSpPr txBox="1"/>
          <p:nvPr/>
        </p:nvSpPr>
        <p:spPr>
          <a:xfrm>
            <a:off x="1266825" y="4371826"/>
            <a:ext cx="9493597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B-Tree δεν χρησιμοποιείται σε </a:t>
            </a:r>
            <a:r>
              <a:rPr lang="en-US" sz="863" dirty="0">
                <a:solidFill>
                  <a:srgbClr val="8A2A2A"/>
                </a:solidFill>
                <a:highlight>
                  <a:srgbClr val="FFF0EE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LIKE '%παπ%'</a:t>
            </a:r>
            <a:r>
              <a:rPr lang="en-US" sz="975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μόνο σε </a:t>
            </a:r>
            <a:r>
              <a:rPr lang="en-US" sz="863" dirty="0">
                <a:solidFill>
                  <a:srgbClr val="279D95"/>
                </a:solidFill>
                <a:highlight>
                  <a:srgbClr val="E9F5F4"/>
                </a:highlight>
                <a:latin typeface="DM Sans" pitchFamily="34" charset="0"/>
                <a:ea typeface="DM Sans" pitchFamily="34" charset="-122"/>
                <a:cs typeface="DM Sans" pitchFamily="34" charset="-120"/>
              </a:rPr>
              <a:t>LIKE 'Παπ%'</a:t>
            </a:r>
            <a:endParaRPr lang="en-US" sz="975" dirty="0"/>
          </a:p>
        </p:txBody>
      </p:sp>
      <p:pic>
        <p:nvPicPr>
          <p:cNvPr id="37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893772" y="4234160"/>
            <a:ext cx="583853" cy="271463"/>
          </a:xfrm>
          <a:prstGeom prst="rect">
            <a:avLst/>
          </a:prstGeom>
        </p:spPr>
      </p:pic>
      <p:sp>
        <p:nvSpPr>
          <p:cNvPr id="38" name="Text 23"/>
          <p:cNvSpPr txBox="1"/>
          <p:nvPr/>
        </p:nvSpPr>
        <p:spPr>
          <a:xfrm>
            <a:off x="10989022" y="4300835"/>
            <a:ext cx="39335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8A632A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Άχρηστο</a:t>
            </a:r>
            <a:endParaRPr lang="en-US" sz="825" dirty="0"/>
          </a:p>
        </p:txBody>
      </p:sp>
      <p:pic>
        <p:nvPicPr>
          <p:cNvPr id="39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3400" y="4796135"/>
            <a:ext cx="11125200" cy="623739"/>
          </a:xfrm>
          <a:prstGeom prst="rect">
            <a:avLst/>
          </a:prstGeom>
        </p:spPr>
      </p:pic>
      <p:sp>
        <p:nvSpPr>
          <p:cNvPr id="40" name="Text 24"/>
          <p:cNvSpPr txBox="1"/>
          <p:nvPr/>
        </p:nvSpPr>
        <p:spPr>
          <a:xfrm>
            <a:off x="542925" y="4805660"/>
            <a:ext cx="38100" cy="60468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41" name="Shape 25"/>
          <p:cNvSpPr/>
          <p:nvPr/>
        </p:nvSpPr>
        <p:spPr>
          <a:xfrm>
            <a:off x="704850" y="4953000"/>
            <a:ext cx="304800" cy="304800"/>
          </a:xfrm>
          <a:prstGeom prst="roundRect">
            <a:avLst>
              <a:gd name="adj" fmla="val 31250"/>
            </a:avLst>
          </a:prstGeom>
          <a:solidFill>
            <a:srgbClr val="E5F3F2"/>
          </a:solidFill>
          <a:ln/>
        </p:spPr>
      </p:sp>
      <p:pic>
        <p:nvPicPr>
          <p:cNvPr id="42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12602" y="5046018"/>
            <a:ext cx="108347" cy="123825"/>
          </a:xfrm>
          <a:prstGeom prst="rect">
            <a:avLst/>
          </a:prstGeom>
        </p:spPr>
      </p:pic>
      <p:sp>
        <p:nvSpPr>
          <p:cNvPr id="43" name="Text 26"/>
          <p:cNvSpPr txBox="1"/>
          <p:nvPr/>
        </p:nvSpPr>
        <p:spPr>
          <a:xfrm>
            <a:off x="1266825" y="4939010"/>
            <a:ext cx="9301014" cy="1518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96"/>
              </a:lnSpc>
              <a:buNone/>
            </a:pPr>
            <a:r>
              <a:rPr lang="en-US" sz="108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Δεν μετράμε</a:t>
            </a:r>
            <a:endParaRPr lang="en-US" sz="1088" dirty="0"/>
          </a:p>
        </p:txBody>
      </p:sp>
      <p:sp>
        <p:nvSpPr>
          <p:cNvPr id="44" name="Text 27"/>
          <p:cNvSpPr txBox="1"/>
          <p:nvPr/>
        </p:nvSpPr>
        <p:spPr>
          <a:xfrm>
            <a:off x="1266825" y="5109865"/>
            <a:ext cx="9301014" cy="16713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16"/>
              </a:lnSpc>
              <a:spcBef>
                <a:spcPts val="150"/>
              </a:spcBef>
              <a:buNone/>
            </a:pPr>
            <a:r>
              <a:rPr lang="en-US" sz="975" dirty="0">
                <a:solidFill>
                  <a:srgbClr val="4E635C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Μετράμε χρόνο με πραγματικά δεδομένα, όχι με αίσθηση — 1M rows, buffer cold</a:t>
            </a:r>
            <a:endParaRPr lang="en-US" sz="975" dirty="0"/>
          </a:p>
        </p:txBody>
      </p:sp>
      <p:pic>
        <p:nvPicPr>
          <p:cNvPr id="45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701189" y="4981724"/>
            <a:ext cx="776436" cy="252413"/>
          </a:xfrm>
          <a:prstGeom prst="rect">
            <a:avLst/>
          </a:prstGeom>
        </p:spPr>
      </p:pic>
      <p:sp>
        <p:nvSpPr>
          <p:cNvPr id="46" name="Text 28"/>
          <p:cNvSpPr txBox="1"/>
          <p:nvPr/>
        </p:nvSpPr>
        <p:spPr>
          <a:xfrm>
            <a:off x="10786914" y="5038874"/>
            <a:ext cx="60498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Benchmark!</a:t>
            </a:r>
            <a:endParaRPr lang="en-US" sz="825" dirty="0"/>
          </a:p>
        </p:txBody>
      </p:sp>
      <p:sp>
        <p:nvSpPr>
          <p:cNvPr id="47" name="Shape 29"/>
          <p:cNvSpPr/>
          <p:nvPr/>
        </p:nvSpPr>
        <p:spPr>
          <a:xfrm>
            <a:off x="533400" y="5572125"/>
            <a:ext cx="5495925" cy="419100"/>
          </a:xfrm>
          <a:prstGeom prst="roundRect">
            <a:avLst>
              <a:gd name="adj" fmla="val 31818"/>
            </a:avLst>
          </a:prstGeom>
          <a:solidFill>
            <a:srgbClr val="13302B"/>
          </a:solidFill>
          <a:ln/>
        </p:spPr>
      </p:sp>
      <p:pic>
        <p:nvPicPr>
          <p:cNvPr id="48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85800" y="5714554"/>
            <a:ext cx="100013" cy="133350"/>
          </a:xfrm>
          <a:prstGeom prst="rect">
            <a:avLst/>
          </a:prstGeom>
        </p:spPr>
      </p:pic>
      <p:sp>
        <p:nvSpPr>
          <p:cNvPr id="49" name="Text 30"/>
          <p:cNvSpPr txBox="1"/>
          <p:nvPr/>
        </p:nvSpPr>
        <p:spPr>
          <a:xfrm>
            <a:off x="881063" y="5697736"/>
            <a:ext cx="4539258" cy="16683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6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Κανόνας:</a:t>
            </a:r>
            <a:r>
              <a:rPr lang="en-US" sz="938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Index όπου </a:t>
            </a:r>
            <a:r>
              <a:rPr lang="en-US" sz="863" dirty="0">
                <a:solidFill>
                  <a:srgbClr val="4DDADD"/>
                </a:solidFill>
                <a:highlight>
                  <a:srgbClr val="FFFFFF"/>
                </a:highlight>
                <a:latin typeface="monospace" pitchFamily="34" charset="0"/>
                <a:ea typeface="monospace" pitchFamily="34" charset="-122"/>
                <a:cs typeface="monospace" pitchFamily="34" charset="-120"/>
              </a:rPr>
              <a:t>SELECTIVITY &gt; 0.1</a:t>
            </a:r>
            <a:r>
              <a:rPr lang="en-US" sz="938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και διαβάζεις &gt;&gt; γράφεις. Αλλιώς σκέψου το.</a:t>
            </a:r>
            <a:endParaRPr lang="en-US" sz="938" dirty="0"/>
          </a:p>
        </p:txBody>
      </p:sp>
      <p:pic>
        <p:nvPicPr>
          <p:cNvPr id="50" name="Image 1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143625" y="5572274"/>
            <a:ext cx="5514975" cy="417909"/>
          </a:xfrm>
          <a:prstGeom prst="rect">
            <a:avLst/>
          </a:prstGeom>
        </p:spPr>
      </p:pic>
      <p:sp>
        <p:nvSpPr>
          <p:cNvPr id="51" name="Text 31"/>
          <p:cNvSpPr txBox="1"/>
          <p:nvPr/>
        </p:nvSpPr>
        <p:spPr>
          <a:xfrm>
            <a:off x="6305550" y="5781675"/>
            <a:ext cx="0" cy="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2" name="Text 32"/>
          <p:cNvSpPr txBox="1"/>
          <p:nvPr/>
        </p:nvSpPr>
        <p:spPr>
          <a:xfrm>
            <a:off x="6400800" y="5696099"/>
            <a:ext cx="4626173" cy="17025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66"/>
              </a:lnSpc>
              <a:buNone/>
            </a:pPr>
            <a:r>
              <a:rPr lang="en-US" sz="938" b="1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Μετρήστε:</a:t>
            </a:r>
            <a:r>
              <a:rPr lang="en-US" sz="93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</a:t>
            </a:r>
            <a:r>
              <a:rPr lang="en-US" sz="938" dirty="0">
                <a:solidFill>
                  <a:srgbClr val="13302B"/>
                </a:solidFill>
                <a:latin typeface="monospace" pitchFamily="34" charset="0"/>
                <a:ea typeface="monospace" pitchFamily="34" charset="-122"/>
                <a:cs typeface="monospace" pitchFamily="34" charset="-120"/>
              </a:rPr>
              <a:t>EXPLAIN ANALYZE</a:t>
            </a:r>
            <a:r>
              <a:rPr lang="en-US" sz="938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+ χρόνος εκτέλεσης πριν/μετά — όχι «νομίζω είναι γρήγορο»</a:t>
            </a:r>
            <a:endParaRPr lang="en-US" sz="9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33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0" y="0"/>
            <a:ext cx="3238500" cy="2857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600" y="1483519"/>
            <a:ext cx="1097280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1050"/>
              </a:spcAft>
              <a:buNone/>
            </a:pPr>
            <a:r>
              <a:rPr lang="en-US" sz="825" b="1" kern="0" spc="116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ΚΛΕΊΣΙΜΟ • ΣΥΖΉΤΗΣΗ</a:t>
            </a:r>
            <a:endParaRPr lang="en-US" sz="825" dirty="0"/>
          </a:p>
        </p:txBody>
      </p:sp>
      <p:sp>
        <p:nvSpPr>
          <p:cNvPr id="4" name="Text 1"/>
          <p:cNvSpPr txBox="1"/>
          <p:nvPr/>
        </p:nvSpPr>
        <p:spPr>
          <a:xfrm>
            <a:off x="609600" y="1764506"/>
            <a:ext cx="10972800" cy="4191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3300" b="1" kern="0" spc="-66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Ερωτήσεις για </a:t>
            </a:r>
            <a:r>
              <a:rPr lang="en-US" sz="3300" b="1" kern="0" spc="-66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εσάς</a:t>
            </a:r>
            <a:endParaRPr lang="en-US" sz="33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459831"/>
            <a:ext cx="266700" cy="26670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20328" y="2509838"/>
            <a:ext cx="155972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75"/>
              </a:spcBef>
              <a:buNone/>
            </a:pPr>
            <a:r>
              <a:rPr lang="en-US" sz="975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1009650" y="2450306"/>
            <a:ext cx="4732883" cy="1992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69"/>
              </a:lnSpc>
              <a:buNone/>
            </a:pP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Πίνακας </a:t>
            </a:r>
            <a:r>
              <a:rPr lang="en-US" sz="1163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10εκ φοιτητών</a:t>
            </a: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, ψάχνουμε συχνά με </a:t>
            </a:r>
            <a:r>
              <a:rPr lang="en-US" sz="1163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ΑΜ</a:t>
            </a: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. Πυκνό ή αραιό; Clustered;</a:t>
            </a:r>
            <a:endParaRPr lang="en-US" sz="1163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850356"/>
            <a:ext cx="266700" cy="26670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707082" y="2900363"/>
            <a:ext cx="169218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75"/>
              </a:spcBef>
              <a:buNone/>
            </a:pPr>
            <a:r>
              <a:rPr lang="en-US" sz="975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</a:t>
            </a:r>
            <a:endParaRPr lang="en-US" sz="975" dirty="0"/>
          </a:p>
        </p:txBody>
      </p:sp>
      <p:sp>
        <p:nvSpPr>
          <p:cNvPr id="10" name="Text 5"/>
          <p:cNvSpPr txBox="1"/>
          <p:nvPr/>
        </p:nvSpPr>
        <p:spPr>
          <a:xfrm>
            <a:off x="1076325" y="2840831"/>
            <a:ext cx="4841081" cy="1992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69"/>
              </a:lnSpc>
              <a:buNone/>
            </a:pPr>
            <a:r>
              <a:rPr lang="en-US" sz="975" dirty="0">
                <a:solidFill>
                  <a:srgbClr val="4DDADD"/>
                </a:solidFill>
                <a:highlight>
                  <a:srgbClr val="FFFFEB"/>
                </a:highlight>
                <a:latin typeface="monospace" pitchFamily="34" charset="0"/>
                <a:ea typeface="monospace" pitchFamily="34" charset="-122"/>
                <a:cs typeface="monospace" pitchFamily="34" charset="-120"/>
              </a:rPr>
              <a:t>WHERE lastname LIKE 'Παπ%'</a:t>
            </a: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— ποιο index βοηθά; Τι γίνεται με </a:t>
            </a:r>
            <a:r>
              <a:rPr lang="en-US" sz="975" dirty="0">
                <a:solidFill>
                  <a:srgbClr val="4DDADD"/>
                </a:solidFill>
                <a:highlight>
                  <a:srgbClr val="FFFFEB"/>
                </a:highlight>
                <a:latin typeface="monospace" pitchFamily="34" charset="0"/>
                <a:ea typeface="monospace" pitchFamily="34" charset="-122"/>
                <a:cs typeface="monospace" pitchFamily="34" charset="-120"/>
              </a:rPr>
              <a:t>'%παπ%'</a:t>
            </a: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;</a:t>
            </a:r>
            <a:endParaRPr lang="en-US" sz="975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3240881"/>
            <a:ext cx="266700" cy="26670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705594" y="3290888"/>
            <a:ext cx="170706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75"/>
              </a:spcBef>
              <a:buNone/>
            </a:pPr>
            <a:r>
              <a:rPr lang="en-US" sz="975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3</a:t>
            </a:r>
            <a:endParaRPr lang="en-US" sz="975" dirty="0"/>
          </a:p>
        </p:txBody>
      </p:sp>
      <p:sp>
        <p:nvSpPr>
          <p:cNvPr id="13" name="Text 7"/>
          <p:cNvSpPr txBox="1"/>
          <p:nvPr/>
        </p:nvSpPr>
        <p:spPr>
          <a:xfrm>
            <a:off x="1009650" y="3231356"/>
            <a:ext cx="3844975" cy="1992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69"/>
              </a:lnSpc>
              <a:buNone/>
            </a:pP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Γιατί μπορούμε να έχουμε </a:t>
            </a:r>
            <a:r>
              <a:rPr lang="en-US" sz="1163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μόνο 1 clustered</a:t>
            </a: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index ανά πίνακα;</a:t>
            </a:r>
            <a:endParaRPr lang="en-US" sz="1163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" y="3631406"/>
            <a:ext cx="266700" cy="26670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702618" y="3681413"/>
            <a:ext cx="173682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75"/>
              </a:spcBef>
              <a:buNone/>
            </a:pPr>
            <a:r>
              <a:rPr lang="en-US" sz="975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4</a:t>
            </a:r>
            <a:endParaRPr lang="en-US" sz="975" dirty="0"/>
          </a:p>
        </p:txBody>
      </p:sp>
      <p:sp>
        <p:nvSpPr>
          <p:cNvPr id="16" name="Text 9"/>
          <p:cNvSpPr txBox="1"/>
          <p:nvPr/>
        </p:nvSpPr>
        <p:spPr>
          <a:xfrm>
            <a:off x="1009650" y="3621881"/>
            <a:ext cx="5401419" cy="1992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69"/>
              </a:lnSpc>
              <a:buNone/>
            </a:pP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Σχεδίασε </a:t>
            </a:r>
            <a:r>
              <a:rPr lang="en-US" sz="1163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B+ Tree 3 επιπέδων</a:t>
            </a: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με κλειδιά [10,20,30,40,50,60] — πού πάνε τα δεδομένα;</a:t>
            </a:r>
            <a:endParaRPr lang="en-US" sz="1163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4021931"/>
            <a:ext cx="266700" cy="266700"/>
          </a:xfrm>
          <a:prstGeom prst="rect">
            <a:avLst/>
          </a:prstGeom>
        </p:spPr>
      </p:pic>
      <p:sp>
        <p:nvSpPr>
          <p:cNvPr id="18" name="Text 10"/>
          <p:cNvSpPr txBox="1"/>
          <p:nvPr/>
        </p:nvSpPr>
        <p:spPr>
          <a:xfrm>
            <a:off x="704404" y="4071938"/>
            <a:ext cx="171896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75"/>
              </a:spcBef>
              <a:buNone/>
            </a:pPr>
            <a:r>
              <a:rPr lang="en-US" sz="975" b="1" dirty="0">
                <a:solidFill>
                  <a:srgbClr val="FFFFF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5</a:t>
            </a:r>
            <a:endParaRPr lang="en-US" sz="975" dirty="0"/>
          </a:p>
        </p:txBody>
      </p:sp>
      <p:sp>
        <p:nvSpPr>
          <p:cNvPr id="19" name="Text 11"/>
          <p:cNvSpPr txBox="1"/>
          <p:nvPr/>
        </p:nvSpPr>
        <p:spPr>
          <a:xfrm>
            <a:off x="1009650" y="4012406"/>
            <a:ext cx="4327624" cy="19928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69"/>
              </a:lnSpc>
              <a:buNone/>
            </a:pP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Πότε </a:t>
            </a:r>
            <a:r>
              <a:rPr lang="en-US" sz="1163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ΔΕΝ</a:t>
            </a: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βάζουμε ευρετήριο; Δώσε </a:t>
            </a:r>
            <a:r>
              <a:rPr lang="en-US" sz="1163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2 παραδείγματα</a:t>
            </a:r>
            <a:r>
              <a:rPr lang="en-US" sz="1163" dirty="0">
                <a:solidFill>
                  <a:srgbClr val="FDFDEF">
                    <a:alpha val="92000"/>
                  </a:srgbClr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όπου κάνει κακό.</a:t>
            </a:r>
            <a:endParaRPr lang="en-US" sz="1163" dirty="0"/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" y="4593431"/>
            <a:ext cx="9334500" cy="790575"/>
          </a:xfrm>
          <a:prstGeom prst="rect">
            <a:avLst/>
          </a:prstGeom>
        </p:spPr>
      </p:pic>
      <p:pic>
        <p:nvPicPr>
          <p:cNvPr id="21" name="Image 7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" y="4774406"/>
            <a:ext cx="7040910" cy="609600"/>
          </a:xfrm>
          <a:prstGeom prst="rect">
            <a:avLst/>
          </a:prstGeom>
        </p:spPr>
      </p:pic>
      <p:sp>
        <p:nvSpPr>
          <p:cNvPr id="22" name="Text 12"/>
          <p:cNvSpPr txBox="1"/>
          <p:nvPr/>
        </p:nvSpPr>
        <p:spPr>
          <a:xfrm>
            <a:off x="771525" y="4907756"/>
            <a:ext cx="6717060" cy="1333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125"/>
              </a:lnSpc>
              <a:buNone/>
            </a:pPr>
            <a:r>
              <a:rPr lang="en-US" sz="750" b="1" kern="0" spc="75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ΕΠΌΜΕΝΗ ΦΟΡΆ</a:t>
            </a:r>
            <a:endParaRPr lang="en-US" sz="750" dirty="0"/>
          </a:p>
        </p:txBody>
      </p:sp>
      <p:sp>
        <p:nvSpPr>
          <p:cNvPr id="23" name="Text 13"/>
          <p:cNvSpPr txBox="1"/>
          <p:nvPr/>
        </p:nvSpPr>
        <p:spPr>
          <a:xfrm>
            <a:off x="771525" y="5069681"/>
            <a:ext cx="6717060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Composite Indexes &amp; Query Optimization — EXPLAIN ANALYZE</a:t>
            </a:r>
            <a:endParaRPr lang="en-US" sz="1050" dirty="0"/>
          </a:p>
        </p:txBody>
      </p:sp>
      <p:sp>
        <p:nvSpPr>
          <p:cNvPr id="24" name="Text 14"/>
          <p:cNvSpPr txBox="1"/>
          <p:nvPr/>
        </p:nvSpPr>
        <p:spPr>
          <a:xfrm>
            <a:off x="7841010" y="4941094"/>
            <a:ext cx="2103090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kern="0" spc="-16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Ευχαριστώ! </a:t>
            </a:r>
            <a:r>
              <a:rPr lang="en-US" sz="1650" b="1" kern="0" spc="-16" dirty="0">
                <a:solidFill>
                  <a:srgbClr val="4DDAD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Ερωτήσεις;</a:t>
            </a:r>
            <a:endParaRPr lang="en-US" sz="1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1913</Words>
  <Application>Microsoft Office PowerPoint</Application>
  <PresentationFormat>Widescreen</PresentationFormat>
  <Paragraphs>335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DM Sans</vt:lpstr>
      <vt:lpstr>Lexend</vt:lpstr>
      <vt:lpstr>monospace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Ευρετήρια-&amp;-Ευρετηρίαση-Εισαγωγικό-Μάθημα</dc:title>
  <dc:subject>PptxGenJS Presentation</dc:subject>
  <dc:creator>PptxGenJS</dc:creator>
  <cp:lastModifiedBy>SOFIA STAMOU</cp:lastModifiedBy>
  <cp:revision>1</cp:revision>
  <dcterms:created xsi:type="dcterms:W3CDTF">2026-10-09T06:30:49Z</dcterms:created>
  <dcterms:modified xsi:type="dcterms:W3CDTF">2026-10-09T06:58:05Z</dcterms:modified>
</cp:coreProperties>
</file>