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58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4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1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0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7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3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6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3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59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2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2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4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3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38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63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95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76228-50DA-446A-9C89-14C37EEC8E0D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8CA322-301D-43B0-A11F-A75F63E17B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2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05" r:id="rId13"/>
    <p:sldLayoutId id="2147484406" r:id="rId14"/>
    <p:sldLayoutId id="2147484407" r:id="rId15"/>
    <p:sldLayoutId id="2147484408" r:id="rId16"/>
    <p:sldLayoutId id="21474844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s.gr/apopseis/95548_spoydaiotero-egheirima-politistikis-diplomatias-sti-syghroni-elliniki-istoria" TargetMode="External"/><Relationship Id="rId2" Type="http://schemas.openxmlformats.org/officeDocument/2006/relationships/hyperlink" Target="https://www.sansimera.gr/biographies/12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journals.epublishing.ekt.gr/index.php/mnimon/article/view/8144/8112" TargetMode="External"/><Relationship Id="rId4" Type="http://schemas.openxmlformats.org/officeDocument/2006/relationships/hyperlink" Target="https://www.miet.gr/book-list/book-Kwnstantinos-Paparrhgopoylos-H-epoxh-toy-h-zwh-toy-to-ergo-to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EA64FE-2109-4FAB-9911-49AC318EB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548640"/>
            <a:ext cx="7329268" cy="491083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ΙΟΝΙΟ  ΠΑΝΕΠΙΣΤΗΜΙΟ</a:t>
            </a:r>
            <a:b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 ΤΗΣ  ΠΛΗΡΟΦΟΡΙΑΣ  &amp;  ΠΛΗΡΟΦΟΡΙΚΗΣ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ΤΜΗΜΑ  </a:t>
            </a:r>
            <a:r>
              <a:rPr lang="el-GR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ΑΡΧΕΙΟΝΟΜΙΑΣ  ΒΙΒΛΙΟΘΗΚΟΝΟΜΙΑΣ 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ΜΟΥΣΕΙΟΛΟΓΙΑΣ                                            </a:t>
            </a:r>
            <a:endParaRPr lang="el-GR" sz="24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4023E4-8445-4590-AEBE-8B61B9445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1151" y="2785403"/>
            <a:ext cx="6597747" cy="4072596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ΜΑΘΗΜΑ: </a:t>
            </a:r>
          </a:p>
          <a:p>
            <a:pPr algn="r"/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ΔΗΜΙΟΥΡΓΙΑ ΚΑΙ ΟΡΓΑΝΩΣΗ ΑΡΧΕΙΑΚΩΝ ΥΠΗΡΕΣΙΩΝ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ΚΥΠΡΙΑΝΟΥ ΑΓΓΕΛΙΚΗ</a:t>
            </a:r>
          </a:p>
          <a:p>
            <a:pPr algn="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Α.Μ.: 2019116</a:t>
            </a:r>
          </a:p>
          <a:p>
            <a:pPr algn="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ΔΙΔΑΣΚΟΥΣΑ: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Μ. ΜΙΝΩΤΟΥ</a:t>
            </a:r>
            <a:endParaRPr lang="el-GR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ΑΚΑΔΗΜΑΪΚΟ ΕΤΟΣ 2020-2021</a:t>
            </a:r>
          </a:p>
          <a:p>
            <a:endParaRPr lang="el-GR" sz="2400" dirty="0"/>
          </a:p>
        </p:txBody>
      </p:sp>
      <p:pic>
        <p:nvPicPr>
          <p:cNvPr id="5" name="Εικόνα 4" descr="Σχετική εικόνα">
            <a:extLst>
              <a:ext uri="{FF2B5EF4-FFF2-40B4-BE49-F238E27FC236}">
                <a16:creationId xmlns:a16="http://schemas.microsoft.com/office/drawing/2014/main" id="{FB466DE1-AB04-4455-9EBC-FF9992DAE20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2787" y="824350"/>
            <a:ext cx="1485182" cy="138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86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28870"/>
            <a:ext cx="9601196" cy="6129129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Σημα</a:t>
            </a:r>
            <a:r>
              <a:rPr lang="en-US" sz="3600" b="1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ντικοί</a:t>
            </a:r>
            <a:r>
              <a:rPr lang="en-US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σταθμοί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32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1877-78: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Διεθνές Συμβ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ούλιο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Βερολίνου για κα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θορισμό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συνόρων μετά Ρωσοτουρκικό 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όλεμο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μεταπείθει γερμανό χαρτογράφο Χάινριχ Κίπερτ υπέρ ελληνικών θέσεων σχετικά με Μακεδονία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l-GR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1884</a:t>
            </a: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el-GR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με εποπτεία Παπαρρηγόπουλου έναρξη &amp; λειτουργία Εθνικού Ιστορικού Μουσείου με «Έκθεση Μνημείων Ιερού Αγώνα»</a:t>
            </a:r>
            <a:endParaRPr lang="el-GR" sz="3200" b="1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1885: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σχετικά με όρια Μα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κεδονί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ας πήρε θέση με βάση γεωπολιτικούς παράγοντες &amp; γλώσσα </a:t>
            </a: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διεκδίκηση νότιας &amp; μεσαίας ζώνης (αποδεκτό από Τρικούπη)</a:t>
            </a:r>
          </a:p>
        </p:txBody>
      </p:sp>
    </p:spTree>
    <p:extLst>
      <p:ext uri="{BB962C8B-B14F-4D97-AF65-F5344CB8AC3E}">
        <p14:creationId xmlns:p14="http://schemas.microsoft.com/office/powerpoint/2010/main" val="229591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20418"/>
            <a:ext cx="9601196" cy="5837582"/>
          </a:xfrm>
        </p:spPr>
        <p:txBody>
          <a:bodyPr>
            <a:normAutofit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Κάπ</a:t>
            </a:r>
            <a:r>
              <a:rPr lang="en-US" sz="3600" b="1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οι</a:t>
            </a:r>
            <a:r>
              <a:rPr lang="en-US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 από τα έργα του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32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Περί τῆς ἐπ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οικίσεως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σλαβ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ικῶν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τινῶν φυλῶν εἰς τήν Πελοπόννησον (1843)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Ἑγχειρίδιον: Ἱστορία τοῦ Ἐλληνικοῦ Ἒθνους (1853)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Ἱστορία τοῦ Ἐλληνικοῦ Ἒθνους (1860-74)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Ὁ μεσα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ιωνικός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ὲλληνισμός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καί ἡ στάσις τοῦ Νίκα, κατά τόν κ. Πα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ῦλον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Κα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λλιγᾶ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(1868)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Histoire de la civilisation hellénique (1878)</a:t>
            </a:r>
          </a:p>
        </p:txBody>
      </p:sp>
    </p:spTree>
    <p:extLst>
      <p:ext uri="{BB962C8B-B14F-4D97-AF65-F5344CB8AC3E}">
        <p14:creationId xmlns:p14="http://schemas.microsoft.com/office/powerpoint/2010/main" val="263401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58AD78-A9FA-43C5-BB09-834BD739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30" y="2488923"/>
            <a:ext cx="5224668" cy="2030067"/>
          </a:xfrm>
        </p:spPr>
        <p:txBody>
          <a:bodyPr>
            <a:normAutofit/>
          </a:bodyPr>
          <a:lstStyle/>
          <a:p>
            <a:r>
              <a:rPr lang="el-GR" sz="2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Προτομή Κ. Παπαρρηγόπουλου στο</a:t>
            </a:r>
            <a:r>
              <a:rPr lang="el-GR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κήπο του Ζαππείου στην Αθήνα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8A092FA-3229-4941-BDF2-A07E21141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47" y="927652"/>
            <a:ext cx="3814417" cy="4952172"/>
          </a:xfrm>
        </p:spPr>
      </p:pic>
    </p:spTree>
    <p:extLst>
      <p:ext uri="{BB962C8B-B14F-4D97-AF65-F5344CB8AC3E}">
        <p14:creationId xmlns:p14="http://schemas.microsoft.com/office/powerpoint/2010/main" val="412436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E6EBF7-690A-464D-BCB4-C6F8C5B1D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389932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3182"/>
            <a:ext cx="9601196" cy="5744817"/>
          </a:xfrm>
        </p:spPr>
        <p:txBody>
          <a:bodyPr>
            <a:normAutofit/>
          </a:bodyPr>
          <a:lstStyle/>
          <a:p>
            <a:pPr lvl="0" algn="ctr">
              <a:spcBef>
                <a:spcPts val="479"/>
              </a:spcBef>
              <a:spcAft>
                <a:spcPts val="601"/>
              </a:spcAft>
              <a:buNone/>
            </a:pPr>
            <a:r>
              <a:rPr lang="el-GR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Βιβλιογραφία</a:t>
            </a:r>
            <a:endParaRPr lang="en-US" sz="3600" b="1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32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Γκόλια, Π., Ι. Βαμβακίδου, and Α. Κυρίδης. “Πρακτικά.” In </a:t>
            </a:r>
            <a:r>
              <a:rPr lang="el-GR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“Περί Εθνικής Αγωγής” Λόγοι Και Παραινέσεις Στις Εκπαιδευτικές Εγκυκλίους (1924-1974)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Θεσσαλονίκη: Ελληνική Ιστορική Εταιρεία, 2009.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Δημαράς, Κ. Θ. “Κ. ΠΑΠΑΡΡΗΓΟΠΟΥΛΟΣ,” Ερανιστής, no. 25 (n.d.).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Φραγκίσκος, Ε. (2016). Μία έκθεση των Φ. Ιωάννου, Κ. Παπαρρηγοπούλου και Σ. Κουμανούδη προς την Επιτροπή Κοραή (1873). The Gleaner, 8, 329-341. doi:https://doi.org/10.12681/er.9941</a:t>
            </a:r>
          </a:p>
        </p:txBody>
      </p:sp>
    </p:spTree>
    <p:extLst>
      <p:ext uri="{BB962C8B-B14F-4D97-AF65-F5344CB8AC3E}">
        <p14:creationId xmlns:p14="http://schemas.microsoft.com/office/powerpoint/2010/main" val="125905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3182"/>
            <a:ext cx="9601196" cy="5744817"/>
          </a:xfrm>
        </p:spPr>
        <p:txBody>
          <a:bodyPr>
            <a:normAutofit/>
          </a:bodyPr>
          <a:lstStyle/>
          <a:p>
            <a:pPr lvl="0" algn="ctr">
              <a:spcBef>
                <a:spcPts val="479"/>
              </a:spcBef>
              <a:spcAft>
                <a:spcPts val="601"/>
              </a:spcAft>
              <a:buNone/>
            </a:pPr>
            <a:r>
              <a:rPr lang="el-GR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Δικτυογραφία</a:t>
            </a:r>
            <a:endParaRPr lang="en-US" sz="3600" b="1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32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https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://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www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sansimera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gr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biographies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/1281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https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://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www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ethnos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gr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apopseis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/95548_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spoydaiotero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egheirima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politistikis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diplomatias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sti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syghroni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elliniki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istoria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https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://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www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miet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gr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book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list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book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Kwnstantinos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Paparrhgopoylos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H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epoxh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toy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h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zwh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toy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to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ergo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-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toy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https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://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ejournals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epublishing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ekt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gr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index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.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php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mnimon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article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/</a:t>
            </a:r>
            <a:r>
              <a:rPr lang="en-US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view</a:t>
            </a:r>
            <a:r>
              <a:rPr lang="el-GR" sz="1800" u="sng" kern="1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5"/>
              </a:rPr>
              <a:t>/8144/8112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3182"/>
            <a:ext cx="9601196" cy="5744817"/>
          </a:xfrm>
        </p:spPr>
        <p:txBody>
          <a:bodyPr>
            <a:normAutofit/>
          </a:bodyPr>
          <a:lstStyle/>
          <a:p>
            <a:pPr lvl="0" algn="ctr">
              <a:spcBef>
                <a:spcPts val="479"/>
              </a:spcBef>
              <a:spcAft>
                <a:spcPts val="601"/>
              </a:spcAft>
              <a:buNone/>
            </a:pPr>
            <a:r>
              <a:rPr lang="el-GR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Γκρίζα βιβλιογραφία</a:t>
            </a:r>
            <a:endParaRPr lang="en-US" sz="3600" b="1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32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Μάππα, Ευαγγελία. “Φαλμεράγιερ Και Παπαρρηγόπουλος: Η Θεωρία Φυλετικής  Καταγωγής Των Νεοελλήνων.” Πτυχιακή εργασία, Πανεπιστήμιο Αιγαίου, 2017. http://hdl.handle.net/11610/20660.</a:t>
            </a:r>
          </a:p>
          <a:p>
            <a:pPr marL="342900" lvl="0" indent="-342900" fontAlgn="auto">
              <a:buFont typeface="+mj-lt"/>
              <a:buAutoNum type="arabicPeriod"/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Πλουμίδης, Σπύρος. “Η Γένεση Της Ελληνικής Ιστοριογραφίας, ο Κωνσταντίνος Παπαρρηγόπουλος Και Μία Της ‘Ιστορίας Του Ελληνικού Έθνους’ Με Τη "Μεγάλη Ιστορία Της Ελλάδας" Του Γιάννη Κορδάτου.” Πτυχιακή εργασία, Τμήμα Ιστορίας Ιονίου Πανεπιστημίου, 1996.</a:t>
            </a:r>
            <a:endParaRPr lang="el-GR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E6EBF7-690A-464D-BCB4-C6F8C5B1D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62330"/>
          </a:xfrm>
        </p:spPr>
        <p:txBody>
          <a:bodyPr/>
          <a:lstStyle/>
          <a:p>
            <a: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ΤΕΛΟΣ </a:t>
            </a:r>
            <a:b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ΠΑΡΟΥΣΙΑΣΗΣ</a:t>
            </a:r>
          </a:p>
        </p:txBody>
      </p:sp>
    </p:spTree>
    <p:extLst>
      <p:ext uri="{BB962C8B-B14F-4D97-AF65-F5344CB8AC3E}">
        <p14:creationId xmlns:p14="http://schemas.microsoft.com/office/powerpoint/2010/main" val="13031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8EC79F-2F7D-4CFB-8AED-E2E9D5EED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06769"/>
            <a:ext cx="6815669" cy="1519311"/>
          </a:xfrm>
          <a:noFill/>
        </p:spPr>
        <p:txBody>
          <a:bodyPr/>
          <a:lstStyle/>
          <a:p>
            <a: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ΚΩΝΣΤΑΝΤΙΝΟΣ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84A2F6B-0C4A-49BA-BAE7-5CE6E249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31921"/>
            <a:ext cx="6815669" cy="1244986"/>
          </a:xfrm>
        </p:spPr>
        <p:txBody>
          <a:bodyPr>
            <a:normAutofit/>
          </a:bodyPr>
          <a:lstStyle/>
          <a:p>
            <a: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ΠΑΠΑΡΡΗΓΟΠΟΥΛΟΣ</a:t>
            </a:r>
          </a:p>
        </p:txBody>
      </p:sp>
    </p:spTree>
    <p:extLst>
      <p:ext uri="{BB962C8B-B14F-4D97-AF65-F5344CB8AC3E}">
        <p14:creationId xmlns:p14="http://schemas.microsoft.com/office/powerpoint/2010/main" val="17966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58AD78-A9FA-43C5-BB09-834BD739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269" y="1066800"/>
            <a:ext cx="3157327" cy="4141303"/>
          </a:xfrm>
        </p:spPr>
        <p:txBody>
          <a:bodyPr>
            <a:normAutofit/>
          </a:bodyPr>
          <a:lstStyle/>
          <a:p>
            <a:r>
              <a:rPr lang="el-GR" sz="3200" b="0" i="0" dirty="0">
                <a:solidFill>
                  <a:srgbClr val="5E6A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1815 – 1891</a:t>
            </a:r>
            <a:br>
              <a:rPr lang="el-GR" sz="3200" b="0" i="0" dirty="0">
                <a:solidFill>
                  <a:srgbClr val="5E6A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3200" b="0" i="0" dirty="0">
                <a:solidFill>
                  <a:srgbClr val="5E6A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0" i="0" dirty="0">
                <a:solidFill>
                  <a:srgbClr val="5E6A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 «εθνικός ιστορικός» της Ελλάδας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4254401A-C294-4886-986E-62C4B7CD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8" y="1066800"/>
            <a:ext cx="6437642" cy="4724399"/>
          </a:xfrm>
        </p:spPr>
      </p:pic>
    </p:spTree>
    <p:extLst>
      <p:ext uri="{BB962C8B-B14F-4D97-AF65-F5344CB8AC3E}">
        <p14:creationId xmlns:p14="http://schemas.microsoft.com/office/powerpoint/2010/main" val="281822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09600"/>
            <a:ext cx="9601196" cy="6248400"/>
          </a:xfrm>
        </p:spPr>
        <p:txBody>
          <a:bodyPr>
            <a:normAutofit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36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Λίγα λόγια για τη ζωή του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32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γ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εννήθηκε στην Κων/</a:t>
            </a: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πολη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το 1815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 το ξέσπα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σμ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 της Επανάστασης 1821 Τούρκοι σφάζουν τον πατέρα του (πιθανόν μπροστά στα μάτια του)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ετακομίζει με τη μητέρα και τα αδέρφια του στην Οδησσό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κεί 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ρχίζε</a:t>
            </a:r>
            <a:r>
              <a:rPr lang="el-GR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ουδές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&amp; συνεχίζει στη σχολή της Αίγινας με δάσκαλο το Γ. Γεννάδιο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2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91478"/>
            <a:ext cx="9601196" cy="546652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>
                <a:latin typeface="Times New Roman" pitchFamily="18"/>
              </a:rPr>
              <a:t>Επα</a:t>
            </a:r>
            <a:r>
              <a:rPr lang="en-US" sz="3200" b="1" dirty="0" err="1">
                <a:latin typeface="Times New Roman" pitchFamily="18"/>
              </a:rPr>
              <a:t>γγελμ</a:t>
            </a:r>
            <a:r>
              <a:rPr lang="en-US" sz="3200" b="1" dirty="0">
                <a:latin typeface="Times New Roman" pitchFamily="18"/>
              </a:rPr>
              <a:t>ατική σταδιοδρομία</a:t>
            </a:r>
          </a:p>
          <a:p>
            <a:pPr lvl="0">
              <a:buNone/>
            </a:pPr>
            <a:endParaRPr lang="en-US" sz="2800" b="1" dirty="0">
              <a:latin typeface="Times New Roman" pitchFamily="18"/>
            </a:endParaRPr>
          </a:p>
          <a:p>
            <a:pPr lvl="0">
              <a:buSzPts val="1287"/>
              <a:buBlip>
                <a:blip r:embed="rId2"/>
              </a:buBlip>
            </a:pPr>
            <a:r>
              <a:rPr lang="en-US" sz="2800" b="1" dirty="0">
                <a:latin typeface="Times New Roman" pitchFamily="18"/>
              </a:rPr>
              <a:t>1834: </a:t>
            </a:r>
            <a:r>
              <a:rPr lang="en-US" sz="2800" dirty="0">
                <a:latin typeface="Times New Roman" pitchFamily="18"/>
              </a:rPr>
              <a:t>υπ</a:t>
            </a:r>
            <a:r>
              <a:rPr lang="en-US" sz="2800" dirty="0" err="1">
                <a:latin typeface="Times New Roman" pitchFamily="18"/>
              </a:rPr>
              <a:t>άλληλος</a:t>
            </a:r>
            <a:r>
              <a:rPr lang="en-US" sz="2800" dirty="0">
                <a:latin typeface="Times New Roman" pitchFamily="18"/>
              </a:rPr>
              <a:t> στο Υπ. Δικα</a:t>
            </a:r>
            <a:r>
              <a:rPr lang="en-US" sz="2800" dirty="0" err="1">
                <a:latin typeface="Times New Roman" pitchFamily="18"/>
              </a:rPr>
              <a:t>ιοσύνης</a:t>
            </a:r>
            <a:r>
              <a:rPr lang="en-US" sz="2800" dirty="0">
                <a:latin typeface="Times New Roman" pitchFamily="18"/>
              </a:rPr>
              <a:t> – απ</a:t>
            </a:r>
            <a:r>
              <a:rPr lang="en-US" sz="2800" dirty="0" err="1">
                <a:latin typeface="Times New Roman" pitchFamily="18"/>
              </a:rPr>
              <a:t>ολύθηκε</a:t>
            </a:r>
            <a:r>
              <a:rPr lang="en-US" sz="2800" dirty="0">
                <a:latin typeface="Times New Roman" pitchFamily="18"/>
              </a:rPr>
              <a:t> σύμφωνα</a:t>
            </a:r>
            <a:r>
              <a:rPr lang="el-GR" sz="2800" dirty="0">
                <a:latin typeface="Times New Roman" pitchFamily="18"/>
              </a:rPr>
              <a:t> </a:t>
            </a:r>
            <a:r>
              <a:rPr lang="en-US" sz="2800" dirty="0">
                <a:latin typeface="Times New Roman" pitchFamily="18"/>
              </a:rPr>
              <a:t>με διάταγμα Α΄ Εθνοσυνέλευσης για ετερόχθονες</a:t>
            </a:r>
          </a:p>
          <a:p>
            <a:pPr lvl="0">
              <a:buSzPts val="1287"/>
              <a:buBlip>
                <a:blip r:embed="rId2"/>
              </a:buBlip>
            </a:pPr>
            <a:r>
              <a:rPr lang="en-US" sz="2800" b="1" dirty="0">
                <a:latin typeface="Times New Roman" pitchFamily="18"/>
              </a:rPr>
              <a:t>1845:</a:t>
            </a:r>
            <a:r>
              <a:rPr lang="en-US" sz="2800" dirty="0">
                <a:latin typeface="Times New Roman" pitchFamily="18"/>
              </a:rPr>
              <a:t> κα</a:t>
            </a:r>
            <a:r>
              <a:rPr lang="en-US" sz="2800" dirty="0" err="1">
                <a:latin typeface="Times New Roman" pitchFamily="18"/>
              </a:rPr>
              <a:t>θηγητής</a:t>
            </a:r>
            <a:r>
              <a:rPr lang="en-US" sz="2800" dirty="0">
                <a:latin typeface="Times New Roman" pitchFamily="18"/>
              </a:rPr>
              <a:t> στο Γυμνάσιο Αθηνών</a:t>
            </a:r>
          </a:p>
          <a:p>
            <a:pPr lvl="0">
              <a:buSzPts val="1287"/>
              <a:buBlip>
                <a:blip r:embed="rId2"/>
              </a:buBlip>
            </a:pPr>
            <a:r>
              <a:rPr lang="en-US" sz="2800" b="1" dirty="0">
                <a:latin typeface="Times New Roman" pitchFamily="18"/>
              </a:rPr>
              <a:t>1850:</a:t>
            </a:r>
            <a:r>
              <a:rPr lang="en-US" sz="2800" dirty="0">
                <a:latin typeface="Times New Roman" pitchFamily="18"/>
              </a:rPr>
              <a:t> πα</a:t>
            </a:r>
            <a:r>
              <a:rPr lang="en-US" sz="2800" dirty="0" err="1">
                <a:latin typeface="Times New Roman" pitchFamily="18"/>
              </a:rPr>
              <a:t>νε</a:t>
            </a:r>
            <a:r>
              <a:rPr lang="en-US" sz="2800" dirty="0">
                <a:latin typeface="Times New Roman" pitchFamily="18"/>
              </a:rPr>
              <a:t>πιστήμιο Μονάχου λόγω συγγραφικού έργου</a:t>
            </a:r>
          </a:p>
          <a:p>
            <a:pPr lvl="0">
              <a:buNone/>
            </a:pPr>
            <a:r>
              <a:rPr lang="en-US" sz="2800" dirty="0">
                <a:latin typeface="Times New Roman" pitchFamily="18"/>
              </a:rPr>
              <a:t>    </a:t>
            </a:r>
            <a:r>
              <a:rPr lang="el-GR" sz="2800" dirty="0">
                <a:latin typeface="Times New Roman" pitchFamily="18"/>
              </a:rPr>
              <a:t> </a:t>
            </a:r>
            <a:r>
              <a:rPr lang="en-US" sz="2800" dirty="0">
                <a:latin typeface="Times New Roman" pitchFamily="18"/>
              </a:rPr>
              <a:t>τίτλο διδάκτορα μετά από σχετικό υπ</a:t>
            </a:r>
            <a:r>
              <a:rPr lang="en-US" sz="2800" dirty="0" err="1">
                <a:latin typeface="Times New Roman" pitchFamily="18"/>
              </a:rPr>
              <a:t>όμνημ</a:t>
            </a:r>
            <a:r>
              <a:rPr lang="en-US" sz="2800" dirty="0">
                <a:latin typeface="Times New Roman" pitchFamily="18"/>
              </a:rPr>
              <a:t>α</a:t>
            </a:r>
          </a:p>
          <a:p>
            <a:pPr lvl="0">
              <a:buSzPts val="1713"/>
              <a:buBlip>
                <a:blip r:embed="rId3"/>
              </a:buBlip>
            </a:pPr>
            <a:r>
              <a:rPr lang="en-US" sz="2800" dirty="0">
                <a:latin typeface="Times New Roman" pitchFamily="18"/>
              </a:rPr>
              <a:t>Γνώριζε γαλλικά,γερμα</a:t>
            </a:r>
            <a:r>
              <a:rPr lang="en-US" sz="2800" dirty="0" err="1">
                <a:latin typeface="Times New Roman" pitchFamily="18"/>
              </a:rPr>
              <a:t>νικά</a:t>
            </a:r>
            <a:r>
              <a:rPr lang="en-US" sz="2800" dirty="0">
                <a:latin typeface="Times New Roman" pitchFamily="18"/>
              </a:rPr>
              <a:t>,</a:t>
            </a:r>
            <a:r>
              <a:rPr lang="el-GR" sz="2800" dirty="0">
                <a:latin typeface="Times New Roman" pitchFamily="18"/>
              </a:rPr>
              <a:t> </a:t>
            </a:r>
            <a:r>
              <a:rPr lang="en-US" sz="2800" dirty="0">
                <a:latin typeface="Times New Roman" pitchFamily="18"/>
              </a:rPr>
              <a:t>ρωσικά α</a:t>
            </a:r>
            <a:r>
              <a:rPr lang="en-US" sz="2800" dirty="0" err="1">
                <a:latin typeface="Times New Roman" pitchFamily="18"/>
              </a:rPr>
              <a:t>λλά</a:t>
            </a:r>
            <a:r>
              <a:rPr lang="en-US" sz="2800" dirty="0">
                <a:latin typeface="Times New Roman" pitchFamily="18"/>
              </a:rPr>
              <a:t> δεν ολοκλήρωσε κα</a:t>
            </a:r>
            <a:r>
              <a:rPr lang="en-US" sz="2800" dirty="0" err="1">
                <a:latin typeface="Times New Roman" pitchFamily="18"/>
              </a:rPr>
              <a:t>μί</a:t>
            </a:r>
            <a:r>
              <a:rPr lang="en-US" sz="2800" dirty="0">
                <a:latin typeface="Times New Roman" pitchFamily="18"/>
              </a:rPr>
              <a:t>α βαθμίδα σπουδών </a:t>
            </a:r>
            <a:r>
              <a:rPr lang="en-US" sz="2800" b="1" dirty="0">
                <a:latin typeface="Times New Roman" pitchFamily="18"/>
              </a:rPr>
              <a:t>=&gt;</a:t>
            </a:r>
            <a:r>
              <a:rPr lang="en-US" sz="2800" dirty="0">
                <a:latin typeface="Times New Roman" pitchFamily="18"/>
              </a:rPr>
              <a:t> δυσκολία διορισμού</a:t>
            </a:r>
          </a:p>
        </p:txBody>
      </p:sp>
    </p:spTree>
    <p:extLst>
      <p:ext uri="{BB962C8B-B14F-4D97-AF65-F5344CB8AC3E}">
        <p14:creationId xmlns:p14="http://schemas.microsoft.com/office/powerpoint/2010/main" val="402888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48139"/>
            <a:ext cx="9601196" cy="6009861"/>
          </a:xfrm>
        </p:spPr>
        <p:txBody>
          <a:bodyPr>
            <a:normAutofit fontScale="92500" lnSpcReduction="20000"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1852: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έκτακτος καθηγητής Ιστορίας Παν. Αθηνών χωρίς 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τυχίο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ή διδακτορικό δίπλωμα – δίδαξε μέχρι το θάνατό του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1872-73: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ρύτ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ανης Παν. Αθηνών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1875: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ίτιμος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κα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θηγητής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Παν. Οδησσού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1881: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μέλος 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Ακ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αδημίας Σερβίας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1869: 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ίδρυσε με άλλους λόγιους το “Σύλλογο 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ρος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Διάδοσιν των Ελληνικών Γρα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μμάτων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”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endParaRPr lang="en-US" sz="3200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713"/>
              <a:buBlip>
                <a:blip r:embed="rId3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τιμήθηκε για το έργο του από τη βα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σιλική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οικογένεια &amp; υπ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ήρξε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δάσκ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αλος των βασιλόπαιδων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713"/>
              <a:buBlip>
                <a:blip r:embed="rId3"/>
              </a:buBlip>
            </a:pP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μα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θητής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του ο Σπ. Λάμπ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ρος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(ιστορικός &amp; π</a:t>
            </a:r>
            <a:r>
              <a:rPr lang="en-US" sz="32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ρωθυ</a:t>
            </a:r>
            <a:r>
              <a:rPr lang="en-US" sz="32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πουργός)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8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40904"/>
            <a:ext cx="9601196" cy="5917096"/>
          </a:xfrm>
        </p:spPr>
        <p:txBody>
          <a:bodyPr>
            <a:normAutofit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Το έργο του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ξεκίνησε ως 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ρθρογράφος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σε π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εριοδικά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&amp; εφημερίδες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ιστοριογρα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φικές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μελέτες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για απ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όδειξη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ελληνικότητ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ας Μ. Αλεξάνδρου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καταπ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ιάστηκε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με συγγρα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φή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της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Ιστορίας του Ελληνικού Έθνους  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μετάφρα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ση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επ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ιλόγου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στα γαλλικά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αποδοχή από μεγάλο κύκλο ιστορικών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την έκδοση του έργου 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κολούθησε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λογοκρισία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(Κ.Θ.Δημαράς,1986)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6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39686"/>
            <a:ext cx="9601196" cy="5718313"/>
          </a:xfrm>
        </p:spPr>
        <p:txBody>
          <a:bodyPr>
            <a:normAutofit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Το ένα</a:t>
            </a:r>
            <a:r>
              <a:rPr lang="en-US" sz="3200" b="1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υσμ</a:t>
            </a:r>
            <a:r>
              <a:rPr lang="en-US" sz="32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 για την ιστοριογραφία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None/>
            </a:pPr>
            <a:endParaRPr lang="en-US" sz="2800" u="sng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1820-1830: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Fallmerayer δημοσιεύει άρθρο σχετικά με σύγχρονους έλληνες – απ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ορρί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πτει συγγένεια με αρχαίους έλληνες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ανάμιξη με Σλάβους &amp; Αλβανούς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Blip>
                <a:blip r:embed="rId2"/>
              </a:buBlip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1860-1872: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5τομη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Ιστορία του Ελληνικού Έθνους</a:t>
            </a:r>
            <a:endParaRPr lang="el-GR" sz="2800" b="1" dirty="0">
              <a:solidFill>
                <a:srgbClr val="595959"/>
              </a:solidFill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None/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ιστορική συνέχεια ελληνικού έθνους από 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ρχ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αία μέχρι σύγχρονη εποχή</a:t>
            </a:r>
          </a:p>
          <a:p>
            <a:pPr lvl="0">
              <a:spcBef>
                <a:spcPts val="479"/>
              </a:spcBef>
              <a:spcAft>
                <a:spcPts val="601"/>
              </a:spcAft>
              <a:buSzPts val="1287"/>
              <a:buNone/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νάδειξη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β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υζ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αντινής εποχής – μέχρι τότε θεωρείται περίοδος παρακμής του ελληνισμού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939BB1-B639-41B7-9366-7B64CAB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10747"/>
            <a:ext cx="9601196" cy="5347251"/>
          </a:xfrm>
        </p:spPr>
        <p:txBody>
          <a:bodyPr>
            <a:normAutofit/>
          </a:bodyPr>
          <a:lstStyle/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ένωσε 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δι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ασπασμένο ελληνικό χρόνο (αρχαιότητα, βυζάντιο &amp; νεοελληνική ιστορία)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συνέβα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λε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στη διαμόρφωση Μ. Ιδέας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713"/>
              <a:buBlip>
                <a:blip r:embed="rId2"/>
              </a:buBlip>
            </a:pP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μεγα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λύτερο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εγχείρημ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πολιτιστικής διπλωματίας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στη σύγχρονη Ελλάδα :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κοινή συνείδηση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&amp; α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νατροπή στερεοτύπων εξωτερικού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(Καψάσκης, 2020, Έθνος)</a:t>
            </a:r>
          </a:p>
          <a:p>
            <a:pPr lvl="0" algn="just">
              <a:spcBef>
                <a:spcPts val="479"/>
              </a:spcBef>
              <a:spcAft>
                <a:spcPts val="601"/>
              </a:spcAft>
              <a:buSzPts val="1713"/>
              <a:buBlip>
                <a:blip r:embed="rId2"/>
              </a:buBlip>
            </a:pP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π</a:t>
            </a:r>
            <a:r>
              <a:rPr lang="en-US" sz="2800" b="1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ερίοδο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1950-1960: 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κυβ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ερνητικές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εγκύκλιοι ενάντια στην εξάπλωση κομμουνισμού </a:t>
            </a:r>
            <a:r>
              <a:rPr lang="en-US" sz="2800" b="1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=&gt;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 απαγόρευση έργου Παπαρρηγόπουλου από Υπ. Πα</a:t>
            </a:r>
            <a:r>
              <a:rPr lang="en-US" sz="2800" dirty="0" err="1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ιδεί</a:t>
            </a:r>
            <a:r>
              <a:rPr lang="en-US" sz="2800" dirty="0">
                <a:solidFill>
                  <a:srgbClr val="595959"/>
                </a:solidFill>
                <a:latin typeface="Times New Roman" pitchFamily="18"/>
                <a:cs typeface="Times New Roman" pitchFamily="18"/>
              </a:rPr>
              <a:t>ας (Γκόλια, Βαμβακίδου, Κυρίδης, 2009, σσ. 9-10)</a:t>
            </a:r>
          </a:p>
        </p:txBody>
      </p:sp>
    </p:spTree>
    <p:extLst>
      <p:ext uri="{BB962C8B-B14F-4D97-AF65-F5344CB8AC3E}">
        <p14:creationId xmlns:p14="http://schemas.microsoft.com/office/powerpoint/2010/main" val="150747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524</TotalTime>
  <Words>848</Words>
  <Application>Microsoft Office PowerPoint</Application>
  <PresentationFormat>Ευρεία οθόνη</PresentationFormat>
  <Paragraphs>78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Οργανικό</vt:lpstr>
      <vt:lpstr>Παρουσίαση του PowerPoint</vt:lpstr>
      <vt:lpstr>ΚΩΝΣΤΑΝΤΙΝΟΣ</vt:lpstr>
      <vt:lpstr>1815 – 1891  Ο «εθνικός ιστορικός» της Ελλάδας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Προτομή Κ. Παπαρρηγόπουλου στον κήπο του Ζαππείου στην Αθήνα</vt:lpstr>
      <vt:lpstr>Ευχαριστώ!</vt:lpstr>
      <vt:lpstr>Παρουσίαση του PowerPoint</vt:lpstr>
      <vt:lpstr>Παρουσίαση του PowerPoint</vt:lpstr>
      <vt:lpstr>Παρουσίαση του PowerPoint</vt:lpstr>
      <vt:lpstr>ΤΕΛΟΣ  ΠΑΡΟΥΣΙΑΣΗΣ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Αγγελική</dc:creator>
  <cp:lastModifiedBy>Αγγελική</cp:lastModifiedBy>
  <cp:revision>99</cp:revision>
  <dcterms:created xsi:type="dcterms:W3CDTF">2020-06-27T14:36:55Z</dcterms:created>
  <dcterms:modified xsi:type="dcterms:W3CDTF">2021-01-22T11:54:58Z</dcterms:modified>
</cp:coreProperties>
</file>