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58" r:id="rId3"/>
    <p:sldId id="259" r:id="rId4"/>
    <p:sldId id="260" r:id="rId5"/>
    <p:sldId id="261" r:id="rId6"/>
    <p:sldId id="262" r:id="rId7"/>
    <p:sldId id="263" r:id="rId8"/>
    <p:sldId id="279" r:id="rId9"/>
    <p:sldId id="264" r:id="rId10"/>
    <p:sldId id="265" r:id="rId11"/>
    <p:sldId id="274" r:id="rId12"/>
    <p:sldId id="266" r:id="rId13"/>
    <p:sldId id="275" r:id="rId14"/>
    <p:sldId id="267" r:id="rId15"/>
    <p:sldId id="268" r:id="rId16"/>
    <p:sldId id="280" r:id="rId17"/>
    <p:sldId id="269" r:id="rId18"/>
    <p:sldId id="276" r:id="rId19"/>
    <p:sldId id="270" r:id="rId20"/>
    <p:sldId id="277" r:id="rId21"/>
    <p:sldId id="278" r:id="rId22"/>
    <p:sldId id="272" r:id="rId23"/>
    <p:sldId id="273" r:id="rId24"/>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l-GR"/>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l-GR"/>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l-G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ECE65A2-CC39-4537-B3BE-23D136CBE279}" type="slidenum">
              <a:rPr lang="el-GR"/>
              <a:pPr/>
              <a:t>‹#›</a:t>
            </a:fld>
            <a:endParaRPr lang="el-G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81197A-DBA5-42EE-A877-00CEF9FF1D29}" type="slidenum">
              <a:rPr lang="el-GR"/>
              <a:pPr/>
              <a:t>1</a:t>
            </a:fld>
            <a:endParaRPr lang="el-GR"/>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9758F6-5300-4E1C-B41D-AAAD436FF30C}" type="slidenum">
              <a:rPr lang="el-GR"/>
              <a:pPr/>
              <a:t>2</a:t>
            </a:fld>
            <a:endParaRPr lang="el-GR"/>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E9622B0-C3B8-4451-806A-0A11FAE6B154}" type="slidenum">
              <a:rPr lang="el-GR"/>
              <a:pPr/>
              <a:t>3</a:t>
            </a:fld>
            <a:endParaRPr lang="el-GR"/>
          </a:p>
        </p:txBody>
      </p:sp>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p:txBody>
          <a:bodyPr/>
          <a:lstStyle/>
          <a:p>
            <a:pPr>
              <a:spcBef>
                <a:spcPct val="0"/>
              </a:spcBef>
            </a:pPr>
            <a:endParaRPr lang="en-US"/>
          </a:p>
        </p:txBody>
      </p:sp>
      <p:sp>
        <p:nvSpPr>
          <p:cNvPr id="1024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84AE14C-A18A-483E-B620-C4DED7752895}" type="slidenum">
              <a:rPr lang="en-US" sz="1200">
                <a:latin typeface="Calibri" pitchFamily="34" charset="0"/>
              </a:rPr>
              <a:pPr algn="r"/>
              <a:t>3</a:t>
            </a:fld>
            <a:endParaRPr lang="en-US"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5224202-EED1-4479-BFEC-0C386BC589F8}" type="slidenum">
              <a:rPr lang="el-GR"/>
              <a:pPr/>
              <a:t>4</a:t>
            </a:fld>
            <a:endParaRPr lang="el-GR"/>
          </a:p>
        </p:txBody>
      </p:sp>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p:txBody>
          <a:bodyPr/>
          <a:lstStyle/>
          <a:p>
            <a:pPr>
              <a:spcBef>
                <a:spcPct val="0"/>
              </a:spcBef>
            </a:pPr>
            <a:endParaRPr lang="en-US"/>
          </a:p>
        </p:txBody>
      </p:sp>
      <p:sp>
        <p:nvSpPr>
          <p:cNvPr id="12292"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8811788-3AC8-4653-95F5-0BF09D2697BE}" type="slidenum">
              <a:rPr lang="en-US" sz="1200">
                <a:latin typeface="Calibri" pitchFamily="34" charset="0"/>
              </a:rPr>
              <a:pPr algn="r"/>
              <a:t>4</a:t>
            </a:fld>
            <a:endParaRPr lang="en-US"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B26864-ACF8-46F1-9B55-D453D2CEEBB9}" type="slidenum">
              <a:rPr lang="el-GR"/>
              <a:pPr/>
              <a:t>5</a:t>
            </a:fld>
            <a:endParaRPr lang="el-GR"/>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A7088E-7BBC-4C8F-995F-C31145B64514}" type="slidenum">
              <a:rPr lang="el-GR"/>
              <a:pPr/>
              <a:t>6</a:t>
            </a:fld>
            <a:endParaRPr lang="el-G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6EBE66A-76FA-402D-AC18-6D72D3E22CEC}" type="slidenum">
              <a:rPr lang="el-GR"/>
              <a:pPr/>
              <a:t>7</a:t>
            </a:fld>
            <a:endParaRPr lang="el-GR"/>
          </a:p>
        </p:txBody>
      </p:sp>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p:txBody>
          <a:bodyPr/>
          <a:lstStyle/>
          <a:p>
            <a:pPr>
              <a:spcBef>
                <a:spcPct val="0"/>
              </a:spcBef>
            </a:pPr>
            <a:endParaRPr lang="en-US"/>
          </a:p>
        </p:txBody>
      </p:sp>
      <p:sp>
        <p:nvSpPr>
          <p:cNvPr id="1843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301FF04-8379-4F69-AB43-5F4F3A8B2AE0}" type="slidenum">
              <a:rPr lang="en-US" sz="1200">
                <a:latin typeface="Calibri" pitchFamily="34" charset="0"/>
              </a:rPr>
              <a:pPr algn="r"/>
              <a:t>7</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E9B29B5-46FD-4F17-9954-E7D283AECCAE}" type="slidenum">
              <a:rPr lang="el-GR"/>
              <a:pPr/>
              <a:t>9</a:t>
            </a:fld>
            <a:endParaRPr lang="el-GR"/>
          </a:p>
        </p:txBody>
      </p:sp>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p:txBody>
          <a:bodyPr/>
          <a:lstStyle/>
          <a:p>
            <a:pPr>
              <a:spcBef>
                <a:spcPct val="0"/>
              </a:spcBef>
            </a:pPr>
            <a:endParaRPr lang="en-US"/>
          </a:p>
        </p:txBody>
      </p:sp>
      <p:sp>
        <p:nvSpPr>
          <p:cNvPr id="2048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36C669A-0120-4996-8046-6BB04AB68EC2}" type="slidenum">
              <a:rPr lang="en-US" sz="1200">
                <a:latin typeface="Calibri" pitchFamily="34" charset="0"/>
              </a:rPr>
              <a:pPr algn="r"/>
              <a:t>9</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0892BF-04F0-4E9B-A404-0E9457DF1922}" type="slidenum">
              <a:rPr lang="el-GR"/>
              <a:pPr/>
              <a:t>10</a:t>
            </a:fld>
            <a:endParaRPr lang="el-G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AD65C3-5F37-4F4C-B427-36E042C67B79}" type="slidenum">
              <a:rPr lang="el-GR"/>
              <a:pPr/>
              <a:t>11</a:t>
            </a:fld>
            <a:endParaRPr lang="el-G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8FBBA4-B351-4B11-ABA5-D9AFBA0952F1}" type="slidenum">
              <a:rPr lang="el-GR"/>
              <a:pPr/>
              <a:t>12</a:t>
            </a:fld>
            <a:endParaRPr lang="el-G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xfrm>
            <a:off x="914400" y="4344988"/>
            <a:ext cx="5029200" cy="4113212"/>
          </a:xfrm>
        </p:spPr>
        <p:txBody>
          <a:bodyPr/>
          <a:lstStyle/>
          <a:p>
            <a:r>
              <a:rPr lang="en-US" sz="1400"/>
              <a:t>  Let's say we're looking at articles on a given subject that appeared in journals over a six month period.  Each line represents one or more journals.  The most productive journals are listed at the top of the list, and other journals are listed in order of decreasing productivity as you continue down the screen.</a:t>
            </a:r>
          </a:p>
          <a:p>
            <a:r>
              <a:rPr lang="en-US" sz="1400"/>
              <a:t>  If we look at the top listing, this is a journal that published 60 articles on the topic during the period.</a:t>
            </a:r>
          </a:p>
          <a:p>
            <a:r>
              <a:rPr lang="en-US" sz="1400"/>
              <a:t>  On the next line we see that there are two journals, each of which published 35 articles on the topic.  If you add the number of articles that appeared in these first three journals, you find that they published a total of 130 articles.</a:t>
            </a:r>
          </a:p>
          <a:p>
            <a:r>
              <a:rPr lang="en-US"/>
              <a:t>  Now look at the next group of journals.  The top journal of the next tier published 30 articles, the next two journals produced 25 articles each, and so forth. If you add the articles produced by journals in this grouping you see that there are 130.  But those 130 articles are scattered across 9 journals.</a:t>
            </a:r>
          </a:p>
          <a:p>
            <a:r>
              <a:rPr lang="en-US"/>
              <a:t>  Now look at the third tier.  In the third tier 130 articles are scattered across 27 journals.  </a:t>
            </a:r>
          </a:p>
          <a:p>
            <a:r>
              <a:rPr lang="en-US"/>
              <a:t>  If you look at the number of journals in each tier, you see the relationship that Bradford delineated in his law.  In the first tier you have 3 journals.  In the second tier you have 9 (which is 3</a:t>
            </a:r>
            <a:r>
              <a:rPr lang="en-US" baseline="40000"/>
              <a:t>2</a:t>
            </a:r>
            <a:r>
              <a:rPr lang="en-US"/>
              <a:t>) journals; and in the third tier you have 27 (which is 3</a:t>
            </a:r>
            <a:r>
              <a:rPr lang="en-US" baseline="30000"/>
              <a:t>3</a:t>
            </a:r>
            <a:r>
              <a:rPr lang="en-US"/>
              <a:t>) journals.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83476C-5CD2-401B-8B9D-CE16E7B24568}" type="slidenum">
              <a:rPr lang="el-GR"/>
              <a:pPr/>
              <a:t>13</a:t>
            </a:fld>
            <a:endParaRPr lang="el-G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D9CA23C-151A-4A1F-88A9-6F8A32640431}" type="slidenum">
              <a:rPr lang="el-GR"/>
              <a:pPr/>
              <a:t>14</a:t>
            </a:fld>
            <a:endParaRPr lang="el-GR"/>
          </a:p>
        </p:txBody>
      </p:sp>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p:txBody>
          <a:bodyPr/>
          <a:lstStyle/>
          <a:p>
            <a:pPr>
              <a:spcBef>
                <a:spcPct val="0"/>
              </a:spcBef>
            </a:pPr>
            <a:endParaRPr lang="en-US"/>
          </a:p>
        </p:txBody>
      </p:sp>
      <p:sp>
        <p:nvSpPr>
          <p:cNvPr id="2662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D21D935A-E98F-4260-861B-FF9C3A009D2D}" type="slidenum">
              <a:rPr lang="en-US" sz="1200">
                <a:latin typeface="Calibri" pitchFamily="34" charset="0"/>
              </a:rPr>
              <a:pPr algn="r"/>
              <a:t>14</a:t>
            </a:fld>
            <a:endParaRPr lang="en-US" sz="12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1442D4-4119-41E8-8754-70A8C8A9CFE1}" type="slidenum">
              <a:rPr lang="el-GR"/>
              <a:pPr/>
              <a:t>15</a:t>
            </a:fld>
            <a:endParaRPr lang="el-G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1E3E087B-AAC2-4D68-B579-0A3F5A4C3A66}" type="slidenum">
              <a:rPr lang="el-GR"/>
              <a:pPr/>
              <a:t>17</a:t>
            </a:fld>
            <a:endParaRPr lang="el-GR"/>
          </a:p>
        </p:txBody>
      </p:sp>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p:txBody>
          <a:bodyPr/>
          <a:lstStyle/>
          <a:p>
            <a:pPr>
              <a:spcBef>
                <a:spcPct val="0"/>
              </a:spcBef>
            </a:pPr>
            <a:endParaRPr lang="en-US"/>
          </a:p>
        </p:txBody>
      </p:sp>
      <p:sp>
        <p:nvSpPr>
          <p:cNvPr id="3072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170BF3D-D316-4A16-B7ED-7B526D093FE1}" type="slidenum">
              <a:rPr lang="en-US" sz="1200">
                <a:latin typeface="Calibri" pitchFamily="34" charset="0"/>
              </a:rPr>
              <a:pPr algn="r"/>
              <a:t>17</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2C807A6-9EAE-453A-A662-A3CD959A6523}" type="slidenum">
              <a:rPr lang="el-GR"/>
              <a:pPr/>
              <a:t>18</a:t>
            </a:fld>
            <a:endParaRPr lang="el-GR"/>
          </a:p>
        </p:txBody>
      </p:sp>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p:txBody>
          <a:bodyPr/>
          <a:lstStyle/>
          <a:p>
            <a:pPr>
              <a:spcBef>
                <a:spcPct val="0"/>
              </a:spcBef>
            </a:pPr>
            <a:endParaRPr lang="en-US"/>
          </a:p>
        </p:txBody>
      </p:sp>
      <p:sp>
        <p:nvSpPr>
          <p:cNvPr id="4710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5249BB-98E8-4B44-8D5E-D64E8D20A435}" type="slidenum">
              <a:rPr lang="en-US" sz="1200">
                <a:latin typeface="Calibri" pitchFamily="34" charset="0"/>
              </a:rPr>
              <a:pPr algn="r"/>
              <a:t>18</a:t>
            </a:fld>
            <a:endParaRPr lang="en-US" sz="12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00D9FE-BE4F-44F1-B871-E8A1075F9E41}" type="slidenum">
              <a:rPr lang="el-GR"/>
              <a:pPr/>
              <a:t>19</a:t>
            </a:fld>
            <a:endParaRPr lang="el-G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DFCFE3-F3BC-4393-A3F9-7501B3BEA0DB}" type="slidenum">
              <a:rPr lang="el-GR"/>
              <a:pPr/>
              <a:t>20</a:t>
            </a:fld>
            <a:endParaRPr lang="el-G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8FDF29-5771-4DFA-A973-7CE9121AFA4D}" type="slidenum">
              <a:rPr lang="el-GR"/>
              <a:pPr/>
              <a:t>21</a:t>
            </a:fld>
            <a:endParaRPr lang="el-G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8231722-191A-4ED5-83C2-D1FCA1E94AB0}" type="slidenum">
              <a:rPr lang="el-GR"/>
              <a:pPr/>
              <a:t>22</a:t>
            </a:fld>
            <a:endParaRPr lang="el-GR"/>
          </a:p>
        </p:txBody>
      </p:sp>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p:txBody>
          <a:bodyPr/>
          <a:lstStyle/>
          <a:p>
            <a:pPr>
              <a:spcBef>
                <a:spcPct val="0"/>
              </a:spcBef>
            </a:pPr>
            <a:endParaRPr lang="en-US"/>
          </a:p>
        </p:txBody>
      </p:sp>
      <p:sp>
        <p:nvSpPr>
          <p:cNvPr id="3686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A90D37F-7E20-4D11-9D9C-3E493B549E06}" type="slidenum">
              <a:rPr lang="en-US" sz="1200">
                <a:latin typeface="Calibri" pitchFamily="34" charset="0"/>
              </a:rPr>
              <a:pPr algn="r"/>
              <a:t>22</a:t>
            </a:fld>
            <a:endParaRPr lang="en-US"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7D5B0C6-98C6-4C5B-8463-986A0E9C5188}" type="slidenum">
              <a:rPr lang="el-GR"/>
              <a:pPr/>
              <a:t>23</a:t>
            </a:fld>
            <a:endParaRPr lang="el-GR"/>
          </a:p>
        </p:txBody>
      </p:sp>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p:txBody>
          <a:bodyPr/>
          <a:lstStyle/>
          <a:p>
            <a:pPr>
              <a:spcBef>
                <a:spcPct val="0"/>
              </a:spcBef>
            </a:pPr>
            <a:endParaRPr lang="en-US"/>
          </a:p>
        </p:txBody>
      </p:sp>
      <p:sp>
        <p:nvSpPr>
          <p:cNvPr id="38916"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426FC55-2D4A-40C6-977B-6244818216CC}" type="slidenum">
              <a:rPr lang="en-US" sz="1200">
                <a:latin typeface="Calibri" pitchFamily="34" charset="0"/>
              </a:rPr>
              <a:pPr algn="r"/>
              <a:t>23</a:t>
            </a:fld>
            <a:endParaRPr lang="en-US" sz="120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endParaRPr lang="el-GR"/>
          </a:p>
        </p:txBody>
      </p:sp>
      <p:sp>
        <p:nvSpPr>
          <p:cNvPr id="5" name="4 - Θέση υποσέλιδου"/>
          <p:cNvSpPr>
            <a:spLocks noGrp="1"/>
          </p:cNvSpPr>
          <p:nvPr>
            <p:ph type="ftr" sz="quarter" idx="11"/>
          </p:nvPr>
        </p:nvSpPr>
        <p:spPr/>
        <p:txBody>
          <a:bodyPr/>
          <a:lstStyle>
            <a:lvl1pPr>
              <a:defRPr/>
            </a:lvl1pPr>
          </a:lstStyle>
          <a:p>
            <a:r>
              <a:rPr lang="el-GR" smtClean="0"/>
              <a:t>,</a:t>
            </a:r>
            <a:endParaRPr lang="el-GR"/>
          </a:p>
        </p:txBody>
      </p:sp>
      <p:sp>
        <p:nvSpPr>
          <p:cNvPr id="6" name="5 - Θέση αριθμού διαφάνειας"/>
          <p:cNvSpPr>
            <a:spLocks noGrp="1"/>
          </p:cNvSpPr>
          <p:nvPr>
            <p:ph type="sldNum" sz="quarter" idx="12"/>
          </p:nvPr>
        </p:nvSpPr>
        <p:spPr/>
        <p:txBody>
          <a:bodyPr/>
          <a:lstStyle>
            <a:lvl1pPr>
              <a:defRPr/>
            </a:lvl1pPr>
          </a:lstStyle>
          <a:p>
            <a:fld id="{E0F593F8-E26B-4F27-8589-A3685114B969}" type="slidenum">
              <a:rPr lang="el-G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l-GR"/>
          </a:p>
        </p:txBody>
      </p:sp>
      <p:sp>
        <p:nvSpPr>
          <p:cNvPr id="5" name="4 - Θέση υποσέλιδου"/>
          <p:cNvSpPr>
            <a:spLocks noGrp="1"/>
          </p:cNvSpPr>
          <p:nvPr>
            <p:ph type="ftr" sz="quarter" idx="11"/>
          </p:nvPr>
        </p:nvSpPr>
        <p:spPr/>
        <p:txBody>
          <a:bodyPr/>
          <a:lstStyle>
            <a:lvl1pPr>
              <a:defRPr/>
            </a:lvl1pPr>
          </a:lstStyle>
          <a:p>
            <a:r>
              <a:rPr lang="el-GR" smtClean="0"/>
              <a:t>,</a:t>
            </a:r>
            <a:endParaRPr lang="el-GR"/>
          </a:p>
        </p:txBody>
      </p:sp>
      <p:sp>
        <p:nvSpPr>
          <p:cNvPr id="6" name="5 - Θέση αριθμού διαφάνειας"/>
          <p:cNvSpPr>
            <a:spLocks noGrp="1"/>
          </p:cNvSpPr>
          <p:nvPr>
            <p:ph type="sldNum" sz="quarter" idx="12"/>
          </p:nvPr>
        </p:nvSpPr>
        <p:spPr/>
        <p:txBody>
          <a:bodyPr/>
          <a:lstStyle>
            <a:lvl1pPr>
              <a:defRPr/>
            </a:lvl1pPr>
          </a:lstStyle>
          <a:p>
            <a:fld id="{7AC2B720-B607-443A-BE4D-599D72CB1635}" type="slidenum">
              <a:rPr lang="el-G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endParaRPr lang="el-GR"/>
          </a:p>
        </p:txBody>
      </p:sp>
      <p:sp>
        <p:nvSpPr>
          <p:cNvPr id="5" name="4 - Θέση υποσέλιδου"/>
          <p:cNvSpPr>
            <a:spLocks noGrp="1"/>
          </p:cNvSpPr>
          <p:nvPr>
            <p:ph type="ftr" sz="quarter" idx="11"/>
          </p:nvPr>
        </p:nvSpPr>
        <p:spPr/>
        <p:txBody>
          <a:bodyPr/>
          <a:lstStyle>
            <a:lvl1pPr>
              <a:defRPr/>
            </a:lvl1pPr>
          </a:lstStyle>
          <a:p>
            <a:r>
              <a:rPr lang="el-GR" smtClean="0"/>
              <a:t>,</a:t>
            </a:r>
            <a:endParaRPr lang="el-GR"/>
          </a:p>
        </p:txBody>
      </p:sp>
      <p:sp>
        <p:nvSpPr>
          <p:cNvPr id="6" name="5 - Θέση αριθμού διαφάνειας"/>
          <p:cNvSpPr>
            <a:spLocks noGrp="1"/>
          </p:cNvSpPr>
          <p:nvPr>
            <p:ph type="sldNum" sz="quarter" idx="12"/>
          </p:nvPr>
        </p:nvSpPr>
        <p:spPr/>
        <p:txBody>
          <a:bodyPr/>
          <a:lstStyle>
            <a:lvl1pPr>
              <a:defRPr/>
            </a:lvl1pPr>
          </a:lstStyle>
          <a:p>
            <a:fld id="{9998A11C-9704-4888-923F-15087B717778}" type="slidenum">
              <a:rPr lang="el-G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lvl1pPr>
              <a:defRPr/>
            </a:lvl1pPr>
          </a:lstStyle>
          <a:p>
            <a:endParaRPr lang="el-GR"/>
          </a:p>
        </p:txBody>
      </p:sp>
      <p:sp>
        <p:nvSpPr>
          <p:cNvPr id="6" name="5 - Θέση υποσέλιδου"/>
          <p:cNvSpPr>
            <a:spLocks noGrp="1"/>
          </p:cNvSpPr>
          <p:nvPr>
            <p:ph type="ftr" sz="quarter" idx="11"/>
          </p:nvPr>
        </p:nvSpPr>
        <p:spPr/>
        <p:txBody>
          <a:bodyPr/>
          <a:lstStyle>
            <a:lvl1pPr>
              <a:defRPr/>
            </a:lvl1pPr>
          </a:lstStyle>
          <a:p>
            <a:r>
              <a:rPr lang="el-GR" smtClean="0"/>
              <a:t>,</a:t>
            </a:r>
            <a:endParaRPr lang="el-GR"/>
          </a:p>
        </p:txBody>
      </p:sp>
      <p:sp>
        <p:nvSpPr>
          <p:cNvPr id="7" name="6 - Θέση αριθμού διαφάνειας"/>
          <p:cNvSpPr>
            <a:spLocks noGrp="1"/>
          </p:cNvSpPr>
          <p:nvPr>
            <p:ph type="sldNum" sz="quarter" idx="12"/>
          </p:nvPr>
        </p:nvSpPr>
        <p:spPr/>
        <p:txBody>
          <a:bodyPr/>
          <a:lstStyle>
            <a:lvl1pPr>
              <a:defRPr/>
            </a:lvl1pPr>
          </a:lstStyle>
          <a:p>
            <a:fld id="{BBFBAB7B-5105-4FE5-8991-6A766F60BD19}" type="slidenum">
              <a:rPr lang="el-G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lvl1pPr>
              <a:defRPr/>
            </a:lvl1pPr>
          </a:lstStyle>
          <a:p>
            <a:endParaRPr lang="el-GR"/>
          </a:p>
        </p:txBody>
      </p:sp>
      <p:sp>
        <p:nvSpPr>
          <p:cNvPr id="8" name="7 - Θέση υποσέλιδου"/>
          <p:cNvSpPr>
            <a:spLocks noGrp="1"/>
          </p:cNvSpPr>
          <p:nvPr>
            <p:ph type="ftr" sz="quarter" idx="11"/>
          </p:nvPr>
        </p:nvSpPr>
        <p:spPr/>
        <p:txBody>
          <a:bodyPr/>
          <a:lstStyle>
            <a:lvl1pPr>
              <a:defRPr/>
            </a:lvl1pPr>
          </a:lstStyle>
          <a:p>
            <a:r>
              <a:rPr lang="el-GR" smtClean="0"/>
              <a:t>,</a:t>
            </a:r>
            <a:endParaRPr lang="el-GR"/>
          </a:p>
        </p:txBody>
      </p:sp>
      <p:sp>
        <p:nvSpPr>
          <p:cNvPr id="9" name="8 - Θέση αριθμού διαφάνειας"/>
          <p:cNvSpPr>
            <a:spLocks noGrp="1"/>
          </p:cNvSpPr>
          <p:nvPr>
            <p:ph type="sldNum" sz="quarter" idx="12"/>
          </p:nvPr>
        </p:nvSpPr>
        <p:spPr/>
        <p:txBody>
          <a:bodyPr/>
          <a:lstStyle>
            <a:lvl1pPr>
              <a:defRPr/>
            </a:lvl1pPr>
          </a:lstStyle>
          <a:p>
            <a:fld id="{C5744984-2E35-4614-892C-585D28146E26}" type="slidenum">
              <a:rPr lang="el-G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lvl1pPr>
              <a:defRPr/>
            </a:lvl1pPr>
          </a:lstStyle>
          <a:p>
            <a:endParaRPr lang="el-GR"/>
          </a:p>
        </p:txBody>
      </p:sp>
      <p:sp>
        <p:nvSpPr>
          <p:cNvPr id="4" name="3 - Θέση υποσέλιδου"/>
          <p:cNvSpPr>
            <a:spLocks noGrp="1"/>
          </p:cNvSpPr>
          <p:nvPr>
            <p:ph type="ftr" sz="quarter" idx="11"/>
          </p:nvPr>
        </p:nvSpPr>
        <p:spPr/>
        <p:txBody>
          <a:bodyPr/>
          <a:lstStyle>
            <a:lvl1pPr>
              <a:defRPr/>
            </a:lvl1pPr>
          </a:lstStyle>
          <a:p>
            <a:r>
              <a:rPr lang="el-GR" smtClean="0"/>
              <a:t>,</a:t>
            </a:r>
            <a:endParaRPr lang="el-GR"/>
          </a:p>
        </p:txBody>
      </p:sp>
      <p:sp>
        <p:nvSpPr>
          <p:cNvPr id="5" name="4 - Θέση αριθμού διαφάνειας"/>
          <p:cNvSpPr>
            <a:spLocks noGrp="1"/>
          </p:cNvSpPr>
          <p:nvPr>
            <p:ph type="sldNum" sz="quarter" idx="12"/>
          </p:nvPr>
        </p:nvSpPr>
        <p:spPr/>
        <p:txBody>
          <a:bodyPr/>
          <a:lstStyle>
            <a:lvl1pPr>
              <a:defRPr/>
            </a:lvl1pPr>
          </a:lstStyle>
          <a:p>
            <a:fld id="{CCC4B0EC-47E5-4B0B-96C7-4AB51BF6991D}" type="slidenum">
              <a:rPr lang="el-G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lvl1pPr>
              <a:defRPr/>
            </a:lvl1pPr>
          </a:lstStyle>
          <a:p>
            <a:endParaRPr lang="el-GR"/>
          </a:p>
        </p:txBody>
      </p:sp>
      <p:sp>
        <p:nvSpPr>
          <p:cNvPr id="3" name="2 - Θέση υποσέλιδου"/>
          <p:cNvSpPr>
            <a:spLocks noGrp="1"/>
          </p:cNvSpPr>
          <p:nvPr>
            <p:ph type="ftr" sz="quarter" idx="11"/>
          </p:nvPr>
        </p:nvSpPr>
        <p:spPr/>
        <p:txBody>
          <a:bodyPr/>
          <a:lstStyle>
            <a:lvl1pPr>
              <a:defRPr/>
            </a:lvl1pPr>
          </a:lstStyle>
          <a:p>
            <a:r>
              <a:rPr lang="el-GR" smtClean="0"/>
              <a:t>,</a:t>
            </a:r>
            <a:endParaRPr lang="el-GR"/>
          </a:p>
        </p:txBody>
      </p:sp>
      <p:sp>
        <p:nvSpPr>
          <p:cNvPr id="4" name="3 - Θέση αριθμού διαφάνειας"/>
          <p:cNvSpPr>
            <a:spLocks noGrp="1"/>
          </p:cNvSpPr>
          <p:nvPr>
            <p:ph type="sldNum" sz="quarter" idx="12"/>
          </p:nvPr>
        </p:nvSpPr>
        <p:spPr/>
        <p:txBody>
          <a:bodyPr/>
          <a:lstStyle>
            <a:lvl1pPr>
              <a:defRPr/>
            </a:lvl1pPr>
          </a:lstStyle>
          <a:p>
            <a:fld id="{02D305CF-0940-48A8-9D14-0BD73E5DE143}" type="slidenum">
              <a:rPr lang="el-G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endParaRPr lang="el-GR"/>
          </a:p>
        </p:txBody>
      </p:sp>
      <p:sp>
        <p:nvSpPr>
          <p:cNvPr id="6" name="5 - Θέση υποσέλιδου"/>
          <p:cNvSpPr>
            <a:spLocks noGrp="1"/>
          </p:cNvSpPr>
          <p:nvPr>
            <p:ph type="ftr" sz="quarter" idx="11"/>
          </p:nvPr>
        </p:nvSpPr>
        <p:spPr/>
        <p:txBody>
          <a:bodyPr/>
          <a:lstStyle>
            <a:lvl1pPr>
              <a:defRPr/>
            </a:lvl1pPr>
          </a:lstStyle>
          <a:p>
            <a:r>
              <a:rPr lang="el-GR" smtClean="0"/>
              <a:t>,</a:t>
            </a:r>
            <a:endParaRPr lang="el-GR"/>
          </a:p>
        </p:txBody>
      </p:sp>
      <p:sp>
        <p:nvSpPr>
          <p:cNvPr id="7" name="6 - Θέση αριθμού διαφάνειας"/>
          <p:cNvSpPr>
            <a:spLocks noGrp="1"/>
          </p:cNvSpPr>
          <p:nvPr>
            <p:ph type="sldNum" sz="quarter" idx="12"/>
          </p:nvPr>
        </p:nvSpPr>
        <p:spPr/>
        <p:txBody>
          <a:bodyPr/>
          <a:lstStyle>
            <a:lvl1pPr>
              <a:defRPr/>
            </a:lvl1pPr>
          </a:lstStyle>
          <a:p>
            <a:fld id="{24BC04C2-BDA9-4734-BCCA-BB937F6F5B05}" type="slidenum">
              <a:rPr lang="el-G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endParaRPr lang="el-GR"/>
          </a:p>
        </p:txBody>
      </p:sp>
      <p:sp>
        <p:nvSpPr>
          <p:cNvPr id="6" name="5 - Θέση υποσέλιδου"/>
          <p:cNvSpPr>
            <a:spLocks noGrp="1"/>
          </p:cNvSpPr>
          <p:nvPr>
            <p:ph type="ftr" sz="quarter" idx="11"/>
          </p:nvPr>
        </p:nvSpPr>
        <p:spPr/>
        <p:txBody>
          <a:bodyPr/>
          <a:lstStyle>
            <a:lvl1pPr>
              <a:defRPr/>
            </a:lvl1pPr>
          </a:lstStyle>
          <a:p>
            <a:r>
              <a:rPr lang="el-GR" smtClean="0"/>
              <a:t>,</a:t>
            </a:r>
            <a:endParaRPr lang="el-GR"/>
          </a:p>
        </p:txBody>
      </p:sp>
      <p:sp>
        <p:nvSpPr>
          <p:cNvPr id="7" name="6 - Θέση αριθμού διαφάνειας"/>
          <p:cNvSpPr>
            <a:spLocks noGrp="1"/>
          </p:cNvSpPr>
          <p:nvPr>
            <p:ph type="sldNum" sz="quarter" idx="12"/>
          </p:nvPr>
        </p:nvSpPr>
        <p:spPr/>
        <p:txBody>
          <a:bodyPr/>
          <a:lstStyle>
            <a:lvl1pPr>
              <a:defRPr/>
            </a:lvl1pPr>
          </a:lstStyle>
          <a:p>
            <a:fld id="{F4387EB6-26CF-4F68-A582-20B8E081E652}" type="slidenum">
              <a:rPr lang="el-G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l-GR"/>
          </a:p>
        </p:txBody>
      </p:sp>
      <p:sp>
        <p:nvSpPr>
          <p:cNvPr id="5" name="4 - Θέση υποσέλιδου"/>
          <p:cNvSpPr>
            <a:spLocks noGrp="1"/>
          </p:cNvSpPr>
          <p:nvPr>
            <p:ph type="ftr" sz="quarter" idx="11"/>
          </p:nvPr>
        </p:nvSpPr>
        <p:spPr/>
        <p:txBody>
          <a:bodyPr/>
          <a:lstStyle>
            <a:lvl1pPr>
              <a:defRPr/>
            </a:lvl1pPr>
          </a:lstStyle>
          <a:p>
            <a:r>
              <a:rPr lang="el-GR" smtClean="0"/>
              <a:t>,</a:t>
            </a:r>
            <a:endParaRPr lang="el-GR"/>
          </a:p>
        </p:txBody>
      </p:sp>
      <p:sp>
        <p:nvSpPr>
          <p:cNvPr id="6" name="5 - Θέση αριθμού διαφάνειας"/>
          <p:cNvSpPr>
            <a:spLocks noGrp="1"/>
          </p:cNvSpPr>
          <p:nvPr>
            <p:ph type="sldNum" sz="quarter" idx="12"/>
          </p:nvPr>
        </p:nvSpPr>
        <p:spPr/>
        <p:txBody>
          <a:bodyPr/>
          <a:lstStyle>
            <a:lvl1pPr>
              <a:defRPr/>
            </a:lvl1pPr>
          </a:lstStyle>
          <a:p>
            <a:fld id="{F25131B3-692D-4DAD-9EAB-47A90E4A2D51}" type="slidenum">
              <a:rPr lang="el-G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l-GR"/>
          </a:p>
        </p:txBody>
      </p:sp>
      <p:sp>
        <p:nvSpPr>
          <p:cNvPr id="5" name="4 - Θέση υποσέλιδου"/>
          <p:cNvSpPr>
            <a:spLocks noGrp="1"/>
          </p:cNvSpPr>
          <p:nvPr>
            <p:ph type="ftr" sz="quarter" idx="11"/>
          </p:nvPr>
        </p:nvSpPr>
        <p:spPr/>
        <p:txBody>
          <a:bodyPr/>
          <a:lstStyle>
            <a:lvl1pPr>
              <a:defRPr/>
            </a:lvl1pPr>
          </a:lstStyle>
          <a:p>
            <a:r>
              <a:rPr lang="el-GR" smtClean="0"/>
              <a:t>,</a:t>
            </a:r>
            <a:endParaRPr lang="el-GR"/>
          </a:p>
        </p:txBody>
      </p:sp>
      <p:sp>
        <p:nvSpPr>
          <p:cNvPr id="6" name="5 - Θέση αριθμού διαφάνειας"/>
          <p:cNvSpPr>
            <a:spLocks noGrp="1"/>
          </p:cNvSpPr>
          <p:nvPr>
            <p:ph type="sldNum" sz="quarter" idx="12"/>
          </p:nvPr>
        </p:nvSpPr>
        <p:spPr/>
        <p:txBody>
          <a:bodyPr/>
          <a:lstStyle>
            <a:lvl1pPr>
              <a:defRPr/>
            </a:lvl1pPr>
          </a:lstStyle>
          <a:p>
            <a:fld id="{12ADA44D-EFCB-4EDB-BD89-3B969FF51339}" type="slidenum">
              <a:rPr lang="el-G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l-GR" smtClean="0"/>
              <a:t>Κάντε κλικ για να επεξεργαστείτε τον τίτλο</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l-GR" smtClean="0"/>
              <a:t>,</a:t>
            </a:r>
            <a:endParaRPr lang="el-G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51365FA-D23E-4FA3-A09C-87A3714AE86D}" type="slidenum">
              <a:rPr lang="el-GR"/>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66.249.91.100/translate_c?hl=el&amp;sl=en&amp;u=http://en.wikipedia.org/wiki/Citation_analysis&amp;prev=/search?q=bibliometrics&amp;hl=el&amp;sa=G&amp;usg=ALkJrhh7Qu8Qe7prgZ34oULLUO-mAbN1sQ"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919;%20&#946;&#953;&#946;&#955;&#953;&#959;&#952;&#951;&#954;&#959;&#957;&#959;&#956;&#943;&#945;%20&#954;&#945;&#953;%20&#949;&#960;&#953;&#963;&#964;&#942;&#956;&#951;%20&#964;&#951;&#962;%20&#960;&#955;&#951;&#961;&#959;&#966;&#972;&#961;&#951;&#963;&#951;&#962;.docx" TargetMode="External"/><Relationship Id="rId4" Type="http://schemas.openxmlformats.org/officeDocument/2006/relationships/hyperlink" Target="http://66.249.91.100/translate_c?hl=el&amp;sl=en&amp;u=http://en.wikipedia.org/wiki/Content_analysis&amp;prev=/search?q=bibliometrics&amp;hl=el&amp;sa=G&amp;usg=ALkJrhjmY4F-B0NCCbxRTkTtIGp5R-engw"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users.pandora.be/ronald.rousseau/html/lotka.html"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George_Kingsley_Zip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l-GR" sz="4000"/>
              <a:t>Η </a:t>
            </a:r>
            <a:r>
              <a:rPr lang="en-US" sz="4000"/>
              <a:t>B</a:t>
            </a:r>
            <a:r>
              <a:rPr lang="el-GR" sz="4000"/>
              <a:t>ιβλιομετρία (</a:t>
            </a:r>
            <a:r>
              <a:rPr lang="en-US" sz="4000"/>
              <a:t>bibliometrics)</a:t>
            </a:r>
            <a:endParaRPr lang="el-GR" sz="4000"/>
          </a:p>
        </p:txBody>
      </p:sp>
      <p:sp>
        <p:nvSpPr>
          <p:cNvPr id="5123" name="Rectangle 3"/>
          <p:cNvSpPr>
            <a:spLocks noGrp="1" noChangeArrowheads="1"/>
          </p:cNvSpPr>
          <p:nvPr>
            <p:ph type="body" idx="1"/>
          </p:nvPr>
        </p:nvSpPr>
        <p:spPr/>
        <p:txBody>
          <a:bodyPr/>
          <a:lstStyle/>
          <a:p>
            <a:pPr>
              <a:lnSpc>
                <a:spcPct val="80000"/>
              </a:lnSpc>
            </a:pPr>
            <a:r>
              <a:rPr lang="el-GR" sz="2000" dirty="0"/>
              <a:t>Ορίζεται </a:t>
            </a:r>
            <a:r>
              <a:rPr lang="el-GR" sz="2000" dirty="0" err="1"/>
              <a:t>ώς</a:t>
            </a:r>
            <a:r>
              <a:rPr lang="el-GR" sz="2000" dirty="0"/>
              <a:t> ένα σύνολο νόμων και μεθόδων που χρησιμοποιούνται για την μελέτη ή μέτρηση της αξίας κειμένων και πληροφοριών. </a:t>
            </a:r>
            <a:r>
              <a:rPr lang="el-GR" sz="2000" dirty="0">
                <a:hlinkClick r:id="rId3" tooltip="Σημείο αναφοράς ανάλυση"/>
              </a:rPr>
              <a:t>Η ανάλυση</a:t>
            </a:r>
            <a:r>
              <a:rPr lang="el-GR" sz="2000" dirty="0"/>
              <a:t> βιβλιογραφικών παραπομπών</a:t>
            </a:r>
            <a:r>
              <a:rPr lang="el-GR" sz="2800" dirty="0"/>
              <a:t>.</a:t>
            </a:r>
            <a:r>
              <a:rPr lang="el-GR" sz="2000" dirty="0"/>
              <a:t> και η ανάλυση </a:t>
            </a:r>
            <a:r>
              <a:rPr lang="el-GR" sz="2000" dirty="0">
                <a:hlinkClick r:id="rId4" tooltip="Περιεχόμενο ανάλυση"/>
              </a:rPr>
              <a:t>περιεχόμενου </a:t>
            </a:r>
            <a:r>
              <a:rPr lang="el-GR" sz="2000" dirty="0"/>
              <a:t> είναι οι μέθοδοι που χρησιμοποιούνται συνήθως. </a:t>
            </a:r>
          </a:p>
          <a:p>
            <a:pPr>
              <a:lnSpc>
                <a:spcPct val="80000"/>
              </a:lnSpc>
            </a:pPr>
            <a:r>
              <a:rPr lang="el-GR" sz="2000" dirty="0"/>
              <a:t>Οι </a:t>
            </a:r>
            <a:r>
              <a:rPr lang="el-GR" sz="2000" dirty="0" err="1"/>
              <a:t>βιβλιομετρικοί</a:t>
            </a:r>
            <a:r>
              <a:rPr lang="el-GR" sz="2000" dirty="0"/>
              <a:t> μέθοδοι χρησιμοποιούνται συχνότατα στον τομέα της </a:t>
            </a:r>
            <a:r>
              <a:rPr lang="el-GR" sz="2000" dirty="0">
                <a:hlinkClick r:id="rId5" action="ppaction://hlinkfile"/>
              </a:rPr>
              <a:t>βιβλιοθηκονομίας και της επιστήμης της πληροφορίας</a:t>
            </a:r>
            <a:r>
              <a:rPr lang="el-GR" sz="2000" dirty="0"/>
              <a:t>, καθώς επίσης  έχουν μεγάλη εφαρμογή και σε </a:t>
            </a:r>
            <a:r>
              <a:rPr lang="el-GR" sz="2000" dirty="0" smtClean="0"/>
              <a:t>ό</a:t>
            </a:r>
            <a:r>
              <a:rPr lang="el-GR" sz="2000" dirty="0" smtClean="0"/>
              <a:t>λους</a:t>
            </a:r>
            <a:r>
              <a:rPr lang="el-GR" sz="2000" dirty="0" smtClean="0"/>
              <a:t> </a:t>
            </a:r>
            <a:r>
              <a:rPr lang="el-GR" sz="2000" dirty="0"/>
              <a:t>τους τομείς επιστημονικής δραστηριότητας. </a:t>
            </a:r>
          </a:p>
          <a:p>
            <a:pPr>
              <a:lnSpc>
                <a:spcPct val="80000"/>
              </a:lnSpc>
            </a:pPr>
            <a:r>
              <a:rPr lang="el-GR" sz="2000" dirty="0"/>
              <a:t>Στην πραγματικότητα, πολλά ερευνητικά πεδία χρησιμοποιούν </a:t>
            </a:r>
            <a:r>
              <a:rPr lang="el-GR" sz="2000" dirty="0" err="1"/>
              <a:t>βιβλιομετρικές</a:t>
            </a:r>
            <a:r>
              <a:rPr lang="el-GR" sz="2000" dirty="0"/>
              <a:t> μεθόδους για τη διερεύνηση του δείκτη επιρροής  του τομέα τους, την επιρροή ενός συνόλου ερευνητών, ή την επιρροή μιας συγκεκριμένης εργασίας. </a:t>
            </a:r>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1</a:t>
            </a:fld>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l-GR"/>
              <a:t>Ενότητα 2</a:t>
            </a:r>
          </a:p>
        </p:txBody>
      </p:sp>
      <p:sp>
        <p:nvSpPr>
          <p:cNvPr id="7171" name="Rectangle 3"/>
          <p:cNvSpPr>
            <a:spLocks noGrp="1" noChangeArrowheads="1"/>
          </p:cNvSpPr>
          <p:nvPr>
            <p:ph type="body" idx="1"/>
          </p:nvPr>
        </p:nvSpPr>
        <p:spPr/>
        <p:txBody>
          <a:bodyPr/>
          <a:lstStyle/>
          <a:p>
            <a:pPr marL="609600" indent="-609600"/>
            <a:r>
              <a:rPr lang="el-GR" sz="2800" dirty="0">
                <a:solidFill>
                  <a:srgbClr val="000000"/>
                </a:solidFill>
              </a:rPr>
              <a:t>Παραδείγματα νόμων και μεθόδων</a:t>
            </a:r>
          </a:p>
          <a:p>
            <a:pPr marL="990600" lvl="1" indent="-533400"/>
            <a:r>
              <a:rPr lang="el-GR" dirty="0">
                <a:solidFill>
                  <a:srgbClr val="000000"/>
                </a:solidFill>
              </a:rPr>
              <a:t>Νόμος </a:t>
            </a:r>
            <a:r>
              <a:rPr lang="en-US" dirty="0" err="1">
                <a:solidFill>
                  <a:srgbClr val="000000"/>
                </a:solidFill>
              </a:rPr>
              <a:t>Lotka</a:t>
            </a:r>
            <a:endParaRPr lang="en-US" dirty="0"/>
          </a:p>
          <a:p>
            <a:pPr marL="990600" lvl="1" indent="-533400"/>
            <a:r>
              <a:rPr lang="el-GR" dirty="0">
                <a:solidFill>
                  <a:srgbClr val="000000"/>
                </a:solidFill>
              </a:rPr>
              <a:t>Νόμος</a:t>
            </a:r>
            <a:r>
              <a:rPr lang="en-US" dirty="0">
                <a:solidFill>
                  <a:srgbClr val="000000"/>
                </a:solidFill>
              </a:rPr>
              <a:t> Bradford</a:t>
            </a:r>
            <a:endParaRPr lang="el-GR" dirty="0">
              <a:solidFill>
                <a:srgbClr val="000000"/>
              </a:solidFill>
            </a:endParaRPr>
          </a:p>
          <a:p>
            <a:pPr marL="990600" lvl="1" indent="-533400"/>
            <a:r>
              <a:rPr lang="el-GR" dirty="0">
                <a:solidFill>
                  <a:srgbClr val="000000"/>
                </a:solidFill>
              </a:rPr>
              <a:t>Νόμος</a:t>
            </a:r>
            <a:r>
              <a:rPr lang="en-US" dirty="0">
                <a:solidFill>
                  <a:srgbClr val="000000"/>
                </a:solidFill>
              </a:rPr>
              <a:t> </a:t>
            </a:r>
            <a:r>
              <a:rPr lang="en-US" dirty="0" err="1">
                <a:solidFill>
                  <a:srgbClr val="000000"/>
                </a:solidFill>
              </a:rPr>
              <a:t>Zipf</a:t>
            </a:r>
            <a:endParaRPr lang="el-GR" dirty="0">
              <a:solidFill>
                <a:srgbClr val="000000"/>
              </a:solidFill>
            </a:endParaRPr>
          </a:p>
          <a:p>
            <a:pPr marL="990600" lvl="1" indent="-533400"/>
            <a:r>
              <a:rPr lang="el-GR" dirty="0">
                <a:solidFill>
                  <a:srgbClr val="000000"/>
                </a:solidFill>
              </a:rPr>
              <a:t>Δείκτης επιρροής</a:t>
            </a:r>
          </a:p>
          <a:p>
            <a:pPr marL="990600" lvl="1" indent="-533400"/>
            <a:r>
              <a:rPr lang="el-GR" dirty="0">
                <a:solidFill>
                  <a:srgbClr val="000000"/>
                </a:solidFill>
              </a:rPr>
              <a:t>Δομές </a:t>
            </a:r>
            <a:r>
              <a:rPr lang="el-GR" dirty="0" smtClean="0">
                <a:solidFill>
                  <a:srgbClr val="000000"/>
                </a:solidFill>
              </a:rPr>
              <a:t>ζεύξης βιβλιογραφικών </a:t>
            </a:r>
            <a:r>
              <a:rPr lang="el-GR" dirty="0">
                <a:solidFill>
                  <a:srgbClr val="000000"/>
                </a:solidFill>
              </a:rPr>
              <a:t>αναφορών</a:t>
            </a:r>
          </a:p>
          <a:p>
            <a:pPr marL="990600" lvl="1" indent="-533400"/>
            <a:r>
              <a:rPr lang="el-GR" dirty="0">
                <a:solidFill>
                  <a:srgbClr val="000000"/>
                </a:solidFill>
              </a:rPr>
              <a:t>Δομές ζευγών βιβλιογραφικών αναφορών (παραπομπών που αναφέρονται μαζί)</a:t>
            </a:r>
            <a:endParaRPr lang="en-US" dirty="0">
              <a:solidFill>
                <a:srgbClr val="000000"/>
              </a:solidFill>
            </a:endParaRPr>
          </a:p>
          <a:p>
            <a:pPr marL="609600" indent="-609600">
              <a:buFontTx/>
              <a:buAutoNum type="arabicPeriod"/>
            </a:pPr>
            <a:endParaRPr lang="el-GR" sz="2800" dirty="0">
              <a:solidFill>
                <a:srgbClr val="000000"/>
              </a:solidFill>
            </a:endParaRPr>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2</a:t>
            </a:fld>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noChangeArrowheads="1"/>
          </p:cNvSpPr>
          <p:nvPr>
            <p:ph type="ctrTitle" idx="4294967295"/>
          </p:nvPr>
        </p:nvSpPr>
        <p:spPr>
          <a:xfrm>
            <a:off x="496888" y="320675"/>
            <a:ext cx="8150225" cy="1050925"/>
          </a:xfrm>
        </p:spPr>
        <p:txBody>
          <a:bodyPr lIns="0" tIns="0" rIns="0" bIns="0" anchor="t"/>
          <a:lstStyle/>
          <a:p>
            <a:pPr>
              <a:lnSpc>
                <a:spcPct val="95000"/>
              </a:lnSpc>
            </a:pPr>
            <a:r>
              <a:rPr lang="en-US" b="1" u="sng">
                <a:solidFill>
                  <a:srgbClr val="0000FF"/>
                </a:solidFill>
                <a:hlinkClick r:id="rId3"/>
              </a:rPr>
              <a:t>Alfred J. Lotka </a:t>
            </a:r>
            <a:r>
              <a:rPr lang="en-US" b="1">
                <a:solidFill>
                  <a:srgbClr val="000000"/>
                </a:solidFill>
              </a:rPr>
              <a:t>1926</a:t>
            </a:r>
          </a:p>
        </p:txBody>
      </p:sp>
      <p:sp>
        <p:nvSpPr>
          <p:cNvPr id="9219" name="Text Box 4"/>
          <p:cNvSpPr txBox="1">
            <a:spLocks noChangeArrowheads="1"/>
          </p:cNvSpPr>
          <p:nvPr/>
        </p:nvSpPr>
        <p:spPr bwMode="auto">
          <a:xfrm>
            <a:off x="496888" y="1646238"/>
            <a:ext cx="8150225" cy="4583112"/>
          </a:xfrm>
          <a:prstGeom prst="rect">
            <a:avLst/>
          </a:prstGeom>
          <a:noFill/>
          <a:ln w="9525">
            <a:noFill/>
            <a:miter lim="800000"/>
            <a:headEnd/>
            <a:tailEnd/>
          </a:ln>
        </p:spPr>
        <p:txBody>
          <a:bodyPr lIns="0" tIns="0" rIns="0" bIns="0">
            <a:spAutoFit/>
          </a:bodyPr>
          <a:lstStyle/>
          <a:p>
            <a:pPr lvl="1" indent="-307975">
              <a:lnSpc>
                <a:spcPct val="95000"/>
              </a:lnSpc>
              <a:buClr>
                <a:srgbClr val="000000"/>
              </a:buClr>
              <a:buSzPct val="100000"/>
            </a:pPr>
            <a:endParaRPr lang="el-GR" sz="2800"/>
          </a:p>
          <a:p>
            <a:pPr lvl="1" indent="-307975">
              <a:lnSpc>
                <a:spcPct val="95000"/>
              </a:lnSpc>
              <a:buClr>
                <a:srgbClr val="000000"/>
              </a:buClr>
              <a:buSzPct val="100000"/>
              <a:buFontTx/>
              <a:buChar char="•"/>
            </a:pPr>
            <a:r>
              <a:rPr lang="el-GR" sz="2800"/>
              <a:t>Περιγράφει την συχνότητα κατανομής της επιστημονικής παραγωγικότητας</a:t>
            </a:r>
            <a:r>
              <a:rPr lang="en-GB" sz="2800"/>
              <a:t> (</a:t>
            </a:r>
            <a:r>
              <a:rPr lang="el-GR" sz="2800"/>
              <a:t>δημοσίευσης των συγγραφέων σε ένα συγκεκριμένο τομέα).</a:t>
            </a:r>
            <a:r>
              <a:rPr lang="el-GR">
                <a:latin typeface="Calibri" pitchFamily="34" charset="0"/>
              </a:rPr>
              <a:t>.</a:t>
            </a:r>
            <a:endParaRPr lang="el-GR" sz="2800"/>
          </a:p>
          <a:p>
            <a:pPr>
              <a:lnSpc>
                <a:spcPct val="95000"/>
              </a:lnSpc>
            </a:pPr>
            <a:r>
              <a:rPr lang="el-GR" sz="2800"/>
              <a:t>Στόχος</a:t>
            </a:r>
            <a:r>
              <a:rPr lang="en-GB" sz="2800"/>
              <a:t>: “</a:t>
            </a:r>
            <a:r>
              <a:rPr lang="el-GR" sz="2800"/>
              <a:t>να ορίσει, όσο είναι δυνατό, το βαθμό που άνθρωποι διαφορετικού διαμετρήματος συνεισφέρουν στην πρόοδο της επιστήμης</a:t>
            </a:r>
            <a:r>
              <a:rPr lang="en-GB" sz="2800"/>
              <a:t>”.</a:t>
            </a:r>
            <a:endParaRPr lang="en-US" sz="2400" i="1"/>
          </a:p>
          <a:p>
            <a:pPr lvl="1" indent="-307975">
              <a:lnSpc>
                <a:spcPct val="95000"/>
              </a:lnSpc>
              <a:buClr>
                <a:srgbClr val="000000"/>
              </a:buClr>
              <a:buSzPct val="100000"/>
              <a:buFontTx/>
              <a:buChar char="•"/>
            </a:pPr>
            <a:r>
              <a:rPr lang="en-GB" sz="2400" i="1"/>
              <a:t>Geschichtstafeln der Physik</a:t>
            </a:r>
            <a:endParaRPr lang="en-US">
              <a:latin typeface="Calibri" pitchFamily="34" charset="0"/>
            </a:endParaRPr>
          </a:p>
          <a:p>
            <a:pPr marL="771525" lvl="2" indent="-257175">
              <a:lnSpc>
                <a:spcPct val="95000"/>
              </a:lnSpc>
              <a:buClr>
                <a:srgbClr val="000000"/>
              </a:buClr>
              <a:buSzPct val="80000"/>
              <a:buFont typeface="Courier New" pitchFamily="49" charset="0"/>
              <a:buChar char="o"/>
            </a:pPr>
            <a:r>
              <a:rPr lang="en-US" sz="2400" i="1"/>
              <a:t>J. Washington Acad. Sci.</a:t>
            </a:r>
            <a:r>
              <a:rPr lang="en-US" sz="2400"/>
              <a:t> 16:317-325</a:t>
            </a:r>
            <a:endParaRPr lang="en-US">
              <a:latin typeface="Calibri" pitchFamily="34" charset="0"/>
            </a:endParaRPr>
          </a:p>
          <a:p>
            <a:pPr lvl="1" indent="-307975">
              <a:lnSpc>
                <a:spcPct val="95000"/>
              </a:lnSpc>
              <a:buClr>
                <a:srgbClr val="000000"/>
              </a:buClr>
              <a:buSzPct val="100000"/>
              <a:buFontTx/>
              <a:buChar char=" "/>
            </a:pPr>
            <a:endParaRPr lang="en-US" sz="2400"/>
          </a:p>
          <a:p>
            <a:pPr lvl="1" indent="-307975">
              <a:lnSpc>
                <a:spcPct val="95000"/>
              </a:lnSpc>
              <a:buClr>
                <a:srgbClr val="000000"/>
              </a:buClr>
              <a:buSzPct val="100000"/>
              <a:buFontTx/>
              <a:buChar char=" "/>
            </a:pPr>
            <a:endParaRPr lang="en-US" sz="2400"/>
          </a:p>
          <a:p>
            <a:pPr>
              <a:lnSpc>
                <a:spcPct val="95000"/>
              </a:lnSpc>
              <a:buClr>
                <a:srgbClr val="000000"/>
              </a:buClr>
              <a:buSzPct val="100000"/>
            </a:pPr>
            <a:endParaRPr lang="en-US" sz="2400"/>
          </a:p>
        </p:txBody>
      </p:sp>
      <p:sp>
        <p:nvSpPr>
          <p:cNvPr id="5" name="4 - Θέση αριθμού διαφάνειας"/>
          <p:cNvSpPr>
            <a:spLocks noGrp="1"/>
          </p:cNvSpPr>
          <p:nvPr>
            <p:ph type="sldNum" sz="quarter" idx="12"/>
          </p:nvPr>
        </p:nvSpPr>
        <p:spPr/>
        <p:txBody>
          <a:bodyPr/>
          <a:lstStyle/>
          <a:p>
            <a:fld id="{02D305CF-0940-48A8-9D14-0BD73E5DE143}" type="slidenum">
              <a:rPr lang="el-GR" smtClean="0"/>
              <a:pPr/>
              <a:t>3</a:t>
            </a:fld>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ctrTitle" idx="4294967295"/>
          </p:nvPr>
        </p:nvSpPr>
        <p:spPr>
          <a:xfrm>
            <a:off x="496888" y="320675"/>
            <a:ext cx="8150225" cy="1050925"/>
          </a:xfrm>
        </p:spPr>
        <p:txBody>
          <a:bodyPr lIns="0" tIns="0" rIns="0" bIns="0" anchor="t"/>
          <a:lstStyle/>
          <a:p>
            <a:pPr>
              <a:lnSpc>
                <a:spcPct val="95000"/>
              </a:lnSpc>
            </a:pPr>
            <a:r>
              <a:rPr lang="el-GR" b="1" dirty="0"/>
              <a:t>Νόμος του </a:t>
            </a:r>
            <a:r>
              <a:rPr lang="el-GR" b="1" dirty="0" err="1"/>
              <a:t>Lotka</a:t>
            </a:r>
            <a:r>
              <a:rPr lang="el-GR" dirty="0"/>
              <a:t> </a:t>
            </a:r>
            <a:r>
              <a:rPr lang="en-US" dirty="0">
                <a:solidFill>
                  <a:srgbClr val="000000"/>
                </a:solidFill>
              </a:rPr>
              <a:t>: </a:t>
            </a:r>
            <a:r>
              <a:rPr lang="en-US" b="1" i="1" dirty="0">
                <a:solidFill>
                  <a:srgbClr val="FF0000"/>
                </a:solidFill>
              </a:rPr>
              <a:t>f(x)=</a:t>
            </a:r>
            <a:r>
              <a:rPr lang="en-US" b="1" i="1" dirty="0" smtClean="0">
                <a:solidFill>
                  <a:srgbClr val="FF0000"/>
                </a:solidFill>
              </a:rPr>
              <a:t>k/</a:t>
            </a:r>
            <a:r>
              <a:rPr lang="en-US" b="1" i="1" dirty="0" err="1" smtClean="0">
                <a:solidFill>
                  <a:srgbClr val="FF0000"/>
                </a:solidFill>
              </a:rPr>
              <a:t>x</a:t>
            </a:r>
            <a:r>
              <a:rPr lang="en-US" b="1" i="1" baseline="30000" dirty="0" err="1" smtClean="0">
                <a:solidFill>
                  <a:srgbClr val="FF0000"/>
                </a:solidFill>
              </a:rPr>
              <a:t>a</a:t>
            </a:r>
            <a:r>
              <a:rPr lang="el-GR" b="1" i="1" baseline="30000" dirty="0">
                <a:solidFill>
                  <a:srgbClr val="FF0000"/>
                </a:solidFill>
              </a:rPr>
              <a:t> </a:t>
            </a:r>
            <a:endParaRPr lang="en-US" b="1" i="1" baseline="30000" dirty="0">
              <a:solidFill>
                <a:srgbClr val="FF0000"/>
              </a:solidFill>
            </a:endParaRPr>
          </a:p>
        </p:txBody>
      </p:sp>
      <p:sp>
        <p:nvSpPr>
          <p:cNvPr id="11267" name="Text Box 4"/>
          <p:cNvSpPr txBox="1">
            <a:spLocks noChangeArrowheads="1"/>
          </p:cNvSpPr>
          <p:nvPr/>
        </p:nvSpPr>
        <p:spPr bwMode="auto">
          <a:xfrm>
            <a:off x="395288" y="1268413"/>
            <a:ext cx="8302625" cy="5137150"/>
          </a:xfrm>
          <a:prstGeom prst="rect">
            <a:avLst/>
          </a:prstGeom>
          <a:noFill/>
          <a:ln w="9525">
            <a:noFill/>
            <a:miter lim="800000"/>
            <a:headEnd/>
            <a:tailEnd/>
          </a:ln>
        </p:spPr>
        <p:txBody>
          <a:bodyPr lIns="0" tIns="0" rIns="0" bIns="0">
            <a:spAutoFit/>
          </a:bodyPr>
          <a:lstStyle/>
          <a:p>
            <a:pPr>
              <a:lnSpc>
                <a:spcPct val="95000"/>
              </a:lnSpc>
            </a:pPr>
            <a:endParaRPr lang="en-US">
              <a:latin typeface="Calibri" pitchFamily="34" charset="0"/>
            </a:endParaRPr>
          </a:p>
          <a:p>
            <a:pPr lvl="1" indent="-307975">
              <a:lnSpc>
                <a:spcPct val="95000"/>
              </a:lnSpc>
              <a:buClr>
                <a:srgbClr val="000000"/>
              </a:buClr>
              <a:buSzPct val="100000"/>
            </a:pPr>
            <a:r>
              <a:rPr lang="el-GR" sz="2800">
                <a:solidFill>
                  <a:srgbClr val="000000"/>
                </a:solidFill>
              </a:rPr>
              <a:t>Όπου</a:t>
            </a:r>
            <a:r>
              <a:rPr lang="en-US" sz="2800">
                <a:solidFill>
                  <a:srgbClr val="000000"/>
                </a:solidFill>
              </a:rPr>
              <a:t> a,k </a:t>
            </a:r>
            <a:r>
              <a:rPr lang="el-GR" sz="2800">
                <a:solidFill>
                  <a:srgbClr val="000000"/>
                </a:solidFill>
              </a:rPr>
              <a:t>σταθερές με τιμές &gt;0</a:t>
            </a:r>
            <a:r>
              <a:rPr lang="en-GB" sz="2800">
                <a:solidFill>
                  <a:srgbClr val="000000"/>
                </a:solidFill>
              </a:rPr>
              <a:t>:</a:t>
            </a:r>
          </a:p>
          <a:p>
            <a:pPr lvl="1" indent="-307975">
              <a:lnSpc>
                <a:spcPct val="95000"/>
              </a:lnSpc>
              <a:buClr>
                <a:srgbClr val="000000"/>
              </a:buClr>
              <a:buSzPct val="100000"/>
              <a:buFontTx/>
              <a:buChar char="•"/>
            </a:pPr>
            <a:r>
              <a:rPr lang="en-US" sz="2800">
                <a:solidFill>
                  <a:srgbClr val="000000"/>
                </a:solidFill>
              </a:rPr>
              <a:t>X=1,2,…..</a:t>
            </a:r>
            <a:endParaRPr lang="el-GR" sz="2400">
              <a:solidFill>
                <a:srgbClr val="000000"/>
              </a:solidFill>
            </a:endParaRPr>
          </a:p>
          <a:p>
            <a:pPr lvl="1" indent="-307975">
              <a:lnSpc>
                <a:spcPct val="95000"/>
              </a:lnSpc>
              <a:buClr>
                <a:srgbClr val="000000"/>
              </a:buClr>
              <a:buSzPct val="100000"/>
              <a:buFontTx/>
              <a:buChar char="•"/>
            </a:pPr>
            <a:r>
              <a:rPr lang="en-US" sz="2800">
                <a:solidFill>
                  <a:srgbClr val="000000"/>
                </a:solidFill>
              </a:rPr>
              <a:t>f(x) </a:t>
            </a:r>
            <a:r>
              <a:rPr lang="el-GR" sz="2800">
                <a:solidFill>
                  <a:srgbClr val="000000"/>
                </a:solidFill>
              </a:rPr>
              <a:t>είναι ο αριθμός (ή το ποσοστό) των συγγραφέων  με χ δημοσιεύσεις</a:t>
            </a:r>
          </a:p>
          <a:p>
            <a:pPr lvl="1" indent="-307975">
              <a:lnSpc>
                <a:spcPct val="95000"/>
              </a:lnSpc>
              <a:buClr>
                <a:srgbClr val="000000"/>
              </a:buClr>
              <a:buSzPct val="100000"/>
              <a:buFontTx/>
              <a:buChar char="•"/>
            </a:pPr>
            <a:r>
              <a:rPr lang="el-GR" sz="2800">
                <a:solidFill>
                  <a:srgbClr val="000000"/>
                </a:solidFill>
              </a:rPr>
              <a:t>Παίρνοντας όπου </a:t>
            </a:r>
            <a:r>
              <a:rPr lang="en-GB" sz="2800">
                <a:solidFill>
                  <a:srgbClr val="000000"/>
                </a:solidFill>
              </a:rPr>
              <a:t>a=2, k=.608 (</a:t>
            </a:r>
            <a:r>
              <a:rPr lang="el-GR" sz="2800">
                <a:solidFill>
                  <a:srgbClr val="000000"/>
                </a:solidFill>
              </a:rPr>
              <a:t>τιμές που έβαλε ο Lotka ) για συλλογές έστω 1000 συγγραφέων, μπορούμε να προβλέψουμε  πόσοι συγγραφείς </a:t>
            </a:r>
            <a:r>
              <a:rPr lang="en-US" sz="2800">
                <a:solidFill>
                  <a:srgbClr val="000000"/>
                </a:solidFill>
              </a:rPr>
              <a:t>f(x) </a:t>
            </a:r>
            <a:r>
              <a:rPr lang="el-GR" sz="2800">
                <a:solidFill>
                  <a:srgbClr val="000000"/>
                </a:solidFill>
              </a:rPr>
              <a:t>έχουν γράψει χ δημοσιεύσεις( πόσοι 1 δημοσίευση πόσοι δύο κ.ο.κ)</a:t>
            </a:r>
          </a:p>
          <a:p>
            <a:pPr lvl="1" indent="-307975">
              <a:lnSpc>
                <a:spcPct val="95000"/>
              </a:lnSpc>
              <a:buClr>
                <a:srgbClr val="000000"/>
              </a:buClr>
              <a:buSzPct val="100000"/>
              <a:buFontTx/>
              <a:buChar char="•"/>
            </a:pPr>
            <a:endParaRPr lang="en-US" sz="2800">
              <a:solidFill>
                <a:srgbClr val="000000"/>
              </a:solidFill>
            </a:endParaRPr>
          </a:p>
          <a:p>
            <a:pPr lvl="1" indent="-307975">
              <a:lnSpc>
                <a:spcPct val="95000"/>
              </a:lnSpc>
              <a:buClr>
                <a:srgbClr val="000000"/>
              </a:buClr>
              <a:buSzPct val="100000"/>
            </a:pPr>
            <a:endParaRPr lang="en-US" sz="2800">
              <a:solidFill>
                <a:srgbClr val="000000"/>
              </a:solidFill>
            </a:endParaRPr>
          </a:p>
          <a:p>
            <a:pPr>
              <a:lnSpc>
                <a:spcPct val="95000"/>
              </a:lnSpc>
              <a:buClr>
                <a:srgbClr val="000000"/>
              </a:buClr>
              <a:buSzPct val="100000"/>
            </a:pPr>
            <a:endParaRPr lang="en-US" sz="2800">
              <a:solidFill>
                <a:srgbClr val="000000"/>
              </a:solidFill>
            </a:endParaRPr>
          </a:p>
        </p:txBody>
      </p:sp>
      <p:sp>
        <p:nvSpPr>
          <p:cNvPr id="5" name="4 - Θέση αριθμού διαφάνειας"/>
          <p:cNvSpPr>
            <a:spLocks noGrp="1"/>
          </p:cNvSpPr>
          <p:nvPr>
            <p:ph type="sldNum" sz="quarter" idx="12"/>
          </p:nvPr>
        </p:nvSpPr>
        <p:spPr/>
        <p:txBody>
          <a:bodyPr/>
          <a:lstStyle/>
          <a:p>
            <a:fld id="{02D305CF-0940-48A8-9D14-0BD73E5DE143}" type="slidenum">
              <a:rPr lang="el-GR" smtClean="0"/>
              <a:pPr/>
              <a:t>4</a:t>
            </a:fld>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l-GR"/>
              <a:t>O </a:t>
            </a:r>
            <a:r>
              <a:rPr lang="el-GR" b="1"/>
              <a:t>νόμος του Lotka</a:t>
            </a:r>
          </a:p>
        </p:txBody>
      </p:sp>
      <p:sp>
        <p:nvSpPr>
          <p:cNvPr id="13315" name="Rectangle 3"/>
          <p:cNvSpPr>
            <a:spLocks noGrp="1" noChangeArrowheads="1"/>
          </p:cNvSpPr>
          <p:nvPr>
            <p:ph type="body" idx="1"/>
          </p:nvPr>
        </p:nvSpPr>
        <p:spPr/>
        <p:txBody>
          <a:bodyPr/>
          <a:lstStyle/>
          <a:p>
            <a:pPr>
              <a:lnSpc>
                <a:spcPct val="80000"/>
              </a:lnSpc>
            </a:pPr>
            <a:r>
              <a:rPr lang="el-GR" sz="1600" b="1"/>
              <a:t>Αναμενόμενος #                  Αριθμός                                Ποσοστό συγ/φεων</a:t>
            </a:r>
          </a:p>
          <a:p>
            <a:pPr>
              <a:lnSpc>
                <a:spcPct val="80000"/>
              </a:lnSpc>
              <a:buFontTx/>
              <a:buNone/>
            </a:pPr>
            <a:r>
              <a:rPr lang="el-GR" sz="1600" b="1"/>
              <a:t>      Δημοσιεύσεων                   συγγραφέων</a:t>
            </a:r>
          </a:p>
          <a:p>
            <a:pPr>
              <a:lnSpc>
                <a:spcPct val="80000"/>
              </a:lnSpc>
            </a:pPr>
            <a:endParaRPr lang="el-GR" sz="1600"/>
          </a:p>
          <a:p>
            <a:pPr>
              <a:lnSpc>
                <a:spcPct val="80000"/>
              </a:lnSpc>
            </a:pPr>
            <a:r>
              <a:rPr lang="el-GR" sz="1600"/>
              <a:t>1                             .608*1000/1</a:t>
            </a:r>
            <a:r>
              <a:rPr lang="el-GR" sz="1600" baseline="30000"/>
              <a:t>2</a:t>
            </a:r>
            <a:r>
              <a:rPr lang="el-GR" sz="1600"/>
              <a:t>   608     ή             </a:t>
            </a:r>
            <a:r>
              <a:rPr lang="en-US" sz="1600"/>
              <a:t>%*1000</a:t>
            </a:r>
            <a:r>
              <a:rPr lang="el-GR" sz="1600"/>
              <a:t> </a:t>
            </a:r>
            <a:r>
              <a:rPr lang="en-US" sz="1600"/>
              <a:t>= </a:t>
            </a:r>
            <a:r>
              <a:rPr lang="el-GR" sz="1600"/>
              <a:t>.608*1000/1</a:t>
            </a:r>
            <a:r>
              <a:rPr lang="el-GR" sz="1600" baseline="30000"/>
              <a:t>2=</a:t>
            </a:r>
            <a:r>
              <a:rPr lang="el-GR" sz="1600"/>
              <a:t> 60.8%</a:t>
            </a:r>
          </a:p>
          <a:p>
            <a:pPr>
              <a:lnSpc>
                <a:spcPct val="80000"/>
              </a:lnSpc>
            </a:pPr>
            <a:endParaRPr lang="el-GR" sz="1600"/>
          </a:p>
          <a:p>
            <a:pPr>
              <a:lnSpc>
                <a:spcPct val="80000"/>
              </a:lnSpc>
            </a:pPr>
            <a:r>
              <a:rPr lang="el-GR" sz="1600"/>
              <a:t>2                         .608*1000/2</a:t>
            </a:r>
            <a:r>
              <a:rPr lang="el-GR" sz="1600" baseline="30000"/>
              <a:t>2</a:t>
            </a:r>
            <a:r>
              <a:rPr lang="el-GR" sz="1600"/>
              <a:t>      152        ή              </a:t>
            </a:r>
            <a:r>
              <a:rPr lang="en-US" sz="1600"/>
              <a:t>%*1000</a:t>
            </a:r>
            <a:r>
              <a:rPr lang="el-GR" sz="1600"/>
              <a:t> </a:t>
            </a:r>
            <a:r>
              <a:rPr lang="en-US" sz="1600"/>
              <a:t>=</a:t>
            </a:r>
            <a:r>
              <a:rPr lang="el-GR" sz="1600"/>
              <a:t>.608*1000/2</a:t>
            </a:r>
            <a:r>
              <a:rPr lang="el-GR" sz="1600" baseline="30000"/>
              <a:t>2</a:t>
            </a:r>
            <a:r>
              <a:rPr lang="el-GR" sz="1600"/>
              <a:t> =15.2%</a:t>
            </a:r>
          </a:p>
          <a:p>
            <a:pPr>
              <a:lnSpc>
                <a:spcPct val="80000"/>
              </a:lnSpc>
            </a:pPr>
            <a:endParaRPr lang="el-GR" sz="1600"/>
          </a:p>
          <a:p>
            <a:pPr>
              <a:lnSpc>
                <a:spcPct val="80000"/>
              </a:lnSpc>
            </a:pPr>
            <a:r>
              <a:rPr lang="el-GR" sz="1600"/>
              <a:t> 3                                                    68                                       6.8%</a:t>
            </a:r>
          </a:p>
          <a:p>
            <a:pPr>
              <a:lnSpc>
                <a:spcPct val="80000"/>
              </a:lnSpc>
            </a:pPr>
            <a:endParaRPr lang="el-GR" sz="1600"/>
          </a:p>
          <a:p>
            <a:pPr>
              <a:lnSpc>
                <a:spcPct val="80000"/>
              </a:lnSpc>
            </a:pPr>
            <a:r>
              <a:rPr lang="el-GR" sz="1600"/>
              <a:t>4                                                     383                                     8%</a:t>
            </a:r>
          </a:p>
          <a:p>
            <a:pPr>
              <a:lnSpc>
                <a:spcPct val="80000"/>
              </a:lnSpc>
            </a:pPr>
            <a:endParaRPr lang="el-GR" sz="1600"/>
          </a:p>
          <a:p>
            <a:pPr>
              <a:lnSpc>
                <a:spcPct val="80000"/>
              </a:lnSpc>
            </a:pPr>
            <a:endParaRPr lang="el-GR" sz="1600"/>
          </a:p>
          <a:p>
            <a:pPr>
              <a:lnSpc>
                <a:spcPct val="80000"/>
              </a:lnSpc>
            </a:pPr>
            <a:r>
              <a:rPr lang="el-GR" sz="1600"/>
              <a:t>5                                                     24                                       2.4%</a:t>
            </a:r>
          </a:p>
          <a:p>
            <a:pPr>
              <a:lnSpc>
                <a:spcPct val="80000"/>
              </a:lnSpc>
            </a:pPr>
            <a:endParaRPr lang="el-GR" sz="1600"/>
          </a:p>
          <a:p>
            <a:pPr>
              <a:lnSpc>
                <a:spcPct val="80000"/>
              </a:lnSpc>
            </a:pPr>
            <a:endParaRPr lang="el-GR" sz="1600"/>
          </a:p>
          <a:p>
            <a:pPr>
              <a:lnSpc>
                <a:spcPct val="80000"/>
              </a:lnSpc>
            </a:pPr>
            <a:r>
              <a:rPr lang="el-GR" sz="1600"/>
              <a:t>6                                                    17                                        1.7%</a:t>
            </a:r>
          </a:p>
          <a:p>
            <a:pPr>
              <a:lnSpc>
                <a:spcPct val="80000"/>
              </a:lnSpc>
            </a:pPr>
            <a:endParaRPr lang="el-GR" sz="1600"/>
          </a:p>
          <a:p>
            <a:pPr>
              <a:lnSpc>
                <a:spcPct val="80000"/>
              </a:lnSpc>
            </a:pPr>
            <a:endParaRPr lang="el-GR" sz="1600"/>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5</a:t>
            </a:fld>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l-GR"/>
              <a:t>O </a:t>
            </a:r>
            <a:r>
              <a:rPr lang="el-GR" b="1"/>
              <a:t>νόμος του Lotka</a:t>
            </a:r>
            <a:r>
              <a:rPr lang="el-GR"/>
              <a:t> </a:t>
            </a:r>
          </a:p>
        </p:txBody>
      </p:sp>
      <p:sp>
        <p:nvSpPr>
          <p:cNvPr id="15363" name="Rectangle 3"/>
          <p:cNvSpPr>
            <a:spLocks noGrp="1" noChangeArrowheads="1"/>
          </p:cNvSpPr>
          <p:nvPr>
            <p:ph type="body" idx="1"/>
          </p:nvPr>
        </p:nvSpPr>
        <p:spPr/>
        <p:txBody>
          <a:bodyPr/>
          <a:lstStyle/>
          <a:p>
            <a:pPr>
              <a:lnSpc>
                <a:spcPct val="80000"/>
              </a:lnSpc>
            </a:pPr>
            <a:r>
              <a:rPr lang="el-GR" sz="2400" dirty="0"/>
              <a:t>περιγράφει τη συχνότητα δημοσίευσης των συγγραφέων ενός συγκεκριμένου τομέα. Δηλώνει ότι «ο αριθμός των συγγραφέων που έχει παράγει </a:t>
            </a:r>
            <a:r>
              <a:rPr lang="el-GR" sz="2400" u="sng" dirty="0">
                <a:solidFill>
                  <a:schemeClr val="accent2"/>
                </a:solidFill>
              </a:rPr>
              <a:t>χ άρθρα είναι περίπου 1/χ² αυτών που δημιουργούν μόνο ένα</a:t>
            </a:r>
            <a:r>
              <a:rPr lang="el-GR" sz="2400" dirty="0"/>
              <a:t> και η αναλογία των συνεισφερόντων, που έχουν μία συμβολή, είναι περίπου 60,8%. Αυτό σημαίνει ότι από όλους τους συγγραφείς σε ένα συγκεκριμένο τομέα, 60,8% θα έχουν μόνο μία δημοσίευση και 15,2% θα έχουν δύο δημοσιεύσεις (1/2² επί 60.8), 6,8% των συγγραφέων θα έχουν τρεις δημοσιεύσεις (1/2</a:t>
            </a:r>
            <a:r>
              <a:rPr lang="el-GR" sz="2400" baseline="30000" dirty="0"/>
              <a:t>3</a:t>
            </a:r>
            <a:r>
              <a:rPr lang="el-GR" sz="2400" dirty="0"/>
              <a:t> επί 60,8), και ούτω καθ’ εξής. Σύμφωνα με τον νόμο της επιστημονικής παραγωγικότητας του </a:t>
            </a:r>
            <a:r>
              <a:rPr lang="el-GR" sz="2400" dirty="0" err="1"/>
              <a:t>Lotka</a:t>
            </a:r>
            <a:r>
              <a:rPr lang="el-GR" sz="2400" dirty="0"/>
              <a:t>, μόνο 6 στους 1000 συγγραφείς σε ένα τομέα θα παράγουν περισσότερα από δέκα άρθρα (</a:t>
            </a:r>
            <a:r>
              <a:rPr lang="en-US" sz="2400" dirty="0" err="1"/>
              <a:t>Palmquist</a:t>
            </a:r>
            <a:r>
              <a:rPr lang="el-GR" sz="2400" dirty="0"/>
              <a:t>, 2004).</a:t>
            </a:r>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6</a:t>
            </a:fld>
            <a:endParaRPr 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ctrTitle" idx="4294967295"/>
          </p:nvPr>
        </p:nvSpPr>
        <p:spPr>
          <a:xfrm>
            <a:off x="344488" y="425450"/>
            <a:ext cx="8455025" cy="596900"/>
          </a:xfrm>
        </p:spPr>
        <p:txBody>
          <a:bodyPr lIns="0" tIns="0" rIns="0" bIns="0" anchor="t"/>
          <a:lstStyle/>
          <a:p>
            <a:pPr>
              <a:lnSpc>
                <a:spcPct val="95000"/>
              </a:lnSpc>
            </a:pPr>
            <a:r>
              <a:rPr lang="el-GR" sz="3600" b="1"/>
              <a:t>Νόμος του Lotka</a:t>
            </a:r>
            <a:r>
              <a:rPr lang="en-US" sz="3600" b="1">
                <a:solidFill>
                  <a:srgbClr val="000000"/>
                </a:solidFill>
              </a:rPr>
              <a:t>– </a:t>
            </a:r>
            <a:r>
              <a:rPr lang="el-GR" sz="3600" b="1">
                <a:solidFill>
                  <a:srgbClr val="000000"/>
                </a:solidFill>
              </a:rPr>
              <a:t>Αριθμός συγ/φεων ανά επιστημονικές δημοσιεύσεις</a:t>
            </a:r>
            <a:br>
              <a:rPr lang="el-GR" sz="3600" b="1">
                <a:solidFill>
                  <a:srgbClr val="000000"/>
                </a:solidFill>
              </a:rPr>
            </a:br>
            <a:endParaRPr lang="en-US" sz="3600" b="1">
              <a:solidFill>
                <a:srgbClr val="000000"/>
              </a:solidFill>
            </a:endParaRPr>
          </a:p>
        </p:txBody>
      </p:sp>
      <p:pic>
        <p:nvPicPr>
          <p:cNvPr id="17411" name="Picture 5"/>
          <p:cNvPicPr>
            <a:picLocks noChangeAspect="1" noChangeArrowheads="1"/>
          </p:cNvPicPr>
          <p:nvPr/>
        </p:nvPicPr>
        <p:blipFill>
          <a:blip r:embed="rId3" cstate="print"/>
          <a:srcRect/>
          <a:stretch>
            <a:fillRect/>
          </a:stretch>
        </p:blipFill>
        <p:spPr bwMode="auto">
          <a:xfrm>
            <a:off x="1116013" y="1773238"/>
            <a:ext cx="6630987" cy="4068762"/>
          </a:xfrm>
          <a:prstGeom prst="rect">
            <a:avLst/>
          </a:prstGeom>
          <a:noFill/>
          <a:ln w="9525">
            <a:noFill/>
            <a:miter lim="800000"/>
            <a:headEnd/>
            <a:tailEnd/>
          </a:ln>
        </p:spPr>
      </p:pic>
      <p:sp>
        <p:nvSpPr>
          <p:cNvPr id="17412" name="Text Box 6"/>
          <p:cNvSpPr txBox="1">
            <a:spLocks noChangeArrowheads="1"/>
          </p:cNvSpPr>
          <p:nvPr/>
        </p:nvSpPr>
        <p:spPr bwMode="auto">
          <a:xfrm>
            <a:off x="2251075" y="5989638"/>
            <a:ext cx="4338638" cy="522287"/>
          </a:xfrm>
          <a:prstGeom prst="rect">
            <a:avLst/>
          </a:prstGeom>
          <a:noFill/>
          <a:ln w="9525">
            <a:noFill/>
            <a:miter lim="800000"/>
            <a:headEnd/>
            <a:tailEnd/>
          </a:ln>
        </p:spPr>
        <p:txBody>
          <a:bodyPr lIns="0" tIns="0" rIns="0" bIns="0">
            <a:spAutoFit/>
          </a:bodyPr>
          <a:lstStyle/>
          <a:p>
            <a:pPr algn="ctr">
              <a:lnSpc>
                <a:spcPct val="95000"/>
              </a:lnSpc>
            </a:pPr>
            <a:endParaRPr lang="en-US" sz="3600" b="1" i="1">
              <a:solidFill>
                <a:srgbClr val="000000"/>
              </a:solidFill>
            </a:endParaRPr>
          </a:p>
        </p:txBody>
      </p:sp>
      <p:sp>
        <p:nvSpPr>
          <p:cNvPr id="17413" name="Text Box 7"/>
          <p:cNvSpPr txBox="1">
            <a:spLocks noChangeArrowheads="1"/>
          </p:cNvSpPr>
          <p:nvPr/>
        </p:nvSpPr>
        <p:spPr bwMode="auto">
          <a:xfrm rot="16200000">
            <a:off x="611981" y="3499644"/>
            <a:ext cx="2290763" cy="288925"/>
          </a:xfrm>
          <a:prstGeom prst="rect">
            <a:avLst/>
          </a:prstGeom>
          <a:noFill/>
          <a:ln w="9525">
            <a:noFill/>
            <a:miter lim="800000"/>
            <a:headEnd/>
            <a:tailEnd/>
          </a:ln>
        </p:spPr>
        <p:txBody>
          <a:bodyPr lIns="0" tIns="0" rIns="0" bIns="0">
            <a:spAutoFit/>
          </a:bodyPr>
          <a:lstStyle/>
          <a:p>
            <a:pPr algn="ctr">
              <a:lnSpc>
                <a:spcPct val="95000"/>
              </a:lnSpc>
            </a:pPr>
            <a:r>
              <a:rPr lang="el-GR" sz="2000" b="1">
                <a:solidFill>
                  <a:srgbClr val="000000"/>
                </a:solidFill>
              </a:rPr>
              <a:t>Αριθ. συγγραφέων</a:t>
            </a:r>
            <a:endParaRPr lang="en-US" sz="2000" b="1">
              <a:solidFill>
                <a:srgbClr val="000000"/>
              </a:solidFill>
            </a:endParaRPr>
          </a:p>
        </p:txBody>
      </p:sp>
      <p:sp>
        <p:nvSpPr>
          <p:cNvPr id="17414" name="Rectangle 6"/>
          <p:cNvSpPr>
            <a:spLocks noChangeArrowheads="1"/>
          </p:cNvSpPr>
          <p:nvPr/>
        </p:nvSpPr>
        <p:spPr bwMode="auto">
          <a:xfrm>
            <a:off x="3348038" y="5516563"/>
            <a:ext cx="2409825" cy="366712"/>
          </a:xfrm>
          <a:prstGeom prst="rect">
            <a:avLst/>
          </a:prstGeom>
          <a:noFill/>
          <a:ln w="9525">
            <a:noFill/>
            <a:miter lim="800000"/>
            <a:headEnd/>
            <a:tailEnd/>
          </a:ln>
          <a:effectLst/>
        </p:spPr>
        <p:txBody>
          <a:bodyPr wrap="none">
            <a:spAutoFit/>
          </a:bodyPr>
          <a:lstStyle/>
          <a:p>
            <a:r>
              <a:rPr lang="el-GR" b="1">
                <a:solidFill>
                  <a:srgbClr val="000000"/>
                </a:solidFill>
              </a:rPr>
              <a:t>Αριθ. δημοσιεύσεων</a:t>
            </a:r>
          </a:p>
        </p:txBody>
      </p:sp>
      <p:sp>
        <p:nvSpPr>
          <p:cNvPr id="8" name="7 - Θέση αριθμού διαφάνειας"/>
          <p:cNvSpPr>
            <a:spLocks noGrp="1"/>
          </p:cNvSpPr>
          <p:nvPr>
            <p:ph type="sldNum" sz="quarter" idx="12"/>
          </p:nvPr>
        </p:nvSpPr>
        <p:spPr/>
        <p:txBody>
          <a:bodyPr/>
          <a:lstStyle/>
          <a:p>
            <a:fld id="{02D305CF-0940-48A8-9D14-0BD73E5DE143}" type="slidenum">
              <a:rPr lang="el-GR" smtClean="0"/>
              <a:pPr/>
              <a:t>7</a:t>
            </a:fld>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l-GR"/>
              <a:t>Νόμος του Price</a:t>
            </a:r>
          </a:p>
        </p:txBody>
      </p:sp>
      <p:sp>
        <p:nvSpPr>
          <p:cNvPr id="53251" name="Rectangle 3"/>
          <p:cNvSpPr>
            <a:spLocks noGrp="1" noChangeArrowheads="1"/>
          </p:cNvSpPr>
          <p:nvPr>
            <p:ph type="body" idx="1"/>
          </p:nvPr>
        </p:nvSpPr>
        <p:spPr/>
        <p:txBody>
          <a:bodyPr/>
          <a:lstStyle/>
          <a:p>
            <a:pPr>
              <a:lnSpc>
                <a:spcPct val="80000"/>
              </a:lnSpc>
            </a:pPr>
            <a:r>
              <a:rPr lang="el-GR" sz="1800" dirty="0"/>
              <a:t>Στον </a:t>
            </a:r>
            <a:r>
              <a:rPr lang="el-GR" sz="1800" dirty="0" err="1"/>
              <a:t>Price</a:t>
            </a:r>
            <a:r>
              <a:rPr lang="el-GR" sz="1800" dirty="0"/>
              <a:t> οφείλεται η διαπίστωση ότι το μεγαλύτερο μέρος του συνολικού επιστημονικού έργου παράγεται από ένα σχετικά μικρό αριθμό επιστημόνων. Πράγματι, ο </a:t>
            </a:r>
            <a:r>
              <a:rPr lang="el-GR" sz="1800" dirty="0" err="1"/>
              <a:t>Derek</a:t>
            </a:r>
            <a:r>
              <a:rPr lang="el-GR" sz="1800" dirty="0"/>
              <a:t> </a:t>
            </a:r>
            <a:r>
              <a:rPr lang="el-GR" sz="1800" dirty="0" err="1"/>
              <a:t>de</a:t>
            </a:r>
            <a:r>
              <a:rPr lang="el-GR" sz="1800" dirty="0"/>
              <a:t> </a:t>
            </a:r>
            <a:r>
              <a:rPr lang="el-GR" sz="1800" dirty="0" err="1"/>
              <a:t>Solla</a:t>
            </a:r>
            <a:r>
              <a:rPr lang="el-GR" sz="1800" dirty="0"/>
              <a:t> </a:t>
            </a:r>
            <a:r>
              <a:rPr lang="el-GR" sz="1800" dirty="0" err="1"/>
              <a:t>Price</a:t>
            </a:r>
            <a:r>
              <a:rPr lang="el-GR" sz="1800" dirty="0"/>
              <a:t> έφθασε σε μια σειρά από ενδιαφέροντα συμπεράσματα σαν κι αυτό στις ποσοτικές αναλύσεις των επιστημονικών δημοσιεύσεων, που έκανε στο μικρό του βιβλίο με την ονομασία </a:t>
            </a:r>
            <a:r>
              <a:rPr lang="el-GR" sz="1800" i="1" dirty="0"/>
              <a:t>Μικρή Επιστήμη, Μεγάλη Επιστήμη</a:t>
            </a:r>
            <a:r>
              <a:rPr lang="el-GR" sz="1800" dirty="0"/>
              <a:t> (1963). Ένα από αυτά, το συμπέρασμα, που ονομάσθηκε “νόμος του </a:t>
            </a:r>
            <a:r>
              <a:rPr lang="el-GR" sz="1800" dirty="0" err="1"/>
              <a:t>Price</a:t>
            </a:r>
            <a:r>
              <a:rPr lang="el-GR" sz="1800" dirty="0"/>
              <a:t>,” διαβεβαιώνει ότι “</a:t>
            </a:r>
            <a:r>
              <a:rPr lang="el-GR" sz="2000" u="sng" dirty="0">
                <a:solidFill>
                  <a:schemeClr val="accent2"/>
                </a:solidFill>
              </a:rPr>
              <a:t>οι μισές από τις επιστημονικές εργασίες [σε έναν δεδομένο επιστημονικό τομέα] παράγονται από την τετραγωνική ρίζα του συνολικού αριθμού των συγγραφέων”</a:t>
            </a:r>
            <a:r>
              <a:rPr lang="el-GR" sz="1800" dirty="0"/>
              <a:t> (</a:t>
            </a:r>
            <a:r>
              <a:rPr lang="el-GR" sz="1800" dirty="0" err="1"/>
              <a:t>Allison</a:t>
            </a:r>
            <a:r>
              <a:rPr lang="el-GR" sz="1800" dirty="0"/>
              <a:t> </a:t>
            </a:r>
            <a:r>
              <a:rPr lang="el-GR" sz="1800" dirty="0" err="1"/>
              <a:t>et</a:t>
            </a:r>
            <a:r>
              <a:rPr lang="el-GR" sz="1800" dirty="0"/>
              <a:t> </a:t>
            </a:r>
            <a:r>
              <a:rPr lang="el-GR" sz="1800" dirty="0" err="1"/>
              <a:t>al</a:t>
            </a:r>
            <a:r>
              <a:rPr lang="el-GR" sz="1800" dirty="0"/>
              <a:t>., 1976, σελ. 270). Επειδή, προφανώς, η τετραγωνική ρίζα ενός αριθμού είναι πολύ μικρότερη του μισού του αριθμού αυτού, καθώς ο αριθμός μεγαλώνει, έπεται από το νόμο του </a:t>
            </a:r>
            <a:r>
              <a:rPr lang="el-GR" sz="1800" dirty="0" err="1"/>
              <a:t>Price</a:t>
            </a:r>
            <a:r>
              <a:rPr lang="el-GR" sz="1800" dirty="0"/>
              <a:t> ότι μεγάλο μέρος των συνεισφορών σε μια δεδομένη ερευνητική περιοχή (μετρούμενων με το πλήθος των δημοσιεύσεων) θα τείνει να παράγεται από σχετικά μικρότερο αριθμό επιστημόνων.</a:t>
            </a:r>
          </a:p>
          <a:p>
            <a:pPr>
              <a:lnSpc>
                <a:spcPct val="80000"/>
              </a:lnSpc>
            </a:pPr>
            <a:r>
              <a:rPr lang="el-GR" sz="1800" dirty="0"/>
              <a:t>Ο νόμος του </a:t>
            </a:r>
            <a:r>
              <a:rPr lang="el-GR" sz="1800" dirty="0" err="1"/>
              <a:t>Price</a:t>
            </a:r>
            <a:r>
              <a:rPr lang="el-GR" sz="1800" dirty="0"/>
              <a:t> συσχετίζεται με το νόμο του </a:t>
            </a:r>
            <a:r>
              <a:rPr lang="el-GR" sz="1800" dirty="0" err="1"/>
              <a:t>Lotka</a:t>
            </a:r>
            <a:r>
              <a:rPr lang="el-GR" sz="1800" dirty="0"/>
              <a:t>, </a:t>
            </a:r>
            <a:r>
              <a:rPr lang="el-GR" sz="2000" u="sng" dirty="0">
                <a:solidFill>
                  <a:schemeClr val="accent2"/>
                </a:solidFill>
              </a:rPr>
              <a:t>σύμφωνα με τον οποίον ο αριθμός των συγγραφέων που παράγουν </a:t>
            </a:r>
            <a:r>
              <a:rPr lang="el-GR" sz="2000" i="1" u="sng" dirty="0" smtClean="0">
                <a:solidFill>
                  <a:schemeClr val="accent2"/>
                </a:solidFill>
              </a:rPr>
              <a:t>χ</a:t>
            </a:r>
            <a:r>
              <a:rPr lang="el-GR" sz="2000" u="sng" dirty="0" smtClean="0">
                <a:solidFill>
                  <a:schemeClr val="accent2"/>
                </a:solidFill>
              </a:rPr>
              <a:t> </a:t>
            </a:r>
            <a:r>
              <a:rPr lang="el-GR" sz="2000" u="sng" dirty="0">
                <a:solidFill>
                  <a:schemeClr val="accent2"/>
                </a:solidFill>
              </a:rPr>
              <a:t>εργασίες είναι αντιστρόφως ανάλογος του τετραγώνου του </a:t>
            </a:r>
            <a:r>
              <a:rPr lang="el-GR" sz="2000" i="1" u="sng" dirty="0" smtClean="0">
                <a:solidFill>
                  <a:schemeClr val="accent2"/>
                </a:solidFill>
              </a:rPr>
              <a:t>χ</a:t>
            </a:r>
            <a:r>
              <a:rPr lang="el-GR" sz="1800" dirty="0" smtClean="0"/>
              <a:t>. </a:t>
            </a:r>
            <a:r>
              <a:rPr lang="el-GR" sz="1800" dirty="0"/>
              <a:t>Και οι δυο, οι νόμοι των </a:t>
            </a:r>
            <a:r>
              <a:rPr lang="el-GR" sz="1800" dirty="0" err="1"/>
              <a:t>Price</a:t>
            </a:r>
            <a:r>
              <a:rPr lang="el-GR" sz="1800" dirty="0"/>
              <a:t> και </a:t>
            </a:r>
            <a:r>
              <a:rPr lang="el-GR" sz="1800" dirty="0" err="1"/>
              <a:t>Lotka</a:t>
            </a:r>
            <a:r>
              <a:rPr lang="el-GR" sz="1800" dirty="0"/>
              <a:t>, αναφέρονται στην κατανομή εργασιών ανά συγγραφέα. </a:t>
            </a:r>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8</a:t>
            </a:fld>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ctrTitle" idx="4294967295"/>
          </p:nvPr>
        </p:nvSpPr>
        <p:spPr>
          <a:xfrm>
            <a:off x="446088" y="274638"/>
            <a:ext cx="8658225" cy="1050925"/>
          </a:xfrm>
        </p:spPr>
        <p:txBody>
          <a:bodyPr lIns="0" tIns="0" rIns="0" bIns="0" anchor="t"/>
          <a:lstStyle/>
          <a:p>
            <a:pPr>
              <a:lnSpc>
                <a:spcPct val="95000"/>
              </a:lnSpc>
            </a:pPr>
            <a:r>
              <a:rPr lang="en-US" sz="3600" b="1">
                <a:solidFill>
                  <a:srgbClr val="000000"/>
                </a:solidFill>
              </a:rPr>
              <a:t>Samuel Clement Bradford 1934, 1948</a:t>
            </a:r>
          </a:p>
        </p:txBody>
      </p:sp>
      <p:sp>
        <p:nvSpPr>
          <p:cNvPr id="19459" name="Text Box 4"/>
          <p:cNvSpPr txBox="1">
            <a:spLocks noChangeArrowheads="1"/>
          </p:cNvSpPr>
          <p:nvPr/>
        </p:nvSpPr>
        <p:spPr bwMode="auto">
          <a:xfrm>
            <a:off x="395288" y="1628775"/>
            <a:ext cx="8099425" cy="3236913"/>
          </a:xfrm>
          <a:prstGeom prst="rect">
            <a:avLst/>
          </a:prstGeom>
          <a:noFill/>
          <a:ln w="9525">
            <a:noFill/>
            <a:miter lim="800000"/>
            <a:headEnd/>
            <a:tailEnd/>
          </a:ln>
        </p:spPr>
        <p:txBody>
          <a:bodyPr lIns="0" tIns="0" rIns="0" bIns="0">
            <a:spAutoFit/>
          </a:bodyPr>
          <a:lstStyle/>
          <a:p>
            <a:pPr lvl="1" indent="-307975">
              <a:lnSpc>
                <a:spcPct val="95000"/>
              </a:lnSpc>
              <a:buClr>
                <a:srgbClr val="EEECE1"/>
              </a:buClr>
              <a:buSzPct val="100000"/>
            </a:pPr>
            <a:endParaRPr lang="el-GR" sz="2400"/>
          </a:p>
          <a:p>
            <a:pPr lvl="1" indent="-307975">
              <a:lnSpc>
                <a:spcPct val="95000"/>
              </a:lnSpc>
              <a:buClr>
                <a:srgbClr val="EEECE1"/>
              </a:buClr>
              <a:buSzPct val="100000"/>
            </a:pPr>
            <a:endParaRPr lang="el-GR" sz="2000"/>
          </a:p>
          <a:p>
            <a:pPr marL="771525" lvl="2" indent="-257175">
              <a:lnSpc>
                <a:spcPct val="95000"/>
              </a:lnSpc>
              <a:buClr>
                <a:srgbClr val="EEECE1"/>
              </a:buClr>
              <a:buSzPct val="80000"/>
              <a:buFont typeface="Courier New" pitchFamily="49" charset="0"/>
              <a:buChar char="o"/>
            </a:pPr>
            <a:r>
              <a:rPr lang="el-GR" sz="2000"/>
              <a:t>Πώς τα άρθρα σε ένα συγκεκριμένο θεματικό πεδίο κατανέμονται στα περιοδικά</a:t>
            </a:r>
          </a:p>
          <a:p>
            <a:pPr marL="771525" lvl="2" indent="-257175">
              <a:lnSpc>
                <a:spcPct val="95000"/>
              </a:lnSpc>
              <a:buClr>
                <a:srgbClr val="EEECE1"/>
              </a:buClr>
              <a:buSzPct val="80000"/>
              <a:buFont typeface="Courier New" pitchFamily="49" charset="0"/>
              <a:buChar char="o"/>
            </a:pPr>
            <a:r>
              <a:rPr lang="el-GR" sz="2000"/>
              <a:t>Στόχος</a:t>
            </a:r>
            <a:r>
              <a:rPr lang="en-GB" sz="2000"/>
              <a:t>: </a:t>
            </a:r>
            <a:r>
              <a:rPr lang="el-GR" sz="2000"/>
              <a:t>να αναπτύξει μια μέθοδο για την εξακρίβωση των πιο παραγωγικών περιοδικών σε ένα θεματικό πεδίο και να διαχειριστεί αυτό που ο ίδιος απεκάλεσε </a:t>
            </a:r>
            <a:r>
              <a:rPr lang="en-GB" sz="2000"/>
              <a:t>“</a:t>
            </a:r>
            <a:r>
              <a:rPr lang="el-GR" sz="2000"/>
              <a:t>χάος των εγγράφων</a:t>
            </a:r>
            <a:r>
              <a:rPr lang="en-GB" sz="2000"/>
              <a:t>” (documentary chaos)</a:t>
            </a:r>
            <a:endParaRPr lang="en-US" sz="2000"/>
          </a:p>
          <a:p>
            <a:pPr marL="771525" lvl="2" indent="-257175">
              <a:lnSpc>
                <a:spcPct val="95000"/>
              </a:lnSpc>
              <a:buClr>
                <a:srgbClr val="000000"/>
              </a:buClr>
              <a:buSzPct val="100000"/>
              <a:buFontTx/>
              <a:buChar char=" "/>
            </a:pPr>
            <a:r>
              <a:rPr lang="el-GR" sz="2000"/>
              <a:t>Πρώτα εκδόθηκε στο</a:t>
            </a:r>
            <a:r>
              <a:rPr lang="en-GB" sz="2000"/>
              <a:t>: Engineering (1934) 137: 85-86, </a:t>
            </a:r>
            <a:r>
              <a:rPr lang="el-GR" sz="2000"/>
              <a:t>έπειτα στο βιβλίο του </a:t>
            </a:r>
            <a:r>
              <a:rPr lang="en-GB" sz="2000"/>
              <a:t>Documentation (1948)</a:t>
            </a:r>
          </a:p>
          <a:p>
            <a:pPr marL="771525" lvl="2" indent="-257175">
              <a:lnSpc>
                <a:spcPct val="95000"/>
              </a:lnSpc>
              <a:buClr>
                <a:srgbClr val="000000"/>
              </a:buClr>
              <a:buSzPct val="100000"/>
              <a:buFontTx/>
              <a:buChar char=" "/>
            </a:pPr>
            <a:endParaRPr lang="en-US" sz="2000"/>
          </a:p>
        </p:txBody>
      </p:sp>
      <p:sp>
        <p:nvSpPr>
          <p:cNvPr id="5" name="4 - Θέση αριθμού διαφάνειας"/>
          <p:cNvSpPr>
            <a:spLocks noGrp="1"/>
          </p:cNvSpPr>
          <p:nvPr>
            <p:ph type="sldNum" sz="quarter" idx="12"/>
          </p:nvPr>
        </p:nvSpPr>
        <p:spPr/>
        <p:txBody>
          <a:bodyPr/>
          <a:lstStyle/>
          <a:p>
            <a:fld id="{02D305CF-0940-48A8-9D14-0BD73E5DE143}" type="slidenum">
              <a:rPr lang="el-GR" smtClean="0"/>
              <a:pPr/>
              <a:t>9</a:t>
            </a:fld>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l-GR" sz="4000"/>
              <a:t>Ο </a:t>
            </a:r>
            <a:r>
              <a:rPr lang="el-GR" sz="4000" b="1"/>
              <a:t>νόμος </a:t>
            </a:r>
            <a:r>
              <a:rPr lang="el-GR" sz="4000"/>
              <a:t>της διασποράς</a:t>
            </a:r>
            <a:r>
              <a:rPr lang="el-GR" sz="4000" b="1"/>
              <a:t> του Bra</a:t>
            </a:r>
            <a:r>
              <a:rPr lang="en-US" sz="4000" b="1"/>
              <a:t>d</a:t>
            </a:r>
            <a:r>
              <a:rPr lang="el-GR" sz="4000" b="1"/>
              <a:t>ford</a:t>
            </a:r>
          </a:p>
        </p:txBody>
      </p:sp>
      <p:sp>
        <p:nvSpPr>
          <p:cNvPr id="21507" name="Rectangle 3"/>
          <p:cNvSpPr>
            <a:spLocks noGrp="1" noChangeArrowheads="1"/>
          </p:cNvSpPr>
          <p:nvPr>
            <p:ph type="body" idx="1"/>
          </p:nvPr>
        </p:nvSpPr>
        <p:spPr/>
        <p:txBody>
          <a:bodyPr/>
          <a:lstStyle/>
          <a:p>
            <a:pPr>
              <a:lnSpc>
                <a:spcPct val="80000"/>
              </a:lnSpc>
            </a:pPr>
            <a:r>
              <a:rPr lang="el-GR" sz="2000"/>
              <a:t>Χρησιμεύει ως μία γενική οδηγία προς τους βιβλιοθηκονόμους για τον προσδιορισμό των βασικών τίτλων περιοδικών σε μία συγκεκριμένη θεματική περιοχή. Δηλώνει ότι τα περιοδικά σε έναν συγκεκριμένο θεματικό πεδίο μπορούν </a:t>
            </a:r>
            <a:r>
              <a:rPr lang="el-GR" sz="2000" u="sng">
                <a:solidFill>
                  <a:schemeClr val="accent2"/>
                </a:solidFill>
              </a:rPr>
              <a:t>να διαιρεθούν σε τρεις ομάδες, η κάθε μία εκ των οποίων περιέχει τον ίδιο αριθμό άρθρων</a:t>
            </a:r>
            <a:r>
              <a:rPr lang="el-GR" sz="2000"/>
              <a:t>:</a:t>
            </a:r>
          </a:p>
          <a:p>
            <a:pPr>
              <a:lnSpc>
                <a:spcPct val="80000"/>
              </a:lnSpc>
            </a:pPr>
            <a:r>
              <a:rPr lang="el-GR" sz="2000">
                <a:solidFill>
                  <a:schemeClr val="hlink"/>
                </a:solidFill>
              </a:rPr>
              <a:t>η πρώτη βασική ομάδα αποτελείται από έναν σχετικά </a:t>
            </a:r>
            <a:r>
              <a:rPr lang="el-GR" sz="2000" u="sng">
                <a:solidFill>
                  <a:schemeClr val="hlink"/>
                </a:solidFill>
              </a:rPr>
              <a:t>μικρό</a:t>
            </a:r>
            <a:r>
              <a:rPr lang="el-GR" sz="2000">
                <a:solidFill>
                  <a:schemeClr val="hlink"/>
                </a:solidFill>
              </a:rPr>
              <a:t> σε αριθμό πυρήνα τίτλων περιοδικών</a:t>
            </a:r>
            <a:r>
              <a:rPr lang="el-GR" sz="2000"/>
              <a:t> για το πεδίο αυτό,, </a:t>
            </a:r>
            <a:r>
              <a:rPr lang="el-GR" sz="2000">
                <a:solidFill>
                  <a:schemeClr val="accent2"/>
                </a:solidFill>
              </a:rPr>
              <a:t>που συγκεντρώνει περίπου το ένα τρίτο του συνόλου των άρθρων</a:t>
            </a:r>
            <a:r>
              <a:rPr lang="el-GR" sz="2000"/>
              <a:t>, </a:t>
            </a:r>
          </a:p>
          <a:p>
            <a:pPr>
              <a:lnSpc>
                <a:spcPct val="80000"/>
              </a:lnSpc>
            </a:pPr>
            <a:r>
              <a:rPr lang="el-GR" sz="2000"/>
              <a:t>η δεύτερη ομάδα περιέχει </a:t>
            </a:r>
            <a:r>
              <a:rPr lang="el-GR" sz="2000" u="sng"/>
              <a:t>τον ίδιο αριθμό άρθρων (1/3) </a:t>
            </a:r>
            <a:r>
              <a:rPr lang="el-GR" sz="2000"/>
              <a:t>με την πρώτη, αλλά ένα </a:t>
            </a:r>
            <a:r>
              <a:rPr lang="el-GR" sz="2400" u="sng"/>
              <a:t>μεγαλύτερο</a:t>
            </a:r>
            <a:r>
              <a:rPr lang="el-GR" sz="2000"/>
              <a:t> αριθμό τίτλων περιοδικών, και </a:t>
            </a:r>
          </a:p>
          <a:p>
            <a:pPr>
              <a:lnSpc>
                <a:spcPct val="80000"/>
              </a:lnSpc>
            </a:pPr>
            <a:r>
              <a:rPr lang="el-GR" sz="2000"/>
              <a:t>η τρίτη ομάδα, περιέχει </a:t>
            </a:r>
            <a:r>
              <a:rPr lang="el-GR" sz="2000" u="sng"/>
              <a:t>τον ίδιο αριθμό άρθρων(1/3)</a:t>
            </a:r>
            <a:r>
              <a:rPr lang="el-GR" sz="2000"/>
              <a:t> με τη δεύτερη και πρώτη και ένα ακόμη </a:t>
            </a:r>
            <a:r>
              <a:rPr lang="el-GR" sz="2800"/>
              <a:t>μεγαλύτερο</a:t>
            </a:r>
            <a:r>
              <a:rPr lang="el-GR" sz="2000"/>
              <a:t> αριθμό τίτλων περιοδικών.</a:t>
            </a:r>
          </a:p>
          <a:p>
            <a:pPr>
              <a:lnSpc>
                <a:spcPct val="80000"/>
              </a:lnSpc>
            </a:pPr>
            <a:endParaRPr lang="el-GR" sz="2000"/>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10</a:t>
            </a:fld>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l-GR"/>
              <a:t>Ο </a:t>
            </a:r>
            <a:r>
              <a:rPr lang="el-GR" b="1"/>
              <a:t>νόμος του Bra</a:t>
            </a:r>
            <a:r>
              <a:rPr lang="en-US" b="1"/>
              <a:t>d</a:t>
            </a:r>
            <a:r>
              <a:rPr lang="el-GR" b="1"/>
              <a:t>ford</a:t>
            </a:r>
            <a:r>
              <a:rPr lang="el-GR"/>
              <a:t> </a:t>
            </a:r>
          </a:p>
        </p:txBody>
      </p:sp>
      <p:sp>
        <p:nvSpPr>
          <p:cNvPr id="41987" name="Rectangle 3"/>
          <p:cNvSpPr>
            <a:spLocks noGrp="1" noChangeArrowheads="1"/>
          </p:cNvSpPr>
          <p:nvPr>
            <p:ph type="body" idx="1"/>
          </p:nvPr>
        </p:nvSpPr>
        <p:spPr/>
        <p:txBody>
          <a:bodyPr/>
          <a:lstStyle/>
          <a:p>
            <a:pPr>
              <a:lnSpc>
                <a:spcPct val="80000"/>
              </a:lnSpc>
            </a:pPr>
            <a:r>
              <a:rPr lang="el-GR" sz="2800" dirty="0"/>
              <a:t>Η μαθηματική σχέση του αριθμού των περιοδικών στον πυρήνα της πρώτης ομάδας είναι μία σταθερά κ και στη δεύτερη ζώνη η σχέση είναι κ</a:t>
            </a:r>
            <a:r>
              <a:rPr lang="el-GR" sz="2800" baseline="30000" dirty="0"/>
              <a:t>1</a:t>
            </a:r>
            <a:r>
              <a:rPr lang="el-GR" sz="2800" dirty="0"/>
              <a:t>. Ο </a:t>
            </a:r>
            <a:r>
              <a:rPr lang="el-GR" sz="2800" dirty="0" err="1"/>
              <a:t>Bradford</a:t>
            </a:r>
            <a:r>
              <a:rPr lang="el-GR" sz="2800" dirty="0"/>
              <a:t> εξέφρασε πως ο αριθμός των περιοδικών στις τρεις παραπάνω ομάδες αυξάνει με την αναλογία </a:t>
            </a:r>
            <a:r>
              <a:rPr lang="el-GR" sz="2800" dirty="0" smtClean="0"/>
              <a:t>κ</a:t>
            </a:r>
            <a:r>
              <a:rPr lang="el-GR" sz="2800" baseline="30000" dirty="0" smtClean="0"/>
              <a:t>0 </a:t>
            </a:r>
            <a:r>
              <a:rPr lang="el-GR" sz="2800" dirty="0" smtClean="0"/>
              <a:t>: </a:t>
            </a:r>
            <a:r>
              <a:rPr lang="el-GR" sz="2800" dirty="0"/>
              <a:t>κ</a:t>
            </a:r>
            <a:r>
              <a:rPr lang="el-GR" sz="2800" baseline="30000" dirty="0"/>
              <a:t>1</a:t>
            </a:r>
            <a:r>
              <a:rPr lang="el-GR" sz="2800" dirty="0"/>
              <a:t> : κ²,… (π.χ. αν έχουμε μια ομάδα 390 άρθρων που αναφέρονται πάνω σε ένα θέμα δημοσιευμένων σε 39 περιοδικά, και τα </a:t>
            </a:r>
            <a:r>
              <a:rPr lang="el-GR" sz="2800" u="sng" dirty="0" smtClean="0"/>
              <a:t>130 </a:t>
            </a:r>
            <a:r>
              <a:rPr lang="el-GR" sz="2800" u="sng" dirty="0"/>
              <a:t>βρίσκονται </a:t>
            </a:r>
            <a:r>
              <a:rPr lang="el-GR" sz="2800" u="sng" dirty="0" smtClean="0"/>
              <a:t>στα τρία πρώτα περιοδικά (από άποψη αριθμού δημοσιεύσεων σε αυτήν την κατηγορία) </a:t>
            </a:r>
            <a:r>
              <a:rPr lang="el-GR" sz="2800" dirty="0" smtClean="0"/>
              <a:t>τότε </a:t>
            </a:r>
            <a:r>
              <a:rPr lang="el-GR" sz="2800" dirty="0"/>
              <a:t>η αναλογία σε συνεχόμενες ομάδες των 130 άρθρων, θα ήταν ......</a:t>
            </a:r>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11</a:t>
            </a:fld>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533400"/>
            <a:ext cx="8153400" cy="609600"/>
          </a:xfrm>
        </p:spPr>
        <p:txBody>
          <a:bodyPr/>
          <a:lstStyle/>
          <a:p>
            <a:pPr>
              <a:lnSpc>
                <a:spcPct val="90000"/>
              </a:lnSpc>
            </a:pPr>
            <a:r>
              <a:rPr lang="en-US" sz="3600" b="1"/>
              <a:t>Bradford's Law of Scattering – </a:t>
            </a:r>
            <a:br>
              <a:rPr lang="en-US" sz="3600" b="1"/>
            </a:br>
            <a:r>
              <a:rPr lang="en-US" sz="3600" b="1"/>
              <a:t>an idealized example</a:t>
            </a:r>
          </a:p>
        </p:txBody>
      </p:sp>
      <p:sp>
        <p:nvSpPr>
          <p:cNvPr id="23555" name="Rectangle 3"/>
          <p:cNvSpPr>
            <a:spLocks noGrp="1" noChangeArrowheads="1"/>
          </p:cNvSpPr>
          <p:nvPr>
            <p:ph type="body" idx="1"/>
          </p:nvPr>
        </p:nvSpPr>
        <p:spPr>
          <a:xfrm>
            <a:off x="914400" y="1600200"/>
            <a:ext cx="2514600" cy="4800600"/>
          </a:xfrm>
          <a:solidFill>
            <a:srgbClr val="3366FF"/>
          </a:solidFill>
          <a:ln>
            <a:solidFill>
              <a:srgbClr val="6E006E"/>
            </a:solidFill>
          </a:ln>
        </p:spPr>
        <p:txBody>
          <a:bodyPr/>
          <a:lstStyle/>
          <a:p>
            <a:pPr marL="0" indent="0" algn="ctr">
              <a:spcBef>
                <a:spcPct val="10000"/>
              </a:spcBef>
              <a:buFontTx/>
              <a:buNone/>
            </a:pPr>
            <a:r>
              <a:rPr lang="el-GR" sz="2400" b="1"/>
              <a:t>αριθμός</a:t>
            </a:r>
            <a:r>
              <a:rPr lang="en-US" sz="2400" b="1"/>
              <a:t> </a:t>
            </a:r>
          </a:p>
          <a:p>
            <a:pPr marL="0" indent="0" algn="ctr">
              <a:spcBef>
                <a:spcPct val="10000"/>
              </a:spcBef>
              <a:buFontTx/>
              <a:buNone/>
            </a:pPr>
            <a:r>
              <a:rPr lang="el-GR" sz="2400" b="1"/>
              <a:t>περιοδικών</a:t>
            </a:r>
            <a:endParaRPr lang="en-US" sz="2400" b="1"/>
          </a:p>
          <a:p>
            <a:pPr marL="0" indent="0" algn="ctr">
              <a:spcBef>
                <a:spcPct val="10000"/>
              </a:spcBef>
              <a:buFontTx/>
              <a:buNone/>
            </a:pPr>
            <a:r>
              <a:rPr lang="en-US" sz="2400" b="1"/>
              <a:t>1</a:t>
            </a:r>
          </a:p>
          <a:p>
            <a:pPr marL="0" indent="0" algn="ctr">
              <a:spcBef>
                <a:spcPct val="10000"/>
              </a:spcBef>
              <a:buFontTx/>
              <a:buNone/>
            </a:pPr>
            <a:r>
              <a:rPr lang="en-US" sz="2400" b="1"/>
              <a:t>2</a:t>
            </a:r>
          </a:p>
          <a:p>
            <a:pPr marL="0" indent="0" algn="ctr">
              <a:spcBef>
                <a:spcPct val="10000"/>
              </a:spcBef>
              <a:buFontTx/>
              <a:buNone/>
            </a:pPr>
            <a:r>
              <a:rPr lang="en-US" sz="2400" b="1"/>
              <a:t>1</a:t>
            </a:r>
          </a:p>
          <a:p>
            <a:pPr marL="0" indent="0" algn="ctr">
              <a:spcBef>
                <a:spcPct val="10000"/>
              </a:spcBef>
              <a:buFontTx/>
              <a:buNone/>
            </a:pPr>
            <a:r>
              <a:rPr lang="en-US" sz="2400" b="1"/>
              <a:t>2</a:t>
            </a:r>
          </a:p>
          <a:p>
            <a:pPr marL="0" indent="0" algn="ctr">
              <a:spcBef>
                <a:spcPct val="10000"/>
              </a:spcBef>
              <a:buFontTx/>
              <a:buNone/>
            </a:pPr>
            <a:r>
              <a:rPr lang="en-US" sz="2400" b="1"/>
              <a:t>2</a:t>
            </a:r>
          </a:p>
          <a:p>
            <a:pPr marL="0" indent="0" algn="ctr">
              <a:spcBef>
                <a:spcPct val="10000"/>
              </a:spcBef>
              <a:buFontTx/>
              <a:buNone/>
            </a:pPr>
            <a:r>
              <a:rPr lang="en-US" sz="2400" b="1"/>
              <a:t>4</a:t>
            </a:r>
          </a:p>
          <a:p>
            <a:pPr marL="0" indent="0" algn="ctr">
              <a:spcBef>
                <a:spcPct val="10000"/>
              </a:spcBef>
              <a:buFontTx/>
              <a:buNone/>
            </a:pPr>
            <a:r>
              <a:rPr lang="en-US" sz="2400" b="1"/>
              <a:t>10</a:t>
            </a:r>
          </a:p>
          <a:p>
            <a:pPr marL="0" indent="0" algn="ctr">
              <a:spcBef>
                <a:spcPct val="10000"/>
              </a:spcBef>
              <a:buFontTx/>
              <a:buNone/>
            </a:pPr>
            <a:r>
              <a:rPr lang="en-US" sz="2400" b="1"/>
              <a:t>7</a:t>
            </a:r>
          </a:p>
          <a:p>
            <a:pPr marL="0" indent="0" algn="ctr">
              <a:spcBef>
                <a:spcPct val="10000"/>
              </a:spcBef>
              <a:buFontTx/>
              <a:buNone/>
            </a:pPr>
            <a:r>
              <a:rPr lang="en-US" sz="2400" b="1"/>
              <a:t>5</a:t>
            </a:r>
          </a:p>
          <a:p>
            <a:pPr marL="0" indent="0" algn="ctr">
              <a:spcBef>
                <a:spcPct val="10000"/>
              </a:spcBef>
              <a:buFontTx/>
              <a:buNone/>
            </a:pPr>
            <a:r>
              <a:rPr lang="en-US" sz="2400" b="1"/>
              <a:t>5</a:t>
            </a:r>
          </a:p>
        </p:txBody>
      </p:sp>
      <p:sp>
        <p:nvSpPr>
          <p:cNvPr id="23556" name="Rectangle 4"/>
          <p:cNvSpPr>
            <a:spLocks noChangeArrowheads="1"/>
          </p:cNvSpPr>
          <p:nvPr/>
        </p:nvSpPr>
        <p:spPr bwMode="auto">
          <a:xfrm>
            <a:off x="3429000" y="1600200"/>
            <a:ext cx="2362200" cy="4800600"/>
          </a:xfrm>
          <a:prstGeom prst="rect">
            <a:avLst/>
          </a:prstGeom>
          <a:solidFill>
            <a:srgbClr val="FFCDFA"/>
          </a:solidFill>
          <a:ln w="9525">
            <a:solidFill>
              <a:srgbClr val="6E006E"/>
            </a:solidFill>
            <a:miter lim="800000"/>
            <a:headEnd/>
            <a:tailEnd/>
          </a:ln>
          <a:effectLst/>
        </p:spPr>
        <p:txBody>
          <a:bodyPr/>
          <a:lstStyle/>
          <a:p>
            <a:pPr algn="ctr">
              <a:spcBef>
                <a:spcPct val="10000"/>
              </a:spcBef>
            </a:pPr>
            <a:r>
              <a:rPr lang="el-GR" sz="2400" b="1">
                <a:solidFill>
                  <a:schemeClr val="bg2"/>
                </a:solidFill>
              </a:rPr>
              <a:t>Αρ. δημοσ/ων</a:t>
            </a:r>
          </a:p>
          <a:p>
            <a:pPr algn="ctr">
              <a:spcBef>
                <a:spcPct val="10000"/>
              </a:spcBef>
            </a:pPr>
            <a:r>
              <a:rPr lang="el-GR" sz="2400" b="1">
                <a:solidFill>
                  <a:schemeClr val="bg2"/>
                </a:solidFill>
              </a:rPr>
              <a:t>Ανα περ/κο</a:t>
            </a:r>
            <a:endParaRPr lang="en-US" sz="2400" b="1">
              <a:solidFill>
                <a:schemeClr val="bg2"/>
              </a:solidFill>
            </a:endParaRPr>
          </a:p>
          <a:p>
            <a:pPr algn="ctr">
              <a:spcBef>
                <a:spcPct val="10000"/>
              </a:spcBef>
            </a:pPr>
            <a:r>
              <a:rPr lang="en-US" sz="2400" b="1">
                <a:solidFill>
                  <a:schemeClr val="bg2"/>
                </a:solidFill>
              </a:rPr>
              <a:t>60</a:t>
            </a:r>
          </a:p>
          <a:p>
            <a:pPr algn="ctr">
              <a:spcBef>
                <a:spcPct val="10000"/>
              </a:spcBef>
            </a:pPr>
            <a:r>
              <a:rPr lang="en-US" sz="2400" b="1">
                <a:solidFill>
                  <a:schemeClr val="bg2"/>
                </a:solidFill>
              </a:rPr>
              <a:t>35</a:t>
            </a:r>
          </a:p>
          <a:p>
            <a:pPr algn="ctr">
              <a:spcBef>
                <a:spcPct val="10000"/>
              </a:spcBef>
            </a:pPr>
            <a:r>
              <a:rPr lang="en-US" sz="2400" b="1">
                <a:solidFill>
                  <a:schemeClr val="bg2"/>
                </a:solidFill>
              </a:rPr>
              <a:t>30</a:t>
            </a:r>
          </a:p>
          <a:p>
            <a:pPr algn="ctr">
              <a:spcBef>
                <a:spcPct val="10000"/>
              </a:spcBef>
            </a:pPr>
            <a:r>
              <a:rPr lang="en-US" sz="2400" b="1">
                <a:solidFill>
                  <a:schemeClr val="bg2"/>
                </a:solidFill>
              </a:rPr>
              <a:t>25</a:t>
            </a:r>
          </a:p>
          <a:p>
            <a:pPr algn="ctr">
              <a:spcBef>
                <a:spcPct val="10000"/>
              </a:spcBef>
            </a:pPr>
            <a:r>
              <a:rPr lang="en-US" sz="2400" b="1">
                <a:solidFill>
                  <a:schemeClr val="bg2"/>
                </a:solidFill>
              </a:rPr>
              <a:t>9</a:t>
            </a:r>
          </a:p>
          <a:p>
            <a:pPr algn="ctr">
              <a:spcBef>
                <a:spcPct val="10000"/>
              </a:spcBef>
            </a:pPr>
            <a:r>
              <a:rPr lang="en-US" sz="2400" b="1">
                <a:solidFill>
                  <a:schemeClr val="bg2"/>
                </a:solidFill>
              </a:rPr>
              <a:t>8</a:t>
            </a:r>
          </a:p>
          <a:p>
            <a:pPr algn="ctr">
              <a:spcBef>
                <a:spcPct val="10000"/>
              </a:spcBef>
            </a:pPr>
            <a:r>
              <a:rPr lang="en-US" sz="2400" b="1">
                <a:solidFill>
                  <a:schemeClr val="bg2"/>
                </a:solidFill>
              </a:rPr>
              <a:t>6</a:t>
            </a:r>
          </a:p>
          <a:p>
            <a:pPr algn="ctr">
              <a:spcBef>
                <a:spcPct val="10000"/>
              </a:spcBef>
            </a:pPr>
            <a:r>
              <a:rPr lang="en-US" sz="2400" b="1">
                <a:solidFill>
                  <a:schemeClr val="bg2"/>
                </a:solidFill>
              </a:rPr>
              <a:t>5</a:t>
            </a:r>
          </a:p>
          <a:p>
            <a:pPr algn="ctr">
              <a:spcBef>
                <a:spcPct val="10000"/>
              </a:spcBef>
            </a:pPr>
            <a:r>
              <a:rPr lang="en-US" sz="2400" b="1">
                <a:solidFill>
                  <a:schemeClr val="bg2"/>
                </a:solidFill>
              </a:rPr>
              <a:t>4</a:t>
            </a:r>
          </a:p>
          <a:p>
            <a:pPr algn="ctr">
              <a:spcBef>
                <a:spcPct val="10000"/>
              </a:spcBef>
            </a:pPr>
            <a:r>
              <a:rPr lang="en-US" sz="2400" b="1">
                <a:solidFill>
                  <a:schemeClr val="bg2"/>
                </a:solidFill>
              </a:rPr>
              <a:t>3</a:t>
            </a:r>
          </a:p>
        </p:txBody>
      </p:sp>
      <p:sp>
        <p:nvSpPr>
          <p:cNvPr id="23557" name="Rectangle 5"/>
          <p:cNvSpPr>
            <a:spLocks noChangeArrowheads="1"/>
          </p:cNvSpPr>
          <p:nvPr/>
        </p:nvSpPr>
        <p:spPr bwMode="auto">
          <a:xfrm>
            <a:off x="5791200" y="1600200"/>
            <a:ext cx="2590800" cy="4800600"/>
          </a:xfrm>
          <a:prstGeom prst="rect">
            <a:avLst/>
          </a:prstGeom>
          <a:solidFill>
            <a:srgbClr val="007C72"/>
          </a:solidFill>
          <a:ln w="9525">
            <a:solidFill>
              <a:srgbClr val="6E006E"/>
            </a:solidFill>
            <a:miter lim="800000"/>
            <a:headEnd/>
            <a:tailEnd/>
          </a:ln>
          <a:effectLst/>
        </p:spPr>
        <p:txBody>
          <a:bodyPr/>
          <a:lstStyle/>
          <a:p>
            <a:pPr algn="ctr">
              <a:spcBef>
                <a:spcPct val="10000"/>
              </a:spcBef>
            </a:pPr>
            <a:r>
              <a:rPr lang="el-GR" sz="2400" b="1"/>
              <a:t>Συνολικός αρ δημοσιεύσεων</a:t>
            </a:r>
            <a:endParaRPr lang="en-US" sz="2400" b="1"/>
          </a:p>
          <a:p>
            <a:pPr algn="ctr">
              <a:spcBef>
                <a:spcPct val="10000"/>
              </a:spcBef>
            </a:pPr>
            <a:r>
              <a:rPr lang="en-US" sz="2400" b="1"/>
              <a:t>60</a:t>
            </a:r>
          </a:p>
          <a:p>
            <a:pPr algn="ctr">
              <a:spcBef>
                <a:spcPct val="10000"/>
              </a:spcBef>
            </a:pPr>
            <a:r>
              <a:rPr lang="en-US" sz="2400" b="1"/>
              <a:t>70</a:t>
            </a:r>
          </a:p>
          <a:p>
            <a:pPr algn="ctr">
              <a:spcBef>
                <a:spcPct val="10000"/>
              </a:spcBef>
            </a:pPr>
            <a:r>
              <a:rPr lang="en-US" sz="2400" b="1"/>
              <a:t>30</a:t>
            </a:r>
          </a:p>
          <a:p>
            <a:pPr algn="ctr">
              <a:spcBef>
                <a:spcPct val="10000"/>
              </a:spcBef>
            </a:pPr>
            <a:r>
              <a:rPr lang="en-US" sz="2400" b="1"/>
              <a:t>50</a:t>
            </a:r>
          </a:p>
          <a:p>
            <a:pPr algn="ctr">
              <a:spcBef>
                <a:spcPct val="10000"/>
              </a:spcBef>
            </a:pPr>
            <a:r>
              <a:rPr lang="en-US" sz="2400" b="1"/>
              <a:t>18</a:t>
            </a:r>
          </a:p>
          <a:p>
            <a:pPr algn="ctr">
              <a:spcBef>
                <a:spcPct val="10000"/>
              </a:spcBef>
            </a:pPr>
            <a:r>
              <a:rPr lang="en-US" sz="2400" b="1"/>
              <a:t>32</a:t>
            </a:r>
          </a:p>
          <a:p>
            <a:pPr algn="ctr">
              <a:spcBef>
                <a:spcPct val="10000"/>
              </a:spcBef>
            </a:pPr>
            <a:r>
              <a:rPr lang="en-US" sz="2400" b="1"/>
              <a:t>60</a:t>
            </a:r>
          </a:p>
          <a:p>
            <a:pPr algn="ctr">
              <a:spcBef>
                <a:spcPct val="10000"/>
              </a:spcBef>
            </a:pPr>
            <a:r>
              <a:rPr lang="en-US" sz="2400" b="1"/>
              <a:t>35</a:t>
            </a:r>
          </a:p>
          <a:p>
            <a:pPr algn="ctr">
              <a:spcBef>
                <a:spcPct val="10000"/>
              </a:spcBef>
            </a:pPr>
            <a:r>
              <a:rPr lang="en-US" sz="2400" b="1"/>
              <a:t>20</a:t>
            </a:r>
          </a:p>
          <a:p>
            <a:pPr algn="ctr">
              <a:spcBef>
                <a:spcPct val="10000"/>
              </a:spcBef>
            </a:pPr>
            <a:r>
              <a:rPr lang="en-US" sz="2400" b="1"/>
              <a:t>15</a:t>
            </a:r>
          </a:p>
        </p:txBody>
      </p:sp>
      <p:sp>
        <p:nvSpPr>
          <p:cNvPr id="23558" name="Line 6"/>
          <p:cNvSpPr>
            <a:spLocks noChangeShapeType="1"/>
          </p:cNvSpPr>
          <p:nvPr/>
        </p:nvSpPr>
        <p:spPr bwMode="auto">
          <a:xfrm>
            <a:off x="914400" y="2438400"/>
            <a:ext cx="7467600" cy="0"/>
          </a:xfrm>
          <a:prstGeom prst="line">
            <a:avLst/>
          </a:prstGeom>
          <a:noFill/>
          <a:ln w="38100">
            <a:solidFill>
              <a:schemeClr val="bg2"/>
            </a:solidFill>
            <a:round/>
            <a:headEnd/>
            <a:tailEnd/>
          </a:ln>
          <a:effectLst/>
        </p:spPr>
        <p:txBody>
          <a:bodyPr/>
          <a:lstStyle/>
          <a:p>
            <a:endParaRPr lang="el-GR"/>
          </a:p>
        </p:txBody>
      </p:sp>
      <p:sp>
        <p:nvSpPr>
          <p:cNvPr id="23559" name="Line 7"/>
          <p:cNvSpPr>
            <a:spLocks noChangeShapeType="1"/>
          </p:cNvSpPr>
          <p:nvPr/>
        </p:nvSpPr>
        <p:spPr bwMode="auto">
          <a:xfrm>
            <a:off x="914400" y="3200400"/>
            <a:ext cx="7467600" cy="0"/>
          </a:xfrm>
          <a:prstGeom prst="line">
            <a:avLst/>
          </a:prstGeom>
          <a:noFill/>
          <a:ln w="38100">
            <a:solidFill>
              <a:schemeClr val="bg2"/>
            </a:solidFill>
            <a:round/>
            <a:headEnd/>
            <a:tailEnd/>
          </a:ln>
          <a:effectLst/>
        </p:spPr>
        <p:txBody>
          <a:bodyPr/>
          <a:lstStyle/>
          <a:p>
            <a:endParaRPr lang="el-GR"/>
          </a:p>
        </p:txBody>
      </p:sp>
      <p:sp>
        <p:nvSpPr>
          <p:cNvPr id="23560" name="Line 8"/>
          <p:cNvSpPr>
            <a:spLocks noChangeShapeType="1"/>
          </p:cNvSpPr>
          <p:nvPr/>
        </p:nvSpPr>
        <p:spPr bwMode="auto">
          <a:xfrm>
            <a:off x="914400" y="4800600"/>
            <a:ext cx="7467600" cy="0"/>
          </a:xfrm>
          <a:prstGeom prst="line">
            <a:avLst/>
          </a:prstGeom>
          <a:noFill/>
          <a:ln w="38100">
            <a:solidFill>
              <a:schemeClr val="bg2"/>
            </a:solidFill>
            <a:round/>
            <a:headEnd/>
            <a:tailEnd/>
          </a:ln>
          <a:effectLst/>
        </p:spPr>
        <p:txBody>
          <a:bodyPr/>
          <a:lstStyle/>
          <a:p>
            <a:endParaRPr lang="el-GR"/>
          </a:p>
        </p:txBody>
      </p:sp>
      <p:sp>
        <p:nvSpPr>
          <p:cNvPr id="23561" name="AutoShape 9"/>
          <p:cNvSpPr>
            <a:spLocks/>
          </p:cNvSpPr>
          <p:nvPr/>
        </p:nvSpPr>
        <p:spPr bwMode="auto">
          <a:xfrm flipH="1">
            <a:off x="1676400" y="3352800"/>
            <a:ext cx="381000" cy="1371600"/>
          </a:xfrm>
          <a:prstGeom prst="rightBrace">
            <a:avLst>
              <a:gd name="adj1" fmla="val 30000"/>
              <a:gd name="adj2" fmla="val 50000"/>
            </a:avLst>
          </a:prstGeom>
          <a:noFill/>
          <a:ln w="57150">
            <a:solidFill>
              <a:schemeClr val="bg2"/>
            </a:solidFill>
            <a:round/>
            <a:headEnd/>
            <a:tailEnd/>
          </a:ln>
          <a:effectLst/>
        </p:spPr>
        <p:txBody>
          <a:bodyPr wrap="none" anchor="ctr"/>
          <a:lstStyle/>
          <a:p>
            <a:endParaRPr lang="el-GR"/>
          </a:p>
        </p:txBody>
      </p:sp>
      <p:sp>
        <p:nvSpPr>
          <p:cNvPr id="23562" name="AutoShape 10"/>
          <p:cNvSpPr>
            <a:spLocks/>
          </p:cNvSpPr>
          <p:nvPr/>
        </p:nvSpPr>
        <p:spPr bwMode="auto">
          <a:xfrm flipH="1">
            <a:off x="1676400" y="4953000"/>
            <a:ext cx="381000" cy="1371600"/>
          </a:xfrm>
          <a:prstGeom prst="rightBrace">
            <a:avLst>
              <a:gd name="adj1" fmla="val 30000"/>
              <a:gd name="adj2" fmla="val 50000"/>
            </a:avLst>
          </a:prstGeom>
          <a:noFill/>
          <a:ln w="57150">
            <a:solidFill>
              <a:schemeClr val="bg2"/>
            </a:solidFill>
            <a:round/>
            <a:headEnd/>
            <a:tailEnd/>
          </a:ln>
          <a:effectLst/>
        </p:spPr>
        <p:txBody>
          <a:bodyPr wrap="none" anchor="ctr"/>
          <a:lstStyle/>
          <a:p>
            <a:endParaRPr lang="el-GR"/>
          </a:p>
        </p:txBody>
      </p:sp>
      <p:sp>
        <p:nvSpPr>
          <p:cNvPr id="23563" name="AutoShape 11"/>
          <p:cNvSpPr>
            <a:spLocks/>
          </p:cNvSpPr>
          <p:nvPr/>
        </p:nvSpPr>
        <p:spPr bwMode="auto">
          <a:xfrm>
            <a:off x="7239000" y="3352800"/>
            <a:ext cx="381000" cy="1371600"/>
          </a:xfrm>
          <a:prstGeom prst="rightBrace">
            <a:avLst>
              <a:gd name="adj1" fmla="val 30000"/>
              <a:gd name="adj2" fmla="val 50000"/>
            </a:avLst>
          </a:prstGeom>
          <a:noFill/>
          <a:ln w="57150">
            <a:solidFill>
              <a:schemeClr val="bg2"/>
            </a:solidFill>
            <a:round/>
            <a:headEnd/>
            <a:tailEnd/>
          </a:ln>
          <a:effectLst/>
        </p:spPr>
        <p:txBody>
          <a:bodyPr wrap="none" anchor="ctr"/>
          <a:lstStyle/>
          <a:p>
            <a:endParaRPr lang="el-GR"/>
          </a:p>
        </p:txBody>
      </p:sp>
      <p:sp>
        <p:nvSpPr>
          <p:cNvPr id="23564" name="AutoShape 12"/>
          <p:cNvSpPr>
            <a:spLocks/>
          </p:cNvSpPr>
          <p:nvPr/>
        </p:nvSpPr>
        <p:spPr bwMode="auto">
          <a:xfrm>
            <a:off x="7239000" y="4953000"/>
            <a:ext cx="381000" cy="1371600"/>
          </a:xfrm>
          <a:prstGeom prst="rightBrace">
            <a:avLst>
              <a:gd name="adj1" fmla="val 30000"/>
              <a:gd name="adj2" fmla="val 50000"/>
            </a:avLst>
          </a:prstGeom>
          <a:noFill/>
          <a:ln w="57150">
            <a:solidFill>
              <a:schemeClr val="bg2"/>
            </a:solidFill>
            <a:round/>
            <a:headEnd/>
            <a:tailEnd/>
          </a:ln>
          <a:effectLst/>
        </p:spPr>
        <p:txBody>
          <a:bodyPr wrap="none" anchor="ctr"/>
          <a:lstStyle/>
          <a:p>
            <a:endParaRPr lang="el-GR"/>
          </a:p>
        </p:txBody>
      </p:sp>
      <p:sp>
        <p:nvSpPr>
          <p:cNvPr id="23565" name="Text Box 13"/>
          <p:cNvSpPr txBox="1">
            <a:spLocks noChangeArrowheads="1"/>
          </p:cNvSpPr>
          <p:nvPr/>
        </p:nvSpPr>
        <p:spPr bwMode="auto">
          <a:xfrm>
            <a:off x="1219200" y="3733800"/>
            <a:ext cx="457200" cy="641350"/>
          </a:xfrm>
          <a:prstGeom prst="rect">
            <a:avLst/>
          </a:prstGeom>
          <a:noFill/>
          <a:ln w="9525">
            <a:noFill/>
            <a:miter lim="800000"/>
            <a:headEnd/>
            <a:tailEnd/>
          </a:ln>
          <a:effectLst/>
        </p:spPr>
        <p:txBody>
          <a:bodyPr>
            <a:spAutoFit/>
          </a:bodyPr>
          <a:lstStyle/>
          <a:p>
            <a:pPr>
              <a:spcBef>
                <a:spcPct val="50000"/>
              </a:spcBef>
            </a:pPr>
            <a:r>
              <a:rPr lang="en-US" sz="3600" b="1">
                <a:solidFill>
                  <a:srgbClr val="FFFFCC"/>
                </a:solidFill>
              </a:rPr>
              <a:t>9</a:t>
            </a:r>
          </a:p>
        </p:txBody>
      </p:sp>
      <p:sp>
        <p:nvSpPr>
          <p:cNvPr id="23566" name="Text Box 14"/>
          <p:cNvSpPr txBox="1">
            <a:spLocks noChangeArrowheads="1"/>
          </p:cNvSpPr>
          <p:nvPr/>
        </p:nvSpPr>
        <p:spPr bwMode="auto">
          <a:xfrm>
            <a:off x="1066800" y="5257800"/>
            <a:ext cx="762000" cy="641350"/>
          </a:xfrm>
          <a:prstGeom prst="rect">
            <a:avLst/>
          </a:prstGeom>
          <a:noFill/>
          <a:ln w="9525">
            <a:noFill/>
            <a:miter lim="800000"/>
            <a:headEnd/>
            <a:tailEnd/>
          </a:ln>
          <a:effectLst/>
        </p:spPr>
        <p:txBody>
          <a:bodyPr>
            <a:spAutoFit/>
          </a:bodyPr>
          <a:lstStyle/>
          <a:p>
            <a:pPr>
              <a:spcBef>
                <a:spcPct val="50000"/>
              </a:spcBef>
            </a:pPr>
            <a:r>
              <a:rPr lang="en-US" sz="3600" b="1">
                <a:solidFill>
                  <a:srgbClr val="FFFFCC"/>
                </a:solidFill>
              </a:rPr>
              <a:t>27</a:t>
            </a:r>
          </a:p>
        </p:txBody>
      </p:sp>
      <p:sp>
        <p:nvSpPr>
          <p:cNvPr id="23567" name="Text Box 15"/>
          <p:cNvSpPr txBox="1">
            <a:spLocks noChangeArrowheads="1"/>
          </p:cNvSpPr>
          <p:nvPr/>
        </p:nvSpPr>
        <p:spPr bwMode="auto">
          <a:xfrm>
            <a:off x="7543800" y="3733800"/>
            <a:ext cx="1143000" cy="579438"/>
          </a:xfrm>
          <a:prstGeom prst="rect">
            <a:avLst/>
          </a:prstGeom>
          <a:noFill/>
          <a:ln w="9525">
            <a:noFill/>
            <a:miter lim="800000"/>
            <a:headEnd/>
            <a:tailEnd/>
          </a:ln>
          <a:effectLst/>
        </p:spPr>
        <p:txBody>
          <a:bodyPr>
            <a:spAutoFit/>
          </a:bodyPr>
          <a:lstStyle/>
          <a:p>
            <a:pPr>
              <a:spcBef>
                <a:spcPct val="50000"/>
              </a:spcBef>
            </a:pPr>
            <a:r>
              <a:rPr lang="en-US" sz="3200" b="1">
                <a:solidFill>
                  <a:srgbClr val="FFFFCC"/>
                </a:solidFill>
              </a:rPr>
              <a:t>130</a:t>
            </a:r>
          </a:p>
        </p:txBody>
      </p:sp>
      <p:sp>
        <p:nvSpPr>
          <p:cNvPr id="23568" name="Text Box 16"/>
          <p:cNvSpPr txBox="1">
            <a:spLocks noChangeArrowheads="1"/>
          </p:cNvSpPr>
          <p:nvPr/>
        </p:nvSpPr>
        <p:spPr bwMode="auto">
          <a:xfrm>
            <a:off x="7543800" y="5257800"/>
            <a:ext cx="1143000" cy="579438"/>
          </a:xfrm>
          <a:prstGeom prst="rect">
            <a:avLst/>
          </a:prstGeom>
          <a:noFill/>
          <a:ln w="9525">
            <a:noFill/>
            <a:miter lim="800000"/>
            <a:headEnd/>
            <a:tailEnd/>
          </a:ln>
          <a:effectLst/>
        </p:spPr>
        <p:txBody>
          <a:bodyPr>
            <a:spAutoFit/>
          </a:bodyPr>
          <a:lstStyle/>
          <a:p>
            <a:pPr>
              <a:spcBef>
                <a:spcPct val="50000"/>
              </a:spcBef>
            </a:pPr>
            <a:r>
              <a:rPr lang="en-US" sz="3200" b="1">
                <a:solidFill>
                  <a:srgbClr val="FFFFCC"/>
                </a:solidFill>
              </a:rPr>
              <a:t>130</a:t>
            </a:r>
          </a:p>
        </p:txBody>
      </p:sp>
      <p:sp>
        <p:nvSpPr>
          <p:cNvPr id="23569" name="Rectangle 17"/>
          <p:cNvSpPr>
            <a:spLocks noChangeArrowheads="1"/>
          </p:cNvSpPr>
          <p:nvPr/>
        </p:nvSpPr>
        <p:spPr bwMode="auto">
          <a:xfrm>
            <a:off x="914400" y="2438400"/>
            <a:ext cx="7467600" cy="381000"/>
          </a:xfrm>
          <a:prstGeom prst="rect">
            <a:avLst/>
          </a:prstGeom>
          <a:noFill/>
          <a:ln w="76200">
            <a:solidFill>
              <a:srgbClr val="FF3399"/>
            </a:solidFill>
            <a:miter lim="800000"/>
            <a:headEnd/>
            <a:tailEnd/>
          </a:ln>
          <a:effectLst/>
        </p:spPr>
        <p:txBody>
          <a:bodyPr wrap="none" anchor="ctr"/>
          <a:lstStyle/>
          <a:p>
            <a:endParaRPr lang="el-GR"/>
          </a:p>
        </p:txBody>
      </p:sp>
      <p:sp>
        <p:nvSpPr>
          <p:cNvPr id="23570" name="Rectangle 18"/>
          <p:cNvSpPr>
            <a:spLocks noChangeArrowheads="1"/>
          </p:cNvSpPr>
          <p:nvPr/>
        </p:nvSpPr>
        <p:spPr bwMode="auto">
          <a:xfrm>
            <a:off x="914400" y="2819400"/>
            <a:ext cx="7467600" cy="381000"/>
          </a:xfrm>
          <a:prstGeom prst="rect">
            <a:avLst/>
          </a:prstGeom>
          <a:noFill/>
          <a:ln w="76200">
            <a:solidFill>
              <a:srgbClr val="FF3399"/>
            </a:solidFill>
            <a:miter lim="800000"/>
            <a:headEnd/>
            <a:tailEnd/>
          </a:ln>
          <a:effectLst/>
        </p:spPr>
        <p:txBody>
          <a:bodyPr wrap="none" anchor="ctr"/>
          <a:lstStyle/>
          <a:p>
            <a:endParaRPr lang="el-GR"/>
          </a:p>
        </p:txBody>
      </p:sp>
      <p:sp>
        <p:nvSpPr>
          <p:cNvPr id="23571" name="Rectangle 19"/>
          <p:cNvSpPr>
            <a:spLocks noChangeArrowheads="1"/>
          </p:cNvSpPr>
          <p:nvPr/>
        </p:nvSpPr>
        <p:spPr bwMode="auto">
          <a:xfrm>
            <a:off x="914400" y="3200400"/>
            <a:ext cx="7467600" cy="1600200"/>
          </a:xfrm>
          <a:prstGeom prst="rect">
            <a:avLst/>
          </a:prstGeom>
          <a:noFill/>
          <a:ln w="76200">
            <a:solidFill>
              <a:srgbClr val="FF3399"/>
            </a:solidFill>
            <a:miter lim="800000"/>
            <a:headEnd/>
            <a:tailEnd/>
          </a:ln>
          <a:effectLst/>
        </p:spPr>
        <p:txBody>
          <a:bodyPr wrap="none" anchor="ctr"/>
          <a:lstStyle/>
          <a:p>
            <a:endParaRPr lang="el-GR"/>
          </a:p>
        </p:txBody>
      </p:sp>
      <p:sp>
        <p:nvSpPr>
          <p:cNvPr id="23572" name="Rectangle 20"/>
          <p:cNvSpPr>
            <a:spLocks noChangeArrowheads="1"/>
          </p:cNvSpPr>
          <p:nvPr/>
        </p:nvSpPr>
        <p:spPr bwMode="auto">
          <a:xfrm>
            <a:off x="914400" y="4800600"/>
            <a:ext cx="7467600" cy="1600200"/>
          </a:xfrm>
          <a:prstGeom prst="rect">
            <a:avLst/>
          </a:prstGeom>
          <a:noFill/>
          <a:ln w="76200">
            <a:solidFill>
              <a:srgbClr val="FF3399"/>
            </a:solidFill>
            <a:miter lim="800000"/>
            <a:headEnd/>
            <a:tailEnd/>
          </a:ln>
          <a:effectLst/>
        </p:spPr>
        <p:txBody>
          <a:bodyPr wrap="none" anchor="ctr"/>
          <a:lstStyle/>
          <a:p>
            <a:endParaRPr lang="el-GR"/>
          </a:p>
        </p:txBody>
      </p:sp>
      <p:sp>
        <p:nvSpPr>
          <p:cNvPr id="23573" name="Text Box 21"/>
          <p:cNvSpPr txBox="1">
            <a:spLocks noChangeArrowheads="1"/>
          </p:cNvSpPr>
          <p:nvPr/>
        </p:nvSpPr>
        <p:spPr bwMode="auto">
          <a:xfrm>
            <a:off x="7543800" y="2514600"/>
            <a:ext cx="1143000" cy="579438"/>
          </a:xfrm>
          <a:prstGeom prst="rect">
            <a:avLst/>
          </a:prstGeom>
          <a:noFill/>
          <a:ln w="9525">
            <a:noFill/>
            <a:miter lim="800000"/>
            <a:headEnd/>
            <a:tailEnd/>
          </a:ln>
          <a:effectLst/>
        </p:spPr>
        <p:txBody>
          <a:bodyPr>
            <a:spAutoFit/>
          </a:bodyPr>
          <a:lstStyle/>
          <a:p>
            <a:pPr>
              <a:spcBef>
                <a:spcPct val="50000"/>
              </a:spcBef>
            </a:pPr>
            <a:r>
              <a:rPr lang="en-US" sz="3200" b="1">
                <a:solidFill>
                  <a:srgbClr val="FFFFCC"/>
                </a:solidFill>
              </a:rPr>
              <a:t>130</a:t>
            </a:r>
          </a:p>
        </p:txBody>
      </p:sp>
      <p:sp>
        <p:nvSpPr>
          <p:cNvPr id="23574" name="AutoShape 22"/>
          <p:cNvSpPr>
            <a:spLocks/>
          </p:cNvSpPr>
          <p:nvPr/>
        </p:nvSpPr>
        <p:spPr bwMode="auto">
          <a:xfrm>
            <a:off x="7239000" y="2514600"/>
            <a:ext cx="381000" cy="609600"/>
          </a:xfrm>
          <a:prstGeom prst="rightBrace">
            <a:avLst>
              <a:gd name="adj1" fmla="val 13333"/>
              <a:gd name="adj2" fmla="val 50000"/>
            </a:avLst>
          </a:prstGeom>
          <a:noFill/>
          <a:ln w="57150">
            <a:solidFill>
              <a:schemeClr val="bg2"/>
            </a:solidFill>
            <a:round/>
            <a:headEnd/>
            <a:tailEnd/>
          </a:ln>
          <a:effectLst/>
        </p:spPr>
        <p:txBody>
          <a:bodyPr wrap="none" anchor="ctr"/>
          <a:lstStyle/>
          <a:p>
            <a:endParaRPr lang="el-GR"/>
          </a:p>
        </p:txBody>
      </p:sp>
      <p:sp>
        <p:nvSpPr>
          <p:cNvPr id="23575" name="Text Box 23"/>
          <p:cNvSpPr txBox="1">
            <a:spLocks noChangeArrowheads="1"/>
          </p:cNvSpPr>
          <p:nvPr/>
        </p:nvSpPr>
        <p:spPr bwMode="auto">
          <a:xfrm>
            <a:off x="1219200" y="2514600"/>
            <a:ext cx="457200" cy="641350"/>
          </a:xfrm>
          <a:prstGeom prst="rect">
            <a:avLst/>
          </a:prstGeom>
          <a:noFill/>
          <a:ln w="9525">
            <a:noFill/>
            <a:miter lim="800000"/>
            <a:headEnd/>
            <a:tailEnd/>
          </a:ln>
          <a:effectLst/>
        </p:spPr>
        <p:txBody>
          <a:bodyPr>
            <a:spAutoFit/>
          </a:bodyPr>
          <a:lstStyle/>
          <a:p>
            <a:pPr>
              <a:spcBef>
                <a:spcPct val="50000"/>
              </a:spcBef>
            </a:pPr>
            <a:r>
              <a:rPr lang="en-US" sz="3600" b="1">
                <a:solidFill>
                  <a:srgbClr val="FFFFCC"/>
                </a:solidFill>
              </a:rPr>
              <a:t>3</a:t>
            </a:r>
          </a:p>
        </p:txBody>
      </p:sp>
      <p:sp>
        <p:nvSpPr>
          <p:cNvPr id="23576" name="AutoShape 24"/>
          <p:cNvSpPr>
            <a:spLocks/>
          </p:cNvSpPr>
          <p:nvPr/>
        </p:nvSpPr>
        <p:spPr bwMode="auto">
          <a:xfrm flipH="1">
            <a:off x="1676400" y="2514600"/>
            <a:ext cx="381000" cy="609600"/>
          </a:xfrm>
          <a:prstGeom prst="rightBrace">
            <a:avLst>
              <a:gd name="adj1" fmla="val 13333"/>
              <a:gd name="adj2" fmla="val 50000"/>
            </a:avLst>
          </a:prstGeom>
          <a:noFill/>
          <a:ln w="57150">
            <a:solidFill>
              <a:schemeClr val="bg2"/>
            </a:solidFill>
            <a:round/>
            <a:headEnd/>
            <a:tailEnd/>
          </a:ln>
          <a:effectLst/>
        </p:spPr>
        <p:txBody>
          <a:bodyPr wrap="none" anchor="ctr"/>
          <a:lstStyle/>
          <a:p>
            <a:endParaRPr lang="el-GR"/>
          </a:p>
        </p:txBody>
      </p:sp>
      <p:sp>
        <p:nvSpPr>
          <p:cNvPr id="26" name="25 - Θέση αριθμού διαφάνειας"/>
          <p:cNvSpPr>
            <a:spLocks noGrp="1"/>
          </p:cNvSpPr>
          <p:nvPr>
            <p:ph type="sldNum" sz="quarter" idx="12"/>
          </p:nvPr>
        </p:nvSpPr>
        <p:spPr/>
        <p:txBody>
          <a:bodyPr/>
          <a:lstStyle/>
          <a:p>
            <a:fld id="{7AC2B720-B607-443A-BE4D-599D72CB1635}" type="slidenum">
              <a:rPr lang="el-GR" smtClean="0"/>
              <a:pPr/>
              <a:t>12</a:t>
            </a:fld>
            <a:endParaRPr lang="el-G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3569"/>
                                        </p:tgtEl>
                                        <p:attrNameLst>
                                          <p:attrName>style.visibility</p:attrName>
                                        </p:attrNameLst>
                                      </p:cBhvr>
                                      <p:to>
                                        <p:strVal val="visible"/>
                                      </p:to>
                                    </p:set>
                                    <p:anim calcmode="lin" valueType="num">
                                      <p:cBhvr>
                                        <p:cTn id="7" dur="500" fill="hold"/>
                                        <p:tgtEl>
                                          <p:spTgt spid="23569"/>
                                        </p:tgtEl>
                                        <p:attrNameLst>
                                          <p:attrName>ppt_x</p:attrName>
                                        </p:attrNameLst>
                                      </p:cBhvr>
                                      <p:tavLst>
                                        <p:tav tm="0">
                                          <p:val>
                                            <p:strVal val="#ppt_x-#ppt_w/2"/>
                                          </p:val>
                                        </p:tav>
                                        <p:tav tm="100000">
                                          <p:val>
                                            <p:strVal val="#ppt_x"/>
                                          </p:val>
                                        </p:tav>
                                      </p:tavLst>
                                    </p:anim>
                                    <p:anim calcmode="lin" valueType="num">
                                      <p:cBhvr>
                                        <p:cTn id="8" dur="500" fill="hold"/>
                                        <p:tgtEl>
                                          <p:spTgt spid="23569"/>
                                        </p:tgtEl>
                                        <p:attrNameLst>
                                          <p:attrName>ppt_y</p:attrName>
                                        </p:attrNameLst>
                                      </p:cBhvr>
                                      <p:tavLst>
                                        <p:tav tm="0">
                                          <p:val>
                                            <p:strVal val="#ppt_y"/>
                                          </p:val>
                                        </p:tav>
                                        <p:tav tm="100000">
                                          <p:val>
                                            <p:strVal val="#ppt_y"/>
                                          </p:val>
                                        </p:tav>
                                      </p:tavLst>
                                    </p:anim>
                                    <p:anim calcmode="lin" valueType="num">
                                      <p:cBhvr>
                                        <p:cTn id="9" dur="500" fill="hold"/>
                                        <p:tgtEl>
                                          <p:spTgt spid="23569"/>
                                        </p:tgtEl>
                                        <p:attrNameLst>
                                          <p:attrName>ppt_w</p:attrName>
                                        </p:attrNameLst>
                                      </p:cBhvr>
                                      <p:tavLst>
                                        <p:tav tm="0">
                                          <p:val>
                                            <p:fltVal val="0"/>
                                          </p:val>
                                        </p:tav>
                                        <p:tav tm="100000">
                                          <p:val>
                                            <p:strVal val="#ppt_w"/>
                                          </p:val>
                                        </p:tav>
                                      </p:tavLst>
                                    </p:anim>
                                    <p:anim calcmode="lin" valueType="num">
                                      <p:cBhvr>
                                        <p:cTn id="10" dur="500" fill="hold"/>
                                        <p:tgtEl>
                                          <p:spTgt spid="23569"/>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23569"/>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3570"/>
                                        </p:tgtEl>
                                        <p:attrNameLst>
                                          <p:attrName>style.visibility</p:attrName>
                                        </p:attrNameLst>
                                      </p:cBhvr>
                                      <p:to>
                                        <p:strVal val="visible"/>
                                      </p:to>
                                    </p:set>
                                    <p:anim calcmode="lin" valueType="num">
                                      <p:cBhvr>
                                        <p:cTn id="15" dur="500" fill="hold"/>
                                        <p:tgtEl>
                                          <p:spTgt spid="23570"/>
                                        </p:tgtEl>
                                        <p:attrNameLst>
                                          <p:attrName>ppt_x</p:attrName>
                                        </p:attrNameLst>
                                      </p:cBhvr>
                                      <p:tavLst>
                                        <p:tav tm="0">
                                          <p:val>
                                            <p:strVal val="#ppt_x-#ppt_w/2"/>
                                          </p:val>
                                        </p:tav>
                                        <p:tav tm="100000">
                                          <p:val>
                                            <p:strVal val="#ppt_x"/>
                                          </p:val>
                                        </p:tav>
                                      </p:tavLst>
                                    </p:anim>
                                    <p:anim calcmode="lin" valueType="num">
                                      <p:cBhvr>
                                        <p:cTn id="16" dur="500" fill="hold"/>
                                        <p:tgtEl>
                                          <p:spTgt spid="23570"/>
                                        </p:tgtEl>
                                        <p:attrNameLst>
                                          <p:attrName>ppt_y</p:attrName>
                                        </p:attrNameLst>
                                      </p:cBhvr>
                                      <p:tavLst>
                                        <p:tav tm="0">
                                          <p:val>
                                            <p:strVal val="#ppt_y"/>
                                          </p:val>
                                        </p:tav>
                                        <p:tav tm="100000">
                                          <p:val>
                                            <p:strVal val="#ppt_y"/>
                                          </p:val>
                                        </p:tav>
                                      </p:tavLst>
                                    </p:anim>
                                    <p:anim calcmode="lin" valueType="num">
                                      <p:cBhvr>
                                        <p:cTn id="17" dur="500" fill="hold"/>
                                        <p:tgtEl>
                                          <p:spTgt spid="23570"/>
                                        </p:tgtEl>
                                        <p:attrNameLst>
                                          <p:attrName>ppt_w</p:attrName>
                                        </p:attrNameLst>
                                      </p:cBhvr>
                                      <p:tavLst>
                                        <p:tav tm="0">
                                          <p:val>
                                            <p:fltVal val="0"/>
                                          </p:val>
                                        </p:tav>
                                        <p:tav tm="100000">
                                          <p:val>
                                            <p:strVal val="#ppt_w"/>
                                          </p:val>
                                        </p:tav>
                                      </p:tavLst>
                                    </p:anim>
                                    <p:anim calcmode="lin" valueType="num">
                                      <p:cBhvr>
                                        <p:cTn id="18" dur="500" fill="hold"/>
                                        <p:tgtEl>
                                          <p:spTgt spid="23570"/>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23570"/>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23574"/>
                                        </p:tgtEl>
                                        <p:attrNameLst>
                                          <p:attrName>style.visibility</p:attrName>
                                        </p:attrNameLst>
                                      </p:cBhvr>
                                      <p:to>
                                        <p:strVal val="visible"/>
                                      </p:to>
                                    </p:set>
                                    <p:anim calcmode="lin" valueType="num">
                                      <p:cBhvr>
                                        <p:cTn id="23" dur="500" fill="hold"/>
                                        <p:tgtEl>
                                          <p:spTgt spid="23574"/>
                                        </p:tgtEl>
                                        <p:attrNameLst>
                                          <p:attrName>ppt_x</p:attrName>
                                        </p:attrNameLst>
                                      </p:cBhvr>
                                      <p:tavLst>
                                        <p:tav tm="0">
                                          <p:val>
                                            <p:strVal val="#ppt_x"/>
                                          </p:val>
                                        </p:tav>
                                        <p:tav tm="100000">
                                          <p:val>
                                            <p:strVal val="#ppt_x"/>
                                          </p:val>
                                        </p:tav>
                                      </p:tavLst>
                                    </p:anim>
                                    <p:anim calcmode="lin" valueType="num">
                                      <p:cBhvr>
                                        <p:cTn id="24" dur="500" fill="hold"/>
                                        <p:tgtEl>
                                          <p:spTgt spid="23574"/>
                                        </p:tgtEl>
                                        <p:attrNameLst>
                                          <p:attrName>ppt_y</p:attrName>
                                        </p:attrNameLst>
                                      </p:cBhvr>
                                      <p:tavLst>
                                        <p:tav tm="0">
                                          <p:val>
                                            <p:strVal val="#ppt_y-#ppt_h/2"/>
                                          </p:val>
                                        </p:tav>
                                        <p:tav tm="100000">
                                          <p:val>
                                            <p:strVal val="#ppt_y"/>
                                          </p:val>
                                        </p:tav>
                                      </p:tavLst>
                                    </p:anim>
                                    <p:anim calcmode="lin" valueType="num">
                                      <p:cBhvr>
                                        <p:cTn id="25" dur="500" fill="hold"/>
                                        <p:tgtEl>
                                          <p:spTgt spid="23574"/>
                                        </p:tgtEl>
                                        <p:attrNameLst>
                                          <p:attrName>ppt_w</p:attrName>
                                        </p:attrNameLst>
                                      </p:cBhvr>
                                      <p:tavLst>
                                        <p:tav tm="0">
                                          <p:val>
                                            <p:strVal val="#ppt_w"/>
                                          </p:val>
                                        </p:tav>
                                        <p:tav tm="100000">
                                          <p:val>
                                            <p:strVal val="#ppt_w"/>
                                          </p:val>
                                        </p:tav>
                                      </p:tavLst>
                                    </p:anim>
                                    <p:anim calcmode="lin" valueType="num">
                                      <p:cBhvr>
                                        <p:cTn id="26" dur="500" fill="hold"/>
                                        <p:tgtEl>
                                          <p:spTgt spid="23574"/>
                                        </p:tgtEl>
                                        <p:attrNameLst>
                                          <p:attrName>ppt_h</p:attrName>
                                        </p:attrNameLst>
                                      </p:cBhvr>
                                      <p:tavLst>
                                        <p:tav tm="0">
                                          <p:val>
                                            <p:fltVal val="0"/>
                                          </p:val>
                                        </p:tav>
                                        <p:tav tm="100000">
                                          <p:val>
                                            <p:strVal val="#ppt_h"/>
                                          </p:val>
                                        </p:tav>
                                      </p:tavLst>
                                    </p:anim>
                                  </p:childTnLst>
                                </p:cTn>
                              </p:par>
                            </p:childTnLst>
                          </p:cTn>
                        </p:par>
                        <p:par>
                          <p:cTn id="27" fill="hold">
                            <p:stCondLst>
                              <p:cond delay="500"/>
                            </p:stCondLst>
                            <p:childTnLst>
                              <p:par>
                                <p:cTn id="28" presetID="9" presetClass="entr" presetSubtype="0" fill="hold" grpId="0" nodeType="afterEffect">
                                  <p:stCondLst>
                                    <p:cond delay="0"/>
                                  </p:stCondLst>
                                  <p:childTnLst>
                                    <p:set>
                                      <p:cBhvr>
                                        <p:cTn id="29" dur="1" fill="hold">
                                          <p:stCondLst>
                                            <p:cond delay="0"/>
                                          </p:stCondLst>
                                        </p:cTn>
                                        <p:tgtEl>
                                          <p:spTgt spid="23573"/>
                                        </p:tgtEl>
                                        <p:attrNameLst>
                                          <p:attrName>style.visibility</p:attrName>
                                        </p:attrNameLst>
                                      </p:cBhvr>
                                      <p:to>
                                        <p:strVal val="visible"/>
                                      </p:to>
                                    </p:set>
                                    <p:animEffect transition="in" filter="dissolve">
                                      <p:cBhvr>
                                        <p:cTn id="30" dur="500"/>
                                        <p:tgtEl>
                                          <p:spTgt spid="23573"/>
                                        </p:tgtEl>
                                      </p:cBhvr>
                                    </p:animEffect>
                                  </p:childTnLst>
                                </p:cTn>
                              </p:par>
                            </p:childTnLst>
                          </p:cTn>
                        </p:par>
                        <p:par>
                          <p:cTn id="31" fill="hold">
                            <p:stCondLst>
                              <p:cond delay="1000"/>
                            </p:stCondLst>
                            <p:childTnLst>
                              <p:par>
                                <p:cTn id="32" presetID="17" presetClass="entr" presetSubtype="1" fill="hold" grpId="0" nodeType="afterEffect">
                                  <p:stCondLst>
                                    <p:cond delay="0"/>
                                  </p:stCondLst>
                                  <p:childTnLst>
                                    <p:set>
                                      <p:cBhvr>
                                        <p:cTn id="33" dur="1" fill="hold">
                                          <p:stCondLst>
                                            <p:cond delay="0"/>
                                          </p:stCondLst>
                                        </p:cTn>
                                        <p:tgtEl>
                                          <p:spTgt spid="23576"/>
                                        </p:tgtEl>
                                        <p:attrNameLst>
                                          <p:attrName>style.visibility</p:attrName>
                                        </p:attrNameLst>
                                      </p:cBhvr>
                                      <p:to>
                                        <p:strVal val="visible"/>
                                      </p:to>
                                    </p:set>
                                    <p:anim calcmode="lin" valueType="num">
                                      <p:cBhvr>
                                        <p:cTn id="34" dur="500" fill="hold"/>
                                        <p:tgtEl>
                                          <p:spTgt spid="23576"/>
                                        </p:tgtEl>
                                        <p:attrNameLst>
                                          <p:attrName>ppt_x</p:attrName>
                                        </p:attrNameLst>
                                      </p:cBhvr>
                                      <p:tavLst>
                                        <p:tav tm="0">
                                          <p:val>
                                            <p:strVal val="#ppt_x"/>
                                          </p:val>
                                        </p:tav>
                                        <p:tav tm="100000">
                                          <p:val>
                                            <p:strVal val="#ppt_x"/>
                                          </p:val>
                                        </p:tav>
                                      </p:tavLst>
                                    </p:anim>
                                    <p:anim calcmode="lin" valueType="num">
                                      <p:cBhvr>
                                        <p:cTn id="35" dur="500" fill="hold"/>
                                        <p:tgtEl>
                                          <p:spTgt spid="23576"/>
                                        </p:tgtEl>
                                        <p:attrNameLst>
                                          <p:attrName>ppt_y</p:attrName>
                                        </p:attrNameLst>
                                      </p:cBhvr>
                                      <p:tavLst>
                                        <p:tav tm="0">
                                          <p:val>
                                            <p:strVal val="#ppt_y-#ppt_h/2"/>
                                          </p:val>
                                        </p:tav>
                                        <p:tav tm="100000">
                                          <p:val>
                                            <p:strVal val="#ppt_y"/>
                                          </p:val>
                                        </p:tav>
                                      </p:tavLst>
                                    </p:anim>
                                    <p:anim calcmode="lin" valueType="num">
                                      <p:cBhvr>
                                        <p:cTn id="36" dur="500" fill="hold"/>
                                        <p:tgtEl>
                                          <p:spTgt spid="23576"/>
                                        </p:tgtEl>
                                        <p:attrNameLst>
                                          <p:attrName>ppt_w</p:attrName>
                                        </p:attrNameLst>
                                      </p:cBhvr>
                                      <p:tavLst>
                                        <p:tav tm="0">
                                          <p:val>
                                            <p:strVal val="#ppt_w"/>
                                          </p:val>
                                        </p:tav>
                                        <p:tav tm="100000">
                                          <p:val>
                                            <p:strVal val="#ppt_w"/>
                                          </p:val>
                                        </p:tav>
                                      </p:tavLst>
                                    </p:anim>
                                    <p:anim calcmode="lin" valueType="num">
                                      <p:cBhvr>
                                        <p:cTn id="37" dur="500" fill="hold"/>
                                        <p:tgtEl>
                                          <p:spTgt spid="23576"/>
                                        </p:tgtEl>
                                        <p:attrNameLst>
                                          <p:attrName>ppt_h</p:attrName>
                                        </p:attrNameLst>
                                      </p:cBhvr>
                                      <p:tavLst>
                                        <p:tav tm="0">
                                          <p:val>
                                            <p:fltVal val="0"/>
                                          </p:val>
                                        </p:tav>
                                        <p:tav tm="100000">
                                          <p:val>
                                            <p:strVal val="#ppt_h"/>
                                          </p:val>
                                        </p:tav>
                                      </p:tavLst>
                                    </p:anim>
                                  </p:childTnLst>
                                </p:cTn>
                              </p:par>
                            </p:childTnLst>
                          </p:cTn>
                        </p:par>
                        <p:par>
                          <p:cTn id="38" fill="hold">
                            <p:stCondLst>
                              <p:cond delay="1500"/>
                            </p:stCondLst>
                            <p:childTnLst>
                              <p:par>
                                <p:cTn id="39" presetID="9" presetClass="entr" presetSubtype="0" fill="hold" grpId="0" nodeType="afterEffect">
                                  <p:stCondLst>
                                    <p:cond delay="0"/>
                                  </p:stCondLst>
                                  <p:childTnLst>
                                    <p:set>
                                      <p:cBhvr>
                                        <p:cTn id="40" dur="1" fill="hold">
                                          <p:stCondLst>
                                            <p:cond delay="0"/>
                                          </p:stCondLst>
                                        </p:cTn>
                                        <p:tgtEl>
                                          <p:spTgt spid="23575"/>
                                        </p:tgtEl>
                                        <p:attrNameLst>
                                          <p:attrName>style.visibility</p:attrName>
                                        </p:attrNameLst>
                                      </p:cBhvr>
                                      <p:to>
                                        <p:strVal val="visible"/>
                                      </p:to>
                                    </p:set>
                                    <p:animEffect transition="in" filter="dissolve">
                                      <p:cBhvr>
                                        <p:cTn id="41" dur="500"/>
                                        <p:tgtEl>
                                          <p:spTgt spid="23575"/>
                                        </p:tgtEl>
                                      </p:cBhvr>
                                    </p:animEffect>
                                  </p:childTnLst>
                                </p:cTn>
                              </p:par>
                            </p:childTnLst>
                          </p:cTn>
                        </p:par>
                      </p:childTnLst>
                    </p:cTn>
                  </p:par>
                  <p:par>
                    <p:cTn id="42" fill="hold">
                      <p:stCondLst>
                        <p:cond delay="indefinite"/>
                      </p:stCondLst>
                      <p:childTnLst>
                        <p:par>
                          <p:cTn id="43" fill="hold">
                            <p:stCondLst>
                              <p:cond delay="0"/>
                            </p:stCondLst>
                            <p:childTnLst>
                              <p:par>
                                <p:cTn id="44" presetID="17" presetClass="entr" presetSubtype="8" fill="hold" grpId="0" nodeType="clickEffect">
                                  <p:stCondLst>
                                    <p:cond delay="0"/>
                                  </p:stCondLst>
                                  <p:childTnLst>
                                    <p:set>
                                      <p:cBhvr>
                                        <p:cTn id="45" dur="1" fill="hold">
                                          <p:stCondLst>
                                            <p:cond delay="0"/>
                                          </p:stCondLst>
                                        </p:cTn>
                                        <p:tgtEl>
                                          <p:spTgt spid="23571"/>
                                        </p:tgtEl>
                                        <p:attrNameLst>
                                          <p:attrName>style.visibility</p:attrName>
                                        </p:attrNameLst>
                                      </p:cBhvr>
                                      <p:to>
                                        <p:strVal val="visible"/>
                                      </p:to>
                                    </p:set>
                                    <p:anim calcmode="lin" valueType="num">
                                      <p:cBhvr>
                                        <p:cTn id="46" dur="500" fill="hold"/>
                                        <p:tgtEl>
                                          <p:spTgt spid="23571"/>
                                        </p:tgtEl>
                                        <p:attrNameLst>
                                          <p:attrName>ppt_x</p:attrName>
                                        </p:attrNameLst>
                                      </p:cBhvr>
                                      <p:tavLst>
                                        <p:tav tm="0">
                                          <p:val>
                                            <p:strVal val="#ppt_x-#ppt_w/2"/>
                                          </p:val>
                                        </p:tav>
                                        <p:tav tm="100000">
                                          <p:val>
                                            <p:strVal val="#ppt_x"/>
                                          </p:val>
                                        </p:tav>
                                      </p:tavLst>
                                    </p:anim>
                                    <p:anim calcmode="lin" valueType="num">
                                      <p:cBhvr>
                                        <p:cTn id="47" dur="500" fill="hold"/>
                                        <p:tgtEl>
                                          <p:spTgt spid="23571"/>
                                        </p:tgtEl>
                                        <p:attrNameLst>
                                          <p:attrName>ppt_y</p:attrName>
                                        </p:attrNameLst>
                                      </p:cBhvr>
                                      <p:tavLst>
                                        <p:tav tm="0">
                                          <p:val>
                                            <p:strVal val="#ppt_y"/>
                                          </p:val>
                                        </p:tav>
                                        <p:tav tm="100000">
                                          <p:val>
                                            <p:strVal val="#ppt_y"/>
                                          </p:val>
                                        </p:tav>
                                      </p:tavLst>
                                    </p:anim>
                                    <p:anim calcmode="lin" valueType="num">
                                      <p:cBhvr>
                                        <p:cTn id="48" dur="500" fill="hold"/>
                                        <p:tgtEl>
                                          <p:spTgt spid="23571"/>
                                        </p:tgtEl>
                                        <p:attrNameLst>
                                          <p:attrName>ppt_w</p:attrName>
                                        </p:attrNameLst>
                                      </p:cBhvr>
                                      <p:tavLst>
                                        <p:tav tm="0">
                                          <p:val>
                                            <p:fltVal val="0"/>
                                          </p:val>
                                        </p:tav>
                                        <p:tav tm="100000">
                                          <p:val>
                                            <p:strVal val="#ppt_w"/>
                                          </p:val>
                                        </p:tav>
                                      </p:tavLst>
                                    </p:anim>
                                    <p:anim calcmode="lin" valueType="num">
                                      <p:cBhvr>
                                        <p:cTn id="49" dur="500" fill="hold"/>
                                        <p:tgtEl>
                                          <p:spTgt spid="23571"/>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23571"/>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7" presetClass="entr" presetSubtype="1" fill="hold" grpId="0" nodeType="clickEffect">
                                  <p:stCondLst>
                                    <p:cond delay="0"/>
                                  </p:stCondLst>
                                  <p:childTnLst>
                                    <p:set>
                                      <p:cBhvr>
                                        <p:cTn id="53" dur="1" fill="hold">
                                          <p:stCondLst>
                                            <p:cond delay="0"/>
                                          </p:stCondLst>
                                        </p:cTn>
                                        <p:tgtEl>
                                          <p:spTgt spid="23563"/>
                                        </p:tgtEl>
                                        <p:attrNameLst>
                                          <p:attrName>style.visibility</p:attrName>
                                        </p:attrNameLst>
                                      </p:cBhvr>
                                      <p:to>
                                        <p:strVal val="visible"/>
                                      </p:to>
                                    </p:set>
                                    <p:anim calcmode="lin" valueType="num">
                                      <p:cBhvr>
                                        <p:cTn id="54" dur="500" fill="hold"/>
                                        <p:tgtEl>
                                          <p:spTgt spid="23563"/>
                                        </p:tgtEl>
                                        <p:attrNameLst>
                                          <p:attrName>ppt_x</p:attrName>
                                        </p:attrNameLst>
                                      </p:cBhvr>
                                      <p:tavLst>
                                        <p:tav tm="0">
                                          <p:val>
                                            <p:strVal val="#ppt_x"/>
                                          </p:val>
                                        </p:tav>
                                        <p:tav tm="100000">
                                          <p:val>
                                            <p:strVal val="#ppt_x"/>
                                          </p:val>
                                        </p:tav>
                                      </p:tavLst>
                                    </p:anim>
                                    <p:anim calcmode="lin" valueType="num">
                                      <p:cBhvr>
                                        <p:cTn id="55" dur="500" fill="hold"/>
                                        <p:tgtEl>
                                          <p:spTgt spid="23563"/>
                                        </p:tgtEl>
                                        <p:attrNameLst>
                                          <p:attrName>ppt_y</p:attrName>
                                        </p:attrNameLst>
                                      </p:cBhvr>
                                      <p:tavLst>
                                        <p:tav tm="0">
                                          <p:val>
                                            <p:strVal val="#ppt_y-#ppt_h/2"/>
                                          </p:val>
                                        </p:tav>
                                        <p:tav tm="100000">
                                          <p:val>
                                            <p:strVal val="#ppt_y"/>
                                          </p:val>
                                        </p:tav>
                                      </p:tavLst>
                                    </p:anim>
                                    <p:anim calcmode="lin" valueType="num">
                                      <p:cBhvr>
                                        <p:cTn id="56" dur="500" fill="hold"/>
                                        <p:tgtEl>
                                          <p:spTgt spid="23563"/>
                                        </p:tgtEl>
                                        <p:attrNameLst>
                                          <p:attrName>ppt_w</p:attrName>
                                        </p:attrNameLst>
                                      </p:cBhvr>
                                      <p:tavLst>
                                        <p:tav tm="0">
                                          <p:val>
                                            <p:strVal val="#ppt_w"/>
                                          </p:val>
                                        </p:tav>
                                        <p:tav tm="100000">
                                          <p:val>
                                            <p:strVal val="#ppt_w"/>
                                          </p:val>
                                        </p:tav>
                                      </p:tavLst>
                                    </p:anim>
                                    <p:anim calcmode="lin" valueType="num">
                                      <p:cBhvr>
                                        <p:cTn id="57" dur="500" fill="hold"/>
                                        <p:tgtEl>
                                          <p:spTgt spid="23563"/>
                                        </p:tgtEl>
                                        <p:attrNameLst>
                                          <p:attrName>ppt_h</p:attrName>
                                        </p:attrNameLst>
                                      </p:cBhvr>
                                      <p:tavLst>
                                        <p:tav tm="0">
                                          <p:val>
                                            <p:fltVal val="0"/>
                                          </p:val>
                                        </p:tav>
                                        <p:tav tm="100000">
                                          <p:val>
                                            <p:strVal val="#ppt_h"/>
                                          </p:val>
                                        </p:tav>
                                      </p:tavLst>
                                    </p:anim>
                                  </p:childTnLst>
                                </p:cTn>
                              </p:par>
                            </p:childTnLst>
                          </p:cTn>
                        </p:par>
                        <p:par>
                          <p:cTn id="58" fill="hold">
                            <p:stCondLst>
                              <p:cond delay="500"/>
                            </p:stCondLst>
                            <p:childTnLst>
                              <p:par>
                                <p:cTn id="59" presetID="9" presetClass="entr" presetSubtype="0" fill="hold" grpId="0" nodeType="afterEffect">
                                  <p:stCondLst>
                                    <p:cond delay="0"/>
                                  </p:stCondLst>
                                  <p:childTnLst>
                                    <p:set>
                                      <p:cBhvr>
                                        <p:cTn id="60" dur="1" fill="hold">
                                          <p:stCondLst>
                                            <p:cond delay="0"/>
                                          </p:stCondLst>
                                        </p:cTn>
                                        <p:tgtEl>
                                          <p:spTgt spid="23567"/>
                                        </p:tgtEl>
                                        <p:attrNameLst>
                                          <p:attrName>style.visibility</p:attrName>
                                        </p:attrNameLst>
                                      </p:cBhvr>
                                      <p:to>
                                        <p:strVal val="visible"/>
                                      </p:to>
                                    </p:set>
                                    <p:animEffect transition="in" filter="dissolve">
                                      <p:cBhvr>
                                        <p:cTn id="61" dur="500"/>
                                        <p:tgtEl>
                                          <p:spTgt spid="23567"/>
                                        </p:tgtEl>
                                      </p:cBhvr>
                                    </p:animEffect>
                                  </p:childTnLst>
                                </p:cTn>
                              </p:par>
                            </p:childTnLst>
                          </p:cTn>
                        </p:par>
                        <p:par>
                          <p:cTn id="62" fill="hold">
                            <p:stCondLst>
                              <p:cond delay="1000"/>
                            </p:stCondLst>
                            <p:childTnLst>
                              <p:par>
                                <p:cTn id="63" presetID="17" presetClass="entr" presetSubtype="1" fill="hold" grpId="0" nodeType="afterEffect">
                                  <p:stCondLst>
                                    <p:cond delay="0"/>
                                  </p:stCondLst>
                                  <p:childTnLst>
                                    <p:set>
                                      <p:cBhvr>
                                        <p:cTn id="64" dur="1" fill="hold">
                                          <p:stCondLst>
                                            <p:cond delay="0"/>
                                          </p:stCondLst>
                                        </p:cTn>
                                        <p:tgtEl>
                                          <p:spTgt spid="23561"/>
                                        </p:tgtEl>
                                        <p:attrNameLst>
                                          <p:attrName>style.visibility</p:attrName>
                                        </p:attrNameLst>
                                      </p:cBhvr>
                                      <p:to>
                                        <p:strVal val="visible"/>
                                      </p:to>
                                    </p:set>
                                    <p:anim calcmode="lin" valueType="num">
                                      <p:cBhvr>
                                        <p:cTn id="65" dur="500" fill="hold"/>
                                        <p:tgtEl>
                                          <p:spTgt spid="23561"/>
                                        </p:tgtEl>
                                        <p:attrNameLst>
                                          <p:attrName>ppt_x</p:attrName>
                                        </p:attrNameLst>
                                      </p:cBhvr>
                                      <p:tavLst>
                                        <p:tav tm="0">
                                          <p:val>
                                            <p:strVal val="#ppt_x"/>
                                          </p:val>
                                        </p:tav>
                                        <p:tav tm="100000">
                                          <p:val>
                                            <p:strVal val="#ppt_x"/>
                                          </p:val>
                                        </p:tav>
                                      </p:tavLst>
                                    </p:anim>
                                    <p:anim calcmode="lin" valueType="num">
                                      <p:cBhvr>
                                        <p:cTn id="66" dur="500" fill="hold"/>
                                        <p:tgtEl>
                                          <p:spTgt spid="23561"/>
                                        </p:tgtEl>
                                        <p:attrNameLst>
                                          <p:attrName>ppt_y</p:attrName>
                                        </p:attrNameLst>
                                      </p:cBhvr>
                                      <p:tavLst>
                                        <p:tav tm="0">
                                          <p:val>
                                            <p:strVal val="#ppt_y-#ppt_h/2"/>
                                          </p:val>
                                        </p:tav>
                                        <p:tav tm="100000">
                                          <p:val>
                                            <p:strVal val="#ppt_y"/>
                                          </p:val>
                                        </p:tav>
                                      </p:tavLst>
                                    </p:anim>
                                    <p:anim calcmode="lin" valueType="num">
                                      <p:cBhvr>
                                        <p:cTn id="67" dur="500" fill="hold"/>
                                        <p:tgtEl>
                                          <p:spTgt spid="23561"/>
                                        </p:tgtEl>
                                        <p:attrNameLst>
                                          <p:attrName>ppt_w</p:attrName>
                                        </p:attrNameLst>
                                      </p:cBhvr>
                                      <p:tavLst>
                                        <p:tav tm="0">
                                          <p:val>
                                            <p:strVal val="#ppt_w"/>
                                          </p:val>
                                        </p:tav>
                                        <p:tav tm="100000">
                                          <p:val>
                                            <p:strVal val="#ppt_w"/>
                                          </p:val>
                                        </p:tav>
                                      </p:tavLst>
                                    </p:anim>
                                    <p:anim calcmode="lin" valueType="num">
                                      <p:cBhvr>
                                        <p:cTn id="68" dur="500" fill="hold"/>
                                        <p:tgtEl>
                                          <p:spTgt spid="23561"/>
                                        </p:tgtEl>
                                        <p:attrNameLst>
                                          <p:attrName>ppt_h</p:attrName>
                                        </p:attrNameLst>
                                      </p:cBhvr>
                                      <p:tavLst>
                                        <p:tav tm="0">
                                          <p:val>
                                            <p:fltVal val="0"/>
                                          </p:val>
                                        </p:tav>
                                        <p:tav tm="100000">
                                          <p:val>
                                            <p:strVal val="#ppt_h"/>
                                          </p:val>
                                        </p:tav>
                                      </p:tavLst>
                                    </p:anim>
                                  </p:childTnLst>
                                </p:cTn>
                              </p:par>
                            </p:childTnLst>
                          </p:cTn>
                        </p:par>
                        <p:par>
                          <p:cTn id="69" fill="hold">
                            <p:stCondLst>
                              <p:cond delay="1500"/>
                            </p:stCondLst>
                            <p:childTnLst>
                              <p:par>
                                <p:cTn id="70" presetID="9" presetClass="entr" presetSubtype="0" fill="hold" grpId="0" nodeType="afterEffect">
                                  <p:stCondLst>
                                    <p:cond delay="1000"/>
                                  </p:stCondLst>
                                  <p:childTnLst>
                                    <p:set>
                                      <p:cBhvr>
                                        <p:cTn id="71" dur="1" fill="hold">
                                          <p:stCondLst>
                                            <p:cond delay="0"/>
                                          </p:stCondLst>
                                        </p:cTn>
                                        <p:tgtEl>
                                          <p:spTgt spid="23565"/>
                                        </p:tgtEl>
                                        <p:attrNameLst>
                                          <p:attrName>style.visibility</p:attrName>
                                        </p:attrNameLst>
                                      </p:cBhvr>
                                      <p:to>
                                        <p:strVal val="visible"/>
                                      </p:to>
                                    </p:set>
                                    <p:animEffect transition="in" filter="dissolve">
                                      <p:cBhvr>
                                        <p:cTn id="72" dur="500"/>
                                        <p:tgtEl>
                                          <p:spTgt spid="23565"/>
                                        </p:tgtEl>
                                      </p:cBhvr>
                                    </p:animEffect>
                                  </p:childTnLst>
                                </p:cTn>
                              </p:par>
                            </p:childTnLst>
                          </p:cTn>
                        </p:par>
                      </p:childTnLst>
                    </p:cTn>
                  </p:par>
                  <p:par>
                    <p:cTn id="73" fill="hold">
                      <p:stCondLst>
                        <p:cond delay="indefinite"/>
                      </p:stCondLst>
                      <p:childTnLst>
                        <p:par>
                          <p:cTn id="74" fill="hold">
                            <p:stCondLst>
                              <p:cond delay="0"/>
                            </p:stCondLst>
                            <p:childTnLst>
                              <p:par>
                                <p:cTn id="75" presetID="17" presetClass="entr" presetSubtype="8" fill="hold" grpId="0" nodeType="clickEffect">
                                  <p:stCondLst>
                                    <p:cond delay="0"/>
                                  </p:stCondLst>
                                  <p:childTnLst>
                                    <p:set>
                                      <p:cBhvr>
                                        <p:cTn id="76" dur="1" fill="hold">
                                          <p:stCondLst>
                                            <p:cond delay="0"/>
                                          </p:stCondLst>
                                        </p:cTn>
                                        <p:tgtEl>
                                          <p:spTgt spid="23572"/>
                                        </p:tgtEl>
                                        <p:attrNameLst>
                                          <p:attrName>style.visibility</p:attrName>
                                        </p:attrNameLst>
                                      </p:cBhvr>
                                      <p:to>
                                        <p:strVal val="visible"/>
                                      </p:to>
                                    </p:set>
                                    <p:anim calcmode="lin" valueType="num">
                                      <p:cBhvr>
                                        <p:cTn id="77" dur="500" fill="hold"/>
                                        <p:tgtEl>
                                          <p:spTgt spid="23572"/>
                                        </p:tgtEl>
                                        <p:attrNameLst>
                                          <p:attrName>ppt_x</p:attrName>
                                        </p:attrNameLst>
                                      </p:cBhvr>
                                      <p:tavLst>
                                        <p:tav tm="0">
                                          <p:val>
                                            <p:strVal val="#ppt_x-#ppt_w/2"/>
                                          </p:val>
                                        </p:tav>
                                        <p:tav tm="100000">
                                          <p:val>
                                            <p:strVal val="#ppt_x"/>
                                          </p:val>
                                        </p:tav>
                                      </p:tavLst>
                                    </p:anim>
                                    <p:anim calcmode="lin" valueType="num">
                                      <p:cBhvr>
                                        <p:cTn id="78" dur="500" fill="hold"/>
                                        <p:tgtEl>
                                          <p:spTgt spid="23572"/>
                                        </p:tgtEl>
                                        <p:attrNameLst>
                                          <p:attrName>ppt_y</p:attrName>
                                        </p:attrNameLst>
                                      </p:cBhvr>
                                      <p:tavLst>
                                        <p:tav tm="0">
                                          <p:val>
                                            <p:strVal val="#ppt_y"/>
                                          </p:val>
                                        </p:tav>
                                        <p:tav tm="100000">
                                          <p:val>
                                            <p:strVal val="#ppt_y"/>
                                          </p:val>
                                        </p:tav>
                                      </p:tavLst>
                                    </p:anim>
                                    <p:anim calcmode="lin" valueType="num">
                                      <p:cBhvr>
                                        <p:cTn id="79" dur="500" fill="hold"/>
                                        <p:tgtEl>
                                          <p:spTgt spid="23572"/>
                                        </p:tgtEl>
                                        <p:attrNameLst>
                                          <p:attrName>ppt_w</p:attrName>
                                        </p:attrNameLst>
                                      </p:cBhvr>
                                      <p:tavLst>
                                        <p:tav tm="0">
                                          <p:val>
                                            <p:fltVal val="0"/>
                                          </p:val>
                                        </p:tav>
                                        <p:tav tm="100000">
                                          <p:val>
                                            <p:strVal val="#ppt_w"/>
                                          </p:val>
                                        </p:tav>
                                      </p:tavLst>
                                    </p:anim>
                                    <p:anim calcmode="lin" valueType="num">
                                      <p:cBhvr>
                                        <p:cTn id="80" dur="500" fill="hold"/>
                                        <p:tgtEl>
                                          <p:spTgt spid="23572"/>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23572"/>
                                        </p:tgtEl>
                                        <p:attrNameLst>
                                          <p:attrName>style.visibility</p:attrName>
                                        </p:attrNameLst>
                                      </p:cBhvr>
                                      <p:to>
                                        <p:strVal val="hidden"/>
                                      </p:to>
                                    </p:set>
                                  </p:subTnLst>
                                </p:cTn>
                              </p:par>
                            </p:childTnLst>
                          </p:cTn>
                        </p:par>
                      </p:childTnLst>
                    </p:cTn>
                  </p:par>
                  <p:par>
                    <p:cTn id="81" fill="hold">
                      <p:stCondLst>
                        <p:cond delay="indefinite"/>
                      </p:stCondLst>
                      <p:childTnLst>
                        <p:par>
                          <p:cTn id="82" fill="hold">
                            <p:stCondLst>
                              <p:cond delay="0"/>
                            </p:stCondLst>
                            <p:childTnLst>
                              <p:par>
                                <p:cTn id="83" presetID="17" presetClass="entr" presetSubtype="1" fill="hold" grpId="0" nodeType="clickEffect">
                                  <p:stCondLst>
                                    <p:cond delay="0"/>
                                  </p:stCondLst>
                                  <p:childTnLst>
                                    <p:set>
                                      <p:cBhvr>
                                        <p:cTn id="84" dur="1" fill="hold">
                                          <p:stCondLst>
                                            <p:cond delay="0"/>
                                          </p:stCondLst>
                                        </p:cTn>
                                        <p:tgtEl>
                                          <p:spTgt spid="23564"/>
                                        </p:tgtEl>
                                        <p:attrNameLst>
                                          <p:attrName>style.visibility</p:attrName>
                                        </p:attrNameLst>
                                      </p:cBhvr>
                                      <p:to>
                                        <p:strVal val="visible"/>
                                      </p:to>
                                    </p:set>
                                    <p:anim calcmode="lin" valueType="num">
                                      <p:cBhvr>
                                        <p:cTn id="85" dur="500" fill="hold"/>
                                        <p:tgtEl>
                                          <p:spTgt spid="23564"/>
                                        </p:tgtEl>
                                        <p:attrNameLst>
                                          <p:attrName>ppt_x</p:attrName>
                                        </p:attrNameLst>
                                      </p:cBhvr>
                                      <p:tavLst>
                                        <p:tav tm="0">
                                          <p:val>
                                            <p:strVal val="#ppt_x"/>
                                          </p:val>
                                        </p:tav>
                                        <p:tav tm="100000">
                                          <p:val>
                                            <p:strVal val="#ppt_x"/>
                                          </p:val>
                                        </p:tav>
                                      </p:tavLst>
                                    </p:anim>
                                    <p:anim calcmode="lin" valueType="num">
                                      <p:cBhvr>
                                        <p:cTn id="86" dur="500" fill="hold"/>
                                        <p:tgtEl>
                                          <p:spTgt spid="23564"/>
                                        </p:tgtEl>
                                        <p:attrNameLst>
                                          <p:attrName>ppt_y</p:attrName>
                                        </p:attrNameLst>
                                      </p:cBhvr>
                                      <p:tavLst>
                                        <p:tav tm="0">
                                          <p:val>
                                            <p:strVal val="#ppt_y-#ppt_h/2"/>
                                          </p:val>
                                        </p:tav>
                                        <p:tav tm="100000">
                                          <p:val>
                                            <p:strVal val="#ppt_y"/>
                                          </p:val>
                                        </p:tav>
                                      </p:tavLst>
                                    </p:anim>
                                    <p:anim calcmode="lin" valueType="num">
                                      <p:cBhvr>
                                        <p:cTn id="87" dur="500" fill="hold"/>
                                        <p:tgtEl>
                                          <p:spTgt spid="23564"/>
                                        </p:tgtEl>
                                        <p:attrNameLst>
                                          <p:attrName>ppt_w</p:attrName>
                                        </p:attrNameLst>
                                      </p:cBhvr>
                                      <p:tavLst>
                                        <p:tav tm="0">
                                          <p:val>
                                            <p:strVal val="#ppt_w"/>
                                          </p:val>
                                        </p:tav>
                                        <p:tav tm="100000">
                                          <p:val>
                                            <p:strVal val="#ppt_w"/>
                                          </p:val>
                                        </p:tav>
                                      </p:tavLst>
                                    </p:anim>
                                    <p:anim calcmode="lin" valueType="num">
                                      <p:cBhvr>
                                        <p:cTn id="88" dur="500" fill="hold"/>
                                        <p:tgtEl>
                                          <p:spTgt spid="23564"/>
                                        </p:tgtEl>
                                        <p:attrNameLst>
                                          <p:attrName>ppt_h</p:attrName>
                                        </p:attrNameLst>
                                      </p:cBhvr>
                                      <p:tavLst>
                                        <p:tav tm="0">
                                          <p:val>
                                            <p:fltVal val="0"/>
                                          </p:val>
                                        </p:tav>
                                        <p:tav tm="100000">
                                          <p:val>
                                            <p:strVal val="#ppt_h"/>
                                          </p:val>
                                        </p:tav>
                                      </p:tavLst>
                                    </p:anim>
                                  </p:childTnLst>
                                </p:cTn>
                              </p:par>
                            </p:childTnLst>
                          </p:cTn>
                        </p:par>
                        <p:par>
                          <p:cTn id="89" fill="hold">
                            <p:stCondLst>
                              <p:cond delay="500"/>
                            </p:stCondLst>
                            <p:childTnLst>
                              <p:par>
                                <p:cTn id="90" presetID="9" presetClass="entr" presetSubtype="0" fill="hold" grpId="0" nodeType="afterEffect">
                                  <p:stCondLst>
                                    <p:cond delay="0"/>
                                  </p:stCondLst>
                                  <p:childTnLst>
                                    <p:set>
                                      <p:cBhvr>
                                        <p:cTn id="91" dur="1" fill="hold">
                                          <p:stCondLst>
                                            <p:cond delay="0"/>
                                          </p:stCondLst>
                                        </p:cTn>
                                        <p:tgtEl>
                                          <p:spTgt spid="23568"/>
                                        </p:tgtEl>
                                        <p:attrNameLst>
                                          <p:attrName>style.visibility</p:attrName>
                                        </p:attrNameLst>
                                      </p:cBhvr>
                                      <p:to>
                                        <p:strVal val="visible"/>
                                      </p:to>
                                    </p:set>
                                    <p:animEffect transition="in" filter="dissolve">
                                      <p:cBhvr>
                                        <p:cTn id="92" dur="500"/>
                                        <p:tgtEl>
                                          <p:spTgt spid="23568"/>
                                        </p:tgtEl>
                                      </p:cBhvr>
                                    </p:animEffect>
                                  </p:childTnLst>
                                </p:cTn>
                              </p:par>
                            </p:childTnLst>
                          </p:cTn>
                        </p:par>
                        <p:par>
                          <p:cTn id="93" fill="hold">
                            <p:stCondLst>
                              <p:cond delay="1000"/>
                            </p:stCondLst>
                            <p:childTnLst>
                              <p:par>
                                <p:cTn id="94" presetID="17" presetClass="entr" presetSubtype="1" fill="hold" grpId="0" nodeType="afterEffect">
                                  <p:stCondLst>
                                    <p:cond delay="1000"/>
                                  </p:stCondLst>
                                  <p:childTnLst>
                                    <p:set>
                                      <p:cBhvr>
                                        <p:cTn id="95" dur="1" fill="hold">
                                          <p:stCondLst>
                                            <p:cond delay="0"/>
                                          </p:stCondLst>
                                        </p:cTn>
                                        <p:tgtEl>
                                          <p:spTgt spid="23562"/>
                                        </p:tgtEl>
                                        <p:attrNameLst>
                                          <p:attrName>style.visibility</p:attrName>
                                        </p:attrNameLst>
                                      </p:cBhvr>
                                      <p:to>
                                        <p:strVal val="visible"/>
                                      </p:to>
                                    </p:set>
                                    <p:anim calcmode="lin" valueType="num">
                                      <p:cBhvr>
                                        <p:cTn id="96" dur="500" fill="hold"/>
                                        <p:tgtEl>
                                          <p:spTgt spid="23562"/>
                                        </p:tgtEl>
                                        <p:attrNameLst>
                                          <p:attrName>ppt_x</p:attrName>
                                        </p:attrNameLst>
                                      </p:cBhvr>
                                      <p:tavLst>
                                        <p:tav tm="0">
                                          <p:val>
                                            <p:strVal val="#ppt_x"/>
                                          </p:val>
                                        </p:tav>
                                        <p:tav tm="100000">
                                          <p:val>
                                            <p:strVal val="#ppt_x"/>
                                          </p:val>
                                        </p:tav>
                                      </p:tavLst>
                                    </p:anim>
                                    <p:anim calcmode="lin" valueType="num">
                                      <p:cBhvr>
                                        <p:cTn id="97" dur="500" fill="hold"/>
                                        <p:tgtEl>
                                          <p:spTgt spid="23562"/>
                                        </p:tgtEl>
                                        <p:attrNameLst>
                                          <p:attrName>ppt_y</p:attrName>
                                        </p:attrNameLst>
                                      </p:cBhvr>
                                      <p:tavLst>
                                        <p:tav tm="0">
                                          <p:val>
                                            <p:strVal val="#ppt_y-#ppt_h/2"/>
                                          </p:val>
                                        </p:tav>
                                        <p:tav tm="100000">
                                          <p:val>
                                            <p:strVal val="#ppt_y"/>
                                          </p:val>
                                        </p:tav>
                                      </p:tavLst>
                                    </p:anim>
                                    <p:anim calcmode="lin" valueType="num">
                                      <p:cBhvr>
                                        <p:cTn id="98" dur="500" fill="hold"/>
                                        <p:tgtEl>
                                          <p:spTgt spid="23562"/>
                                        </p:tgtEl>
                                        <p:attrNameLst>
                                          <p:attrName>ppt_w</p:attrName>
                                        </p:attrNameLst>
                                      </p:cBhvr>
                                      <p:tavLst>
                                        <p:tav tm="0">
                                          <p:val>
                                            <p:strVal val="#ppt_w"/>
                                          </p:val>
                                        </p:tav>
                                        <p:tav tm="100000">
                                          <p:val>
                                            <p:strVal val="#ppt_w"/>
                                          </p:val>
                                        </p:tav>
                                      </p:tavLst>
                                    </p:anim>
                                    <p:anim calcmode="lin" valueType="num">
                                      <p:cBhvr>
                                        <p:cTn id="99" dur="500" fill="hold"/>
                                        <p:tgtEl>
                                          <p:spTgt spid="23562"/>
                                        </p:tgtEl>
                                        <p:attrNameLst>
                                          <p:attrName>ppt_h</p:attrName>
                                        </p:attrNameLst>
                                      </p:cBhvr>
                                      <p:tavLst>
                                        <p:tav tm="0">
                                          <p:val>
                                            <p:fltVal val="0"/>
                                          </p:val>
                                        </p:tav>
                                        <p:tav tm="100000">
                                          <p:val>
                                            <p:strVal val="#ppt_h"/>
                                          </p:val>
                                        </p:tav>
                                      </p:tavLst>
                                    </p:anim>
                                  </p:childTnLst>
                                </p:cTn>
                              </p:par>
                            </p:childTnLst>
                          </p:cTn>
                        </p:par>
                        <p:par>
                          <p:cTn id="100" fill="hold">
                            <p:stCondLst>
                              <p:cond delay="2500"/>
                            </p:stCondLst>
                            <p:childTnLst>
                              <p:par>
                                <p:cTn id="101" presetID="9" presetClass="entr" presetSubtype="0" fill="hold" grpId="0" nodeType="afterEffect">
                                  <p:stCondLst>
                                    <p:cond delay="1000"/>
                                  </p:stCondLst>
                                  <p:childTnLst>
                                    <p:set>
                                      <p:cBhvr>
                                        <p:cTn id="102" dur="1" fill="hold">
                                          <p:stCondLst>
                                            <p:cond delay="0"/>
                                          </p:stCondLst>
                                        </p:cTn>
                                        <p:tgtEl>
                                          <p:spTgt spid="23566"/>
                                        </p:tgtEl>
                                        <p:attrNameLst>
                                          <p:attrName>style.visibility</p:attrName>
                                        </p:attrNameLst>
                                      </p:cBhvr>
                                      <p:to>
                                        <p:strVal val="visible"/>
                                      </p:to>
                                    </p:set>
                                    <p:animEffect transition="in" filter="dissolve">
                                      <p:cBhvr>
                                        <p:cTn id="103" dur="500"/>
                                        <p:tgtEl>
                                          <p:spTgt spid="23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1" grpId="0" animBg="1"/>
      <p:bldP spid="23562" grpId="0" animBg="1"/>
      <p:bldP spid="23563" grpId="0" animBg="1"/>
      <p:bldP spid="23564" grpId="0" animBg="1"/>
      <p:bldP spid="23565" grpId="0" autoUpdateAnimBg="0"/>
      <p:bldP spid="23566" grpId="0" autoUpdateAnimBg="0"/>
      <p:bldP spid="23567" grpId="0" autoUpdateAnimBg="0"/>
      <p:bldP spid="23568" grpId="0" autoUpdateAnimBg="0"/>
      <p:bldP spid="23569" grpId="0" animBg="1"/>
      <p:bldP spid="23570" grpId="0" animBg="1"/>
      <p:bldP spid="23571" grpId="0" animBg="1"/>
      <p:bldP spid="23572" grpId="0" animBg="1"/>
      <p:bldP spid="23573" grpId="0" autoUpdateAnimBg="0"/>
      <p:bldP spid="23574" grpId="0" animBg="1"/>
      <p:bldP spid="23575" grpId="0" autoUpdateAnimBg="0"/>
      <p:bldP spid="2357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l-GR"/>
              <a:t>Ή αλλιώς </a:t>
            </a:r>
          </a:p>
        </p:txBody>
      </p:sp>
      <p:sp>
        <p:nvSpPr>
          <p:cNvPr id="44035" name="Rectangle 3"/>
          <p:cNvSpPr>
            <a:spLocks noGrp="1" noChangeArrowheads="1"/>
          </p:cNvSpPr>
          <p:nvPr>
            <p:ph type="body" idx="1"/>
          </p:nvPr>
        </p:nvSpPr>
        <p:spPr/>
        <p:txBody>
          <a:bodyPr/>
          <a:lstStyle/>
          <a:p>
            <a:pPr>
              <a:lnSpc>
                <a:spcPct val="90000"/>
              </a:lnSpc>
            </a:pPr>
            <a:r>
              <a:rPr lang="el-GR" sz="2800"/>
              <a:t>Τα πρώτα 3 περιοδικά από το σύνολο των 39 αυξάνουν με κ</a:t>
            </a:r>
            <a:r>
              <a:rPr lang="el-GR" sz="2800" baseline="30000"/>
              <a:t>0</a:t>
            </a:r>
            <a:r>
              <a:rPr lang="el-GR" sz="2800"/>
              <a:t> τα επόμενα 3 με κ</a:t>
            </a:r>
            <a:r>
              <a:rPr lang="el-GR" sz="2800" baseline="30000"/>
              <a:t>1</a:t>
            </a:r>
            <a:r>
              <a:rPr lang="el-GR" sz="2800"/>
              <a:t> τα επόμενα 3 με κ</a:t>
            </a:r>
            <a:r>
              <a:rPr lang="el-GR" sz="2800" baseline="30000"/>
              <a:t>2</a:t>
            </a:r>
            <a:r>
              <a:rPr lang="el-GR" sz="2800"/>
              <a:t> κ.ο.κ. Άρα 3* κ</a:t>
            </a:r>
            <a:r>
              <a:rPr lang="el-GR" sz="2800" baseline="30000"/>
              <a:t>0 </a:t>
            </a:r>
            <a:r>
              <a:rPr lang="el-GR" sz="2800"/>
              <a:t>+ 3* κ</a:t>
            </a:r>
            <a:r>
              <a:rPr lang="el-GR" sz="2800" baseline="30000"/>
              <a:t>1 </a:t>
            </a:r>
            <a:r>
              <a:rPr lang="el-GR" sz="2800"/>
              <a:t>+</a:t>
            </a:r>
            <a:r>
              <a:rPr lang="el-GR" sz="2800" baseline="30000"/>
              <a:t> </a:t>
            </a:r>
            <a:r>
              <a:rPr lang="el-GR" sz="2800"/>
              <a:t>3* κ</a:t>
            </a:r>
            <a:r>
              <a:rPr lang="el-GR" sz="2800" baseline="30000"/>
              <a:t>2</a:t>
            </a:r>
            <a:r>
              <a:rPr lang="el-GR" sz="2800"/>
              <a:t>=</a:t>
            </a:r>
            <a:r>
              <a:rPr lang="el-GR" sz="2800" baseline="30000"/>
              <a:t> </a:t>
            </a:r>
            <a:r>
              <a:rPr lang="el-GR" sz="2800"/>
              <a:t>39 ή 3(κ</a:t>
            </a:r>
            <a:r>
              <a:rPr lang="el-GR" sz="2800" baseline="30000"/>
              <a:t>0 </a:t>
            </a:r>
            <a:r>
              <a:rPr lang="el-GR" sz="2800"/>
              <a:t>+ κ</a:t>
            </a:r>
            <a:r>
              <a:rPr lang="el-GR" sz="2800" baseline="30000"/>
              <a:t>1 </a:t>
            </a:r>
            <a:r>
              <a:rPr lang="el-GR" sz="2800"/>
              <a:t>+ κ2)=39 ή κ</a:t>
            </a:r>
            <a:r>
              <a:rPr lang="el-GR" sz="2800" baseline="30000"/>
              <a:t>0 </a:t>
            </a:r>
            <a:r>
              <a:rPr lang="el-GR" sz="2800"/>
              <a:t>+ κ</a:t>
            </a:r>
            <a:r>
              <a:rPr lang="el-GR" sz="2800" baseline="30000"/>
              <a:t>1 </a:t>
            </a:r>
            <a:r>
              <a:rPr lang="el-GR" sz="2800"/>
              <a:t>+ κ</a:t>
            </a:r>
            <a:r>
              <a:rPr lang="el-GR" sz="2800" baseline="30000"/>
              <a:t>2 </a:t>
            </a:r>
            <a:r>
              <a:rPr lang="el-GR" sz="2800"/>
              <a:t>=13 ή κ</a:t>
            </a:r>
            <a:r>
              <a:rPr lang="el-GR" sz="2800" baseline="30000"/>
              <a:t> </a:t>
            </a:r>
            <a:r>
              <a:rPr lang="el-GR" sz="2800"/>
              <a:t>+ κ</a:t>
            </a:r>
            <a:r>
              <a:rPr lang="el-GR" sz="2800" baseline="30000"/>
              <a:t>2 </a:t>
            </a:r>
            <a:r>
              <a:rPr lang="el-GR" sz="2800"/>
              <a:t>+1=13 ή κ</a:t>
            </a:r>
            <a:r>
              <a:rPr lang="el-GR" sz="2800" baseline="30000"/>
              <a:t>2 </a:t>
            </a:r>
            <a:r>
              <a:rPr lang="el-GR" sz="2800"/>
              <a:t>+</a:t>
            </a:r>
            <a:r>
              <a:rPr lang="el-GR" sz="2800" baseline="30000"/>
              <a:t> </a:t>
            </a:r>
            <a:r>
              <a:rPr lang="el-GR" sz="2800"/>
              <a:t>κ</a:t>
            </a:r>
            <a:r>
              <a:rPr lang="el-GR" sz="2800" baseline="30000"/>
              <a:t> </a:t>
            </a:r>
            <a:r>
              <a:rPr lang="el-GR" sz="2800"/>
              <a:t>-12=0 ή </a:t>
            </a:r>
            <a:r>
              <a:rPr lang="el-GR" u="sng">
                <a:solidFill>
                  <a:schemeClr val="hlink"/>
                </a:solidFill>
              </a:rPr>
              <a:t>κ=3</a:t>
            </a:r>
          </a:p>
          <a:p>
            <a:pPr>
              <a:lnSpc>
                <a:spcPct val="90000"/>
              </a:lnSpc>
              <a:buFontTx/>
              <a:buNone/>
            </a:pPr>
            <a:r>
              <a:rPr lang="el-GR" sz="2800"/>
              <a:t>Άρα 3, 9, 27</a:t>
            </a:r>
          </a:p>
          <a:p>
            <a:pPr>
              <a:lnSpc>
                <a:spcPct val="90000"/>
              </a:lnSpc>
              <a:buFontTx/>
              <a:buNone/>
            </a:pPr>
            <a:r>
              <a:rPr lang="el-GR" sz="2800"/>
              <a:t>        3* 3</a:t>
            </a:r>
            <a:r>
              <a:rPr lang="el-GR" sz="2800" baseline="30000"/>
              <a:t>0</a:t>
            </a:r>
          </a:p>
          <a:p>
            <a:pPr>
              <a:lnSpc>
                <a:spcPct val="90000"/>
              </a:lnSpc>
              <a:buFontTx/>
              <a:buNone/>
            </a:pPr>
            <a:r>
              <a:rPr lang="el-GR" sz="2800" baseline="30000"/>
              <a:t>                                </a:t>
            </a:r>
            <a:r>
              <a:rPr lang="el-GR" sz="2800"/>
              <a:t>3* 3</a:t>
            </a:r>
            <a:r>
              <a:rPr lang="el-GR" sz="2800" baseline="30000"/>
              <a:t>1</a:t>
            </a:r>
          </a:p>
          <a:p>
            <a:pPr>
              <a:lnSpc>
                <a:spcPct val="90000"/>
              </a:lnSpc>
              <a:buFontTx/>
              <a:buNone/>
            </a:pPr>
            <a:r>
              <a:rPr lang="el-GR" sz="2800" baseline="30000"/>
              <a:t>                                                     </a:t>
            </a:r>
            <a:r>
              <a:rPr lang="el-GR" sz="2800"/>
              <a:t>3* 3</a:t>
            </a:r>
            <a:r>
              <a:rPr lang="el-GR" sz="2800" baseline="30000"/>
              <a:t>2 </a:t>
            </a:r>
          </a:p>
          <a:p>
            <a:pPr>
              <a:lnSpc>
                <a:spcPct val="90000"/>
              </a:lnSpc>
              <a:buFontTx/>
              <a:buNone/>
            </a:pPr>
            <a:r>
              <a:rPr lang="el-GR" sz="2800" baseline="30000"/>
              <a:t>               </a:t>
            </a:r>
          </a:p>
        </p:txBody>
      </p:sp>
      <p:sp>
        <p:nvSpPr>
          <p:cNvPr id="44036" name="Line 4"/>
          <p:cNvSpPr>
            <a:spLocks noChangeShapeType="1"/>
          </p:cNvSpPr>
          <p:nvPr/>
        </p:nvSpPr>
        <p:spPr bwMode="auto">
          <a:xfrm>
            <a:off x="1403350" y="3933825"/>
            <a:ext cx="73025" cy="215900"/>
          </a:xfrm>
          <a:prstGeom prst="line">
            <a:avLst/>
          </a:prstGeom>
          <a:noFill/>
          <a:ln w="9525">
            <a:solidFill>
              <a:schemeClr val="tx1"/>
            </a:solidFill>
            <a:round/>
            <a:headEnd/>
            <a:tailEnd type="triangle" w="med" len="med"/>
          </a:ln>
          <a:effectLst/>
        </p:spPr>
        <p:txBody>
          <a:bodyPr/>
          <a:lstStyle/>
          <a:p>
            <a:endParaRPr lang="el-GR"/>
          </a:p>
        </p:txBody>
      </p:sp>
      <p:sp>
        <p:nvSpPr>
          <p:cNvPr id="44037" name="Line 5"/>
          <p:cNvSpPr>
            <a:spLocks noChangeShapeType="1"/>
          </p:cNvSpPr>
          <p:nvPr/>
        </p:nvSpPr>
        <p:spPr bwMode="auto">
          <a:xfrm>
            <a:off x="1835150" y="3860800"/>
            <a:ext cx="1081088" cy="792163"/>
          </a:xfrm>
          <a:prstGeom prst="line">
            <a:avLst/>
          </a:prstGeom>
          <a:noFill/>
          <a:ln w="9525">
            <a:solidFill>
              <a:schemeClr val="tx1"/>
            </a:solidFill>
            <a:round/>
            <a:headEnd/>
            <a:tailEnd type="triangle" w="med" len="med"/>
          </a:ln>
          <a:effectLst/>
        </p:spPr>
        <p:txBody>
          <a:bodyPr/>
          <a:lstStyle/>
          <a:p>
            <a:endParaRPr lang="el-GR"/>
          </a:p>
        </p:txBody>
      </p:sp>
      <p:sp>
        <p:nvSpPr>
          <p:cNvPr id="44038" name="Line 6"/>
          <p:cNvSpPr>
            <a:spLocks noChangeShapeType="1"/>
          </p:cNvSpPr>
          <p:nvPr/>
        </p:nvSpPr>
        <p:spPr bwMode="auto">
          <a:xfrm>
            <a:off x="2268538" y="3933825"/>
            <a:ext cx="2016125" cy="1008063"/>
          </a:xfrm>
          <a:prstGeom prst="line">
            <a:avLst/>
          </a:prstGeom>
          <a:noFill/>
          <a:ln w="9525">
            <a:solidFill>
              <a:schemeClr val="tx1"/>
            </a:solidFill>
            <a:round/>
            <a:headEnd/>
            <a:tailEnd type="triangle" w="med" len="med"/>
          </a:ln>
          <a:effectLst/>
        </p:spPr>
        <p:txBody>
          <a:bodyPr/>
          <a:lstStyle/>
          <a:p>
            <a:endParaRPr lang="el-GR"/>
          </a:p>
        </p:txBody>
      </p:sp>
      <p:sp>
        <p:nvSpPr>
          <p:cNvPr id="8" name="7 - Θέση αριθμού διαφάνειας"/>
          <p:cNvSpPr>
            <a:spLocks noGrp="1"/>
          </p:cNvSpPr>
          <p:nvPr>
            <p:ph type="sldNum" sz="quarter" idx="12"/>
          </p:nvPr>
        </p:nvSpPr>
        <p:spPr/>
        <p:txBody>
          <a:bodyPr/>
          <a:lstStyle/>
          <a:p>
            <a:fld id="{7AC2B720-B607-443A-BE4D-599D72CB1635}" type="slidenum">
              <a:rPr lang="el-GR" smtClean="0"/>
              <a:pPr/>
              <a:t>13</a:t>
            </a:fld>
            <a:endParaRPr lang="el-G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ctrTitle" idx="4294967295"/>
          </p:nvPr>
        </p:nvSpPr>
        <p:spPr>
          <a:xfrm>
            <a:off x="1036638" y="214313"/>
            <a:ext cx="7540625" cy="1128712"/>
          </a:xfrm>
        </p:spPr>
        <p:txBody>
          <a:bodyPr lIns="0" tIns="0" rIns="0" bIns="0" anchor="t"/>
          <a:lstStyle/>
          <a:p>
            <a:pPr>
              <a:lnSpc>
                <a:spcPct val="95000"/>
              </a:lnSpc>
            </a:pPr>
            <a:r>
              <a:rPr lang="en-US" sz="3200" b="1">
                <a:solidFill>
                  <a:srgbClr val="000000"/>
                </a:solidFill>
              </a:rPr>
              <a:t>Bradford's Law of Scattering – zones</a:t>
            </a:r>
            <a:r>
              <a:rPr lang="el-GR" sz="3200" b="1">
                <a:solidFill>
                  <a:srgbClr val="000000"/>
                </a:solidFill>
              </a:rPr>
              <a:t/>
            </a:r>
            <a:br>
              <a:rPr lang="el-GR" sz="3200" b="1">
                <a:solidFill>
                  <a:srgbClr val="000000"/>
                </a:solidFill>
              </a:rPr>
            </a:br>
            <a:r>
              <a:rPr lang="el-GR" sz="3200" b="1">
                <a:solidFill>
                  <a:srgbClr val="000000"/>
                </a:solidFill>
              </a:rPr>
              <a:t>Ο νόμος του </a:t>
            </a:r>
            <a:r>
              <a:rPr lang="en-GB" sz="3200" b="1">
                <a:solidFill>
                  <a:srgbClr val="000000"/>
                </a:solidFill>
              </a:rPr>
              <a:t>Bradford </a:t>
            </a:r>
            <a:r>
              <a:rPr lang="el-GR" sz="3200" b="1">
                <a:solidFill>
                  <a:srgbClr val="000000"/>
                </a:solidFill>
              </a:rPr>
              <a:t>περί διανομής - ζώνες</a:t>
            </a:r>
            <a:endParaRPr lang="en-US" sz="3200" b="1">
              <a:solidFill>
                <a:srgbClr val="000000"/>
              </a:solidFill>
            </a:endParaRPr>
          </a:p>
        </p:txBody>
      </p:sp>
      <p:pic>
        <p:nvPicPr>
          <p:cNvPr id="25603" name="Picture 5"/>
          <p:cNvPicPr>
            <a:picLocks noChangeAspect="1" noChangeArrowheads="1"/>
          </p:cNvPicPr>
          <p:nvPr/>
        </p:nvPicPr>
        <p:blipFill>
          <a:blip r:embed="rId3" cstate="print"/>
          <a:srcRect/>
          <a:stretch>
            <a:fillRect/>
          </a:stretch>
        </p:blipFill>
        <p:spPr bwMode="auto">
          <a:xfrm>
            <a:off x="1403350" y="1684338"/>
            <a:ext cx="5334000" cy="5173662"/>
          </a:xfrm>
          <a:prstGeom prst="rect">
            <a:avLst/>
          </a:prstGeom>
          <a:noFill/>
          <a:ln w="9525">
            <a:noFill/>
            <a:miter lim="800000"/>
            <a:headEnd/>
            <a:tailEnd/>
          </a:ln>
        </p:spPr>
      </p:pic>
      <p:pic>
        <p:nvPicPr>
          <p:cNvPr id="25604" name="Picture 6"/>
          <p:cNvPicPr>
            <a:picLocks noChangeAspect="1" noChangeArrowheads="1"/>
          </p:cNvPicPr>
          <p:nvPr/>
        </p:nvPicPr>
        <p:blipFill>
          <a:blip r:embed="rId4" cstate="print"/>
          <a:srcRect/>
          <a:stretch>
            <a:fillRect/>
          </a:stretch>
        </p:blipFill>
        <p:spPr bwMode="auto">
          <a:xfrm>
            <a:off x="2555875" y="2349500"/>
            <a:ext cx="3314700" cy="3316288"/>
          </a:xfrm>
          <a:prstGeom prst="rect">
            <a:avLst/>
          </a:prstGeom>
          <a:noFill/>
          <a:ln w="9525">
            <a:noFill/>
            <a:miter lim="800000"/>
            <a:headEnd/>
            <a:tailEnd/>
          </a:ln>
        </p:spPr>
      </p:pic>
      <p:pic>
        <p:nvPicPr>
          <p:cNvPr id="25605" name="Picture 7"/>
          <p:cNvPicPr>
            <a:picLocks noChangeAspect="1" noChangeArrowheads="1"/>
          </p:cNvPicPr>
          <p:nvPr/>
        </p:nvPicPr>
        <p:blipFill>
          <a:blip r:embed="rId5" cstate="print"/>
          <a:srcRect/>
          <a:stretch>
            <a:fillRect/>
          </a:stretch>
        </p:blipFill>
        <p:spPr bwMode="auto">
          <a:xfrm>
            <a:off x="3635375" y="3141663"/>
            <a:ext cx="1600200" cy="1600200"/>
          </a:xfrm>
          <a:prstGeom prst="rect">
            <a:avLst/>
          </a:prstGeom>
          <a:noFill/>
          <a:ln w="9525">
            <a:noFill/>
            <a:miter lim="800000"/>
            <a:headEnd/>
            <a:tailEnd/>
          </a:ln>
        </p:spPr>
      </p:pic>
      <p:sp>
        <p:nvSpPr>
          <p:cNvPr id="25606" name="Text Box 8"/>
          <p:cNvSpPr txBox="1">
            <a:spLocks noChangeArrowheads="1"/>
          </p:cNvSpPr>
          <p:nvPr/>
        </p:nvSpPr>
        <p:spPr bwMode="auto">
          <a:xfrm>
            <a:off x="3811588" y="3246438"/>
            <a:ext cx="1520825" cy="781050"/>
          </a:xfrm>
          <a:prstGeom prst="rect">
            <a:avLst/>
          </a:prstGeom>
          <a:noFill/>
          <a:ln w="9525">
            <a:noFill/>
            <a:miter lim="800000"/>
            <a:headEnd/>
            <a:tailEnd/>
          </a:ln>
        </p:spPr>
        <p:txBody>
          <a:bodyPr lIns="0" tIns="0" rIns="0" bIns="0">
            <a:spAutoFit/>
          </a:bodyPr>
          <a:lstStyle/>
          <a:p>
            <a:pPr algn="ctr">
              <a:lnSpc>
                <a:spcPct val="95000"/>
              </a:lnSpc>
            </a:pPr>
            <a:endParaRPr lang="en-US" b="1">
              <a:solidFill>
                <a:srgbClr val="1F497D"/>
              </a:solidFill>
            </a:endParaRPr>
          </a:p>
          <a:p>
            <a:pPr algn="ctr">
              <a:lnSpc>
                <a:spcPct val="95000"/>
              </a:lnSpc>
            </a:pPr>
            <a:r>
              <a:rPr lang="en-US" b="1">
                <a:solidFill>
                  <a:srgbClr val="1F497D"/>
                </a:solidFill>
              </a:rPr>
              <a:t>3 </a:t>
            </a:r>
            <a:r>
              <a:rPr lang="el-GR" b="1">
                <a:solidFill>
                  <a:srgbClr val="1F497D"/>
                </a:solidFill>
              </a:rPr>
              <a:t>πηγές</a:t>
            </a:r>
            <a:r>
              <a:rPr lang="en-US" b="1">
                <a:solidFill>
                  <a:srgbClr val="1F497D"/>
                </a:solidFill>
              </a:rPr>
              <a:t> </a:t>
            </a:r>
            <a:endParaRPr lang="el-GR" b="1">
              <a:solidFill>
                <a:srgbClr val="1F497D"/>
              </a:solidFill>
            </a:endParaRPr>
          </a:p>
          <a:p>
            <a:pPr algn="ctr">
              <a:lnSpc>
                <a:spcPct val="95000"/>
              </a:lnSpc>
            </a:pPr>
            <a:r>
              <a:rPr lang="el-GR" b="1">
                <a:solidFill>
                  <a:srgbClr val="1F497D"/>
                </a:solidFill>
              </a:rPr>
              <a:t>130 άρθρα</a:t>
            </a:r>
            <a:endParaRPr lang="en-US" b="1">
              <a:solidFill>
                <a:srgbClr val="1F497D"/>
              </a:solidFill>
            </a:endParaRPr>
          </a:p>
        </p:txBody>
      </p:sp>
      <p:sp>
        <p:nvSpPr>
          <p:cNvPr id="25607" name="Text Box 9"/>
          <p:cNvSpPr txBox="1">
            <a:spLocks noChangeArrowheads="1"/>
          </p:cNvSpPr>
          <p:nvPr/>
        </p:nvSpPr>
        <p:spPr bwMode="auto">
          <a:xfrm>
            <a:off x="3659188" y="4768850"/>
            <a:ext cx="1825625" cy="520700"/>
          </a:xfrm>
          <a:prstGeom prst="rect">
            <a:avLst/>
          </a:prstGeom>
          <a:noFill/>
          <a:ln w="9525">
            <a:noFill/>
            <a:miter lim="800000"/>
            <a:headEnd/>
            <a:tailEnd/>
          </a:ln>
        </p:spPr>
        <p:txBody>
          <a:bodyPr lIns="0" tIns="0" rIns="0" bIns="0">
            <a:spAutoFit/>
          </a:bodyPr>
          <a:lstStyle/>
          <a:p>
            <a:pPr algn="ctr">
              <a:lnSpc>
                <a:spcPct val="95000"/>
              </a:lnSpc>
            </a:pPr>
            <a:r>
              <a:rPr lang="en-US" b="1">
                <a:solidFill>
                  <a:srgbClr val="1F497D"/>
                </a:solidFill>
              </a:rPr>
              <a:t>9 </a:t>
            </a:r>
            <a:r>
              <a:rPr lang="el-GR" b="1">
                <a:solidFill>
                  <a:srgbClr val="1F497D"/>
                </a:solidFill>
              </a:rPr>
              <a:t>πηγές</a:t>
            </a:r>
            <a:endParaRPr lang="en-US">
              <a:latin typeface="Calibri" pitchFamily="34" charset="0"/>
            </a:endParaRPr>
          </a:p>
          <a:p>
            <a:pPr algn="ctr">
              <a:lnSpc>
                <a:spcPct val="95000"/>
              </a:lnSpc>
            </a:pPr>
            <a:r>
              <a:rPr lang="en-US" b="1">
                <a:solidFill>
                  <a:srgbClr val="1F497D"/>
                </a:solidFill>
              </a:rPr>
              <a:t>130 </a:t>
            </a:r>
            <a:r>
              <a:rPr lang="el-GR" b="1">
                <a:solidFill>
                  <a:srgbClr val="1F497D"/>
                </a:solidFill>
              </a:rPr>
              <a:t>άρθρα</a:t>
            </a:r>
            <a:endParaRPr lang="en-US" b="1">
              <a:solidFill>
                <a:srgbClr val="1F497D"/>
              </a:solidFill>
            </a:endParaRPr>
          </a:p>
        </p:txBody>
      </p:sp>
      <p:sp>
        <p:nvSpPr>
          <p:cNvPr id="25608" name="Text Box 10"/>
          <p:cNvSpPr txBox="1">
            <a:spLocks noChangeArrowheads="1"/>
          </p:cNvSpPr>
          <p:nvPr/>
        </p:nvSpPr>
        <p:spPr bwMode="auto">
          <a:xfrm>
            <a:off x="3659188" y="5761038"/>
            <a:ext cx="1825625" cy="520700"/>
          </a:xfrm>
          <a:prstGeom prst="rect">
            <a:avLst/>
          </a:prstGeom>
          <a:noFill/>
          <a:ln w="9525">
            <a:noFill/>
            <a:miter lim="800000"/>
            <a:headEnd/>
            <a:tailEnd/>
          </a:ln>
        </p:spPr>
        <p:txBody>
          <a:bodyPr lIns="0" tIns="0" rIns="0" bIns="0">
            <a:spAutoFit/>
          </a:bodyPr>
          <a:lstStyle/>
          <a:p>
            <a:pPr algn="ctr">
              <a:lnSpc>
                <a:spcPct val="95000"/>
              </a:lnSpc>
            </a:pPr>
            <a:r>
              <a:rPr lang="en-US" b="1">
                <a:solidFill>
                  <a:srgbClr val="1F497D"/>
                </a:solidFill>
              </a:rPr>
              <a:t>27 </a:t>
            </a:r>
            <a:r>
              <a:rPr lang="el-GR" b="1">
                <a:solidFill>
                  <a:srgbClr val="1F497D"/>
                </a:solidFill>
              </a:rPr>
              <a:t>πηγές</a:t>
            </a:r>
            <a:r>
              <a:rPr lang="en-US" b="1">
                <a:solidFill>
                  <a:srgbClr val="1F497D"/>
                </a:solidFill>
              </a:rPr>
              <a:t> </a:t>
            </a:r>
            <a:endParaRPr lang="en-US">
              <a:latin typeface="Calibri" pitchFamily="34" charset="0"/>
            </a:endParaRPr>
          </a:p>
          <a:p>
            <a:pPr algn="ctr">
              <a:lnSpc>
                <a:spcPct val="95000"/>
              </a:lnSpc>
            </a:pPr>
            <a:r>
              <a:rPr lang="en-US" b="1">
                <a:solidFill>
                  <a:srgbClr val="1F497D"/>
                </a:solidFill>
              </a:rPr>
              <a:t>130 </a:t>
            </a:r>
            <a:r>
              <a:rPr lang="el-GR" b="1">
                <a:solidFill>
                  <a:srgbClr val="1F497D"/>
                </a:solidFill>
              </a:rPr>
              <a:t>άρθρα</a:t>
            </a:r>
            <a:endParaRPr lang="en-US" b="1">
              <a:solidFill>
                <a:srgbClr val="1F497D"/>
              </a:solidFill>
            </a:endParaRPr>
          </a:p>
        </p:txBody>
      </p:sp>
      <p:sp>
        <p:nvSpPr>
          <p:cNvPr id="25609" name="Text Box 11"/>
          <p:cNvSpPr txBox="1">
            <a:spLocks noChangeArrowheads="1"/>
          </p:cNvSpPr>
          <p:nvPr/>
        </p:nvSpPr>
        <p:spPr bwMode="auto">
          <a:xfrm>
            <a:off x="6365875" y="5989638"/>
            <a:ext cx="3271838" cy="577850"/>
          </a:xfrm>
          <a:prstGeom prst="rect">
            <a:avLst/>
          </a:prstGeom>
          <a:noFill/>
          <a:ln w="9525">
            <a:noFill/>
            <a:miter lim="800000"/>
            <a:headEnd/>
            <a:tailEnd/>
          </a:ln>
        </p:spPr>
        <p:txBody>
          <a:bodyPr lIns="0" tIns="0" rIns="0" bIns="0">
            <a:spAutoFit/>
          </a:bodyPr>
          <a:lstStyle/>
          <a:p>
            <a:pPr>
              <a:lnSpc>
                <a:spcPct val="95000"/>
              </a:lnSpc>
            </a:pPr>
            <a:endParaRPr lang="el-GR" sz="2000" b="1">
              <a:solidFill>
                <a:srgbClr val="000000"/>
              </a:solidFill>
            </a:endParaRPr>
          </a:p>
          <a:p>
            <a:pPr>
              <a:lnSpc>
                <a:spcPct val="95000"/>
              </a:lnSpc>
            </a:pPr>
            <a:r>
              <a:rPr lang="el-GR" sz="2000" b="1">
                <a:solidFill>
                  <a:srgbClr val="000000"/>
                </a:solidFill>
              </a:rPr>
              <a:t>Υπόθεση του </a:t>
            </a:r>
            <a:r>
              <a:rPr lang="en-GB" sz="2000" b="1">
                <a:solidFill>
                  <a:srgbClr val="000000"/>
                </a:solidFill>
              </a:rPr>
              <a:t>Garfield</a:t>
            </a:r>
            <a:endParaRPr lang="en-US" sz="2000" b="1">
              <a:solidFill>
                <a:srgbClr val="000000"/>
              </a:solidFill>
            </a:endParaRPr>
          </a:p>
        </p:txBody>
      </p:sp>
      <p:pic>
        <p:nvPicPr>
          <p:cNvPr id="25610" name="Picture 12"/>
          <p:cNvPicPr>
            <a:picLocks noChangeAspect="1" noChangeArrowheads="1"/>
          </p:cNvPicPr>
          <p:nvPr/>
        </p:nvPicPr>
        <p:blipFill>
          <a:blip r:embed="rId6" cstate="print"/>
          <a:srcRect/>
          <a:stretch>
            <a:fillRect/>
          </a:stretch>
        </p:blipFill>
        <p:spPr bwMode="auto">
          <a:xfrm>
            <a:off x="6477000" y="5257800"/>
            <a:ext cx="1382713" cy="695325"/>
          </a:xfrm>
          <a:prstGeom prst="rect">
            <a:avLst/>
          </a:prstGeom>
          <a:noFill/>
          <a:ln w="9525">
            <a:noFill/>
            <a:miter lim="800000"/>
            <a:headEnd/>
            <a:tailEnd/>
          </a:ln>
        </p:spPr>
      </p:pic>
      <p:sp>
        <p:nvSpPr>
          <p:cNvPr id="25611" name="Text Box 13"/>
          <p:cNvSpPr txBox="1">
            <a:spLocks noChangeArrowheads="1"/>
          </p:cNvSpPr>
          <p:nvPr/>
        </p:nvSpPr>
        <p:spPr bwMode="auto">
          <a:xfrm>
            <a:off x="344488" y="2025650"/>
            <a:ext cx="1901825" cy="288925"/>
          </a:xfrm>
          <a:prstGeom prst="rect">
            <a:avLst/>
          </a:prstGeom>
          <a:noFill/>
          <a:ln w="9525">
            <a:noFill/>
            <a:miter lim="800000"/>
            <a:headEnd/>
            <a:tailEnd/>
          </a:ln>
        </p:spPr>
        <p:txBody>
          <a:bodyPr lIns="0" tIns="0" rIns="0" bIns="0">
            <a:spAutoFit/>
          </a:bodyPr>
          <a:lstStyle/>
          <a:p>
            <a:pPr>
              <a:lnSpc>
                <a:spcPct val="95000"/>
              </a:lnSpc>
            </a:pPr>
            <a:r>
              <a:rPr lang="el-GR" sz="2000" b="1">
                <a:solidFill>
                  <a:srgbClr val="000000"/>
                </a:solidFill>
              </a:rPr>
              <a:t>πυρήνας</a:t>
            </a:r>
            <a:endParaRPr lang="en-US" sz="2000" b="1">
              <a:solidFill>
                <a:srgbClr val="000000"/>
              </a:solidFill>
            </a:endParaRPr>
          </a:p>
        </p:txBody>
      </p:sp>
      <p:pic>
        <p:nvPicPr>
          <p:cNvPr id="25612" name="Picture 14"/>
          <p:cNvPicPr>
            <a:picLocks noChangeAspect="1" noChangeArrowheads="1"/>
          </p:cNvPicPr>
          <p:nvPr/>
        </p:nvPicPr>
        <p:blipFill>
          <a:blip r:embed="rId7" cstate="print"/>
          <a:srcRect/>
          <a:stretch>
            <a:fillRect/>
          </a:stretch>
        </p:blipFill>
        <p:spPr bwMode="auto">
          <a:xfrm>
            <a:off x="1057275" y="2276475"/>
            <a:ext cx="3363913" cy="1316038"/>
          </a:xfrm>
          <a:prstGeom prst="rect">
            <a:avLst/>
          </a:prstGeom>
          <a:noFill/>
          <a:ln w="9525">
            <a:noFill/>
            <a:miter lim="800000"/>
            <a:headEnd/>
            <a:tailEnd/>
          </a:ln>
        </p:spPr>
      </p:pic>
      <p:sp>
        <p:nvSpPr>
          <p:cNvPr id="14" name="13 - Θέση αριθμού διαφάνειας"/>
          <p:cNvSpPr>
            <a:spLocks noGrp="1"/>
          </p:cNvSpPr>
          <p:nvPr>
            <p:ph type="sldNum" sz="quarter" idx="12"/>
          </p:nvPr>
        </p:nvSpPr>
        <p:spPr/>
        <p:txBody>
          <a:bodyPr/>
          <a:lstStyle/>
          <a:p>
            <a:fld id="{02D305CF-0940-48A8-9D14-0BD73E5DE143}" type="slidenum">
              <a:rPr lang="el-GR" smtClean="0"/>
              <a:pPr/>
              <a:t>14</a:t>
            </a:fld>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l-GR"/>
              <a:t>Ο </a:t>
            </a:r>
            <a:r>
              <a:rPr lang="el-GR" b="1"/>
              <a:t>νόμος του Bra</a:t>
            </a:r>
            <a:r>
              <a:rPr lang="en-US" b="1"/>
              <a:t>d</a:t>
            </a:r>
            <a:r>
              <a:rPr lang="el-GR" b="1"/>
              <a:t>ford</a:t>
            </a:r>
            <a:r>
              <a:rPr lang="el-GR"/>
              <a:t> </a:t>
            </a:r>
          </a:p>
        </p:txBody>
      </p:sp>
      <p:sp>
        <p:nvSpPr>
          <p:cNvPr id="27651" name="Rectangle 3"/>
          <p:cNvSpPr>
            <a:spLocks noGrp="1" noChangeArrowheads="1"/>
          </p:cNvSpPr>
          <p:nvPr>
            <p:ph type="body" idx="1"/>
          </p:nvPr>
        </p:nvSpPr>
        <p:spPr/>
        <p:txBody>
          <a:bodyPr/>
          <a:lstStyle/>
          <a:p>
            <a:endParaRPr lang="el-GR" sz="2800" dirty="0"/>
          </a:p>
          <a:p>
            <a:r>
              <a:rPr lang="el-GR" sz="2800" dirty="0"/>
              <a:t>π.χ. αν έχουμε μια ομάδα 3000 άρθρων που αναφέρονται πάνω σε ένα θέμα δημοσιευμένων σε 800 περιοδικά, τότε η αναλογία σε συνεχόμενες ομάδες των 1000 άρθρων, </a:t>
            </a:r>
            <a:r>
              <a:rPr lang="el-GR" sz="2800" u="sng" dirty="0">
                <a:solidFill>
                  <a:schemeClr val="accent2"/>
                </a:solidFill>
              </a:rPr>
              <a:t>αν το άθροισμα των 1000 πρώτων δημοσιεύσεων βρίσκεται στα 42 περιοδικά</a:t>
            </a:r>
            <a:r>
              <a:rPr lang="el-GR" sz="2800" dirty="0"/>
              <a:t> θα είναι</a:t>
            </a:r>
            <a:r>
              <a:rPr lang="el-GR" sz="2800" dirty="0" smtClean="0"/>
              <a:t>…</a:t>
            </a:r>
          </a:p>
          <a:p>
            <a:pPr>
              <a:buNone/>
            </a:pPr>
            <a:r>
              <a:rPr lang="el-GR" sz="2800" dirty="0" smtClean="0"/>
              <a:t>άρα 42.κ</a:t>
            </a:r>
            <a:r>
              <a:rPr lang="el-GR" sz="2800" baseline="30000" dirty="0" smtClean="0"/>
              <a:t>0</a:t>
            </a:r>
            <a:r>
              <a:rPr lang="el-GR" sz="2800" dirty="0" smtClean="0"/>
              <a:t> </a:t>
            </a:r>
            <a:r>
              <a:rPr lang="el-GR" sz="2800" dirty="0" smtClean="0"/>
              <a:t>+</a:t>
            </a:r>
            <a:r>
              <a:rPr lang="el-GR" sz="2800" dirty="0" smtClean="0"/>
              <a:t>42.κ</a:t>
            </a:r>
            <a:r>
              <a:rPr lang="el-GR" sz="2800" baseline="30000" dirty="0" smtClean="0"/>
              <a:t>1</a:t>
            </a:r>
            <a:r>
              <a:rPr lang="el-GR" sz="2800" dirty="0" smtClean="0"/>
              <a:t> </a:t>
            </a:r>
            <a:r>
              <a:rPr lang="el-GR" sz="2800" smtClean="0"/>
              <a:t>+</a:t>
            </a:r>
            <a:r>
              <a:rPr lang="el-GR" sz="2800" smtClean="0"/>
              <a:t>42.κ²=800, </a:t>
            </a:r>
            <a:r>
              <a:rPr lang="el-GR" sz="2800" dirty="0" smtClean="0"/>
              <a:t>λύνοντας </a:t>
            </a:r>
            <a:r>
              <a:rPr lang="el-GR" sz="2800" dirty="0" smtClean="0">
                <a:solidFill>
                  <a:schemeClr val="hlink"/>
                </a:solidFill>
              </a:rPr>
              <a:t>κ=3,8 </a:t>
            </a:r>
            <a:r>
              <a:rPr lang="el-GR" sz="2800" dirty="0" smtClean="0"/>
              <a:t>42*3,8=158,42</a:t>
            </a:r>
            <a:r>
              <a:rPr lang="el-GR" sz="2800" dirty="0"/>
              <a:t>* 3.8² = 600 περιοδικά. </a:t>
            </a:r>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15</a:t>
            </a:fld>
            <a:endParaRPr 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endParaRPr lang="el-GR"/>
          </a:p>
        </p:txBody>
      </p:sp>
      <p:sp>
        <p:nvSpPr>
          <p:cNvPr id="55299" name="Rectangle 3"/>
          <p:cNvSpPr>
            <a:spLocks noGrp="1" noChangeArrowheads="1"/>
          </p:cNvSpPr>
          <p:nvPr>
            <p:ph type="body" idx="1"/>
          </p:nvPr>
        </p:nvSpPr>
        <p:spPr/>
        <p:txBody>
          <a:bodyPr/>
          <a:lstStyle/>
          <a:p>
            <a:pPr>
              <a:lnSpc>
                <a:spcPct val="90000"/>
              </a:lnSpc>
            </a:pPr>
            <a:r>
              <a:rPr lang="el-GR" sz="2400"/>
              <a:t>Με τους προηγούμενους νόμους συνήθως γίνονται οι εκτιμήσεις των δεικτών παραπομπών καθώς και των διαφόρων υπηρεσιών των βιβλιοθηκών. Για παράδειγμα, στον </a:t>
            </a:r>
            <a:r>
              <a:rPr lang="el-GR" sz="2400" i="1"/>
              <a:t>Δείκτη Επιστημονικών Παραπομπών</a:t>
            </a:r>
            <a:r>
              <a:rPr lang="el-GR" sz="2400"/>
              <a:t> (</a:t>
            </a:r>
            <a:r>
              <a:rPr lang="el-GR" sz="2400" i="1"/>
              <a:t>Science Citation Index</a:t>
            </a:r>
            <a:r>
              <a:rPr lang="el-GR" sz="2400"/>
              <a:t>) παρακολουθείται μόνο το ένα δέκατο πέμπτο περίπου των συνολικών περιοδικών αλλά καταγράφονται περισσότερες από τα τρία τέταρτα των συνολικών παραπομπών (Price, 1986, σελ. 257). Κι οι βιβλιοθήκες όταν χρειάζεται να περιορίσουν τις δαπάνες τους, χρησιμοποιούν το νόμο του Bradford, για να προσδιορίσουν τις λιγότερο επώδυνες περικοπές περιοδικών</a:t>
            </a:r>
          </a:p>
          <a:p>
            <a:pPr>
              <a:lnSpc>
                <a:spcPct val="90000"/>
              </a:lnSpc>
            </a:pPr>
            <a:endParaRPr lang="el-GR" sz="2400"/>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16</a:t>
            </a:fld>
            <a:endParaRPr lang="el-G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p:cNvSpPr>
            <a:spLocks noGrp="1" noChangeArrowheads="1"/>
          </p:cNvSpPr>
          <p:nvPr>
            <p:ph type="ctrTitle" idx="4294967295"/>
          </p:nvPr>
        </p:nvSpPr>
        <p:spPr>
          <a:xfrm>
            <a:off x="496888" y="320675"/>
            <a:ext cx="8150225" cy="1050925"/>
          </a:xfrm>
        </p:spPr>
        <p:txBody>
          <a:bodyPr lIns="0" tIns="0" rIns="0" bIns="0" anchor="t"/>
          <a:lstStyle/>
          <a:p>
            <a:pPr>
              <a:lnSpc>
                <a:spcPct val="95000"/>
              </a:lnSpc>
            </a:pPr>
            <a:r>
              <a:rPr lang="en-US" sz="3600" b="1" u="sng">
                <a:solidFill>
                  <a:srgbClr val="0000FF"/>
                </a:solidFill>
                <a:hlinkClick r:id="rId3"/>
              </a:rPr>
              <a:t>George Kingsley Zipf </a:t>
            </a:r>
            <a:r>
              <a:rPr lang="en-US" sz="3600" b="1">
                <a:solidFill>
                  <a:srgbClr val="000000"/>
                </a:solidFill>
              </a:rPr>
              <a:t>1935, 1949</a:t>
            </a:r>
          </a:p>
        </p:txBody>
      </p:sp>
      <p:sp>
        <p:nvSpPr>
          <p:cNvPr id="29699" name="Text Box 4"/>
          <p:cNvSpPr txBox="1">
            <a:spLocks noChangeArrowheads="1"/>
          </p:cNvSpPr>
          <p:nvPr/>
        </p:nvSpPr>
        <p:spPr bwMode="auto">
          <a:xfrm>
            <a:off x="468313" y="1125538"/>
            <a:ext cx="8302625" cy="5106987"/>
          </a:xfrm>
          <a:prstGeom prst="rect">
            <a:avLst/>
          </a:prstGeom>
          <a:noFill/>
          <a:ln w="9525">
            <a:noFill/>
            <a:miter lim="800000"/>
            <a:headEnd/>
            <a:tailEnd/>
          </a:ln>
        </p:spPr>
        <p:txBody>
          <a:bodyPr lIns="0" tIns="0" rIns="0" bIns="0">
            <a:spAutoFit/>
          </a:bodyPr>
          <a:lstStyle/>
          <a:p>
            <a:pPr lvl="1" indent="-307975">
              <a:lnSpc>
                <a:spcPct val="95000"/>
              </a:lnSpc>
              <a:buClr>
                <a:srgbClr val="EEECE1"/>
              </a:buClr>
              <a:buSzPct val="100000"/>
            </a:pPr>
            <a:endParaRPr lang="el-GR" sz="2400">
              <a:solidFill>
                <a:srgbClr val="EEECE1"/>
              </a:solidFill>
            </a:endParaRPr>
          </a:p>
          <a:p>
            <a:pPr lvl="1" indent="-307975">
              <a:lnSpc>
                <a:spcPct val="95000"/>
              </a:lnSpc>
              <a:buClr>
                <a:srgbClr val="000000"/>
              </a:buClr>
              <a:buSzPct val="100000"/>
              <a:buFontTx/>
              <a:buChar char="•"/>
            </a:pPr>
            <a:r>
              <a:rPr lang="el-GR" sz="2800">
                <a:solidFill>
                  <a:srgbClr val="000000"/>
                </a:solidFill>
              </a:rPr>
              <a:t>Εξέτασε, μεταξύ άλλων, την ανθρώπινη συμπεριφορά ως προς την συχνότητα με την οποία εμφανίζονται οι λέξεις σε συγκεκριμένα κείμενα (αρχή της ήσσονος προσπάθειας ,χρησιμοποιώ τις ίδιες λέξεις συχνά γιατί βαριέμαι) </a:t>
            </a:r>
          </a:p>
          <a:p>
            <a:pPr marL="771525" lvl="2" indent="-257175">
              <a:lnSpc>
                <a:spcPct val="95000"/>
              </a:lnSpc>
              <a:buClr>
                <a:srgbClr val="EEECE1"/>
              </a:buClr>
              <a:buSzPct val="80000"/>
              <a:buFont typeface="Courier New" pitchFamily="49" charset="0"/>
              <a:buChar char="o"/>
            </a:pPr>
            <a:r>
              <a:rPr lang="el-GR" sz="2400" i="1"/>
              <a:t>Μέτρησε (τη συχνότητα) κατανομής λέξεων στον Οδυσσέα του </a:t>
            </a:r>
            <a:r>
              <a:rPr lang="en-GB" sz="2400" i="1"/>
              <a:t>James Joyce</a:t>
            </a:r>
            <a:endParaRPr lang="el-GR" sz="2400" i="1"/>
          </a:p>
          <a:p>
            <a:pPr lvl="1" indent="-307975">
              <a:lnSpc>
                <a:spcPct val="95000"/>
              </a:lnSpc>
              <a:buClr>
                <a:srgbClr val="000000"/>
              </a:buClr>
              <a:buSzPct val="100000"/>
              <a:buFontTx/>
              <a:buChar char="•"/>
            </a:pPr>
            <a:r>
              <a:rPr lang="el-GR" sz="2800">
                <a:solidFill>
                  <a:srgbClr val="000000"/>
                </a:solidFill>
              </a:rPr>
              <a:t>Εξηγώντας γιατί δημιουργούνται οι συγκεκριμένες κατανομές</a:t>
            </a:r>
            <a:r>
              <a:rPr lang="en-GB" sz="2800">
                <a:solidFill>
                  <a:srgbClr val="000000"/>
                </a:solidFill>
              </a:rPr>
              <a:t>:</a:t>
            </a:r>
            <a:endParaRPr lang="en-US" sz="2800">
              <a:solidFill>
                <a:srgbClr val="FF0000"/>
              </a:solidFill>
            </a:endParaRPr>
          </a:p>
          <a:p>
            <a:pPr marL="771525" lvl="2" indent="-257175" algn="ctr">
              <a:lnSpc>
                <a:spcPct val="95000"/>
              </a:lnSpc>
              <a:buClr>
                <a:srgbClr val="000000"/>
              </a:buClr>
              <a:buSzPct val="100000"/>
              <a:buFontTx/>
              <a:buChar char=" "/>
            </a:pPr>
            <a:endParaRPr lang="en-US" sz="2800">
              <a:solidFill>
                <a:srgbClr val="FF0000"/>
              </a:solidFill>
            </a:endParaRPr>
          </a:p>
          <a:p>
            <a:pPr marL="771525" lvl="2" indent="-257175" algn="ctr">
              <a:lnSpc>
                <a:spcPct val="95000"/>
              </a:lnSpc>
              <a:buClr>
                <a:srgbClr val="000000"/>
              </a:buClr>
              <a:buSzPct val="100000"/>
              <a:buFontTx/>
              <a:buChar char=" "/>
            </a:pPr>
            <a:endParaRPr lang="en-US" sz="2800">
              <a:solidFill>
                <a:srgbClr val="FF0000"/>
              </a:solidFill>
            </a:endParaRPr>
          </a:p>
        </p:txBody>
      </p:sp>
      <p:sp>
        <p:nvSpPr>
          <p:cNvPr id="5" name="4 - Θέση αριθμού διαφάνειας"/>
          <p:cNvSpPr>
            <a:spLocks noGrp="1"/>
          </p:cNvSpPr>
          <p:nvPr>
            <p:ph type="sldNum" sz="quarter" idx="12"/>
          </p:nvPr>
        </p:nvSpPr>
        <p:spPr/>
        <p:txBody>
          <a:bodyPr/>
          <a:lstStyle/>
          <a:p>
            <a:fld id="{02D305CF-0940-48A8-9D14-0BD73E5DE143}" type="slidenum">
              <a:rPr lang="el-GR" smtClean="0"/>
              <a:pPr/>
              <a:t>17</a:t>
            </a:fld>
            <a:endParaRPr lang="el-G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Grp="1" noChangeArrowheads="1"/>
          </p:cNvSpPr>
          <p:nvPr>
            <p:ph type="ctrTitle" idx="4294967295"/>
          </p:nvPr>
        </p:nvSpPr>
        <p:spPr>
          <a:xfrm>
            <a:off x="446088" y="503238"/>
            <a:ext cx="7693025" cy="1050925"/>
          </a:xfrm>
        </p:spPr>
        <p:txBody>
          <a:bodyPr lIns="0" tIns="0" rIns="0" bIns="0" anchor="t"/>
          <a:lstStyle/>
          <a:p>
            <a:pPr>
              <a:lnSpc>
                <a:spcPct val="95000"/>
              </a:lnSpc>
            </a:pPr>
            <a:r>
              <a:rPr lang="en-US" sz="3200">
                <a:solidFill>
                  <a:srgbClr val="000000"/>
                </a:solidFill>
              </a:rPr>
              <a:t>Zipf’s law: </a:t>
            </a:r>
            <a:r>
              <a:rPr lang="en-US" sz="3200" b="1" i="1">
                <a:solidFill>
                  <a:srgbClr val="FF0000"/>
                </a:solidFill>
              </a:rPr>
              <a:t>r • f = c</a:t>
            </a:r>
          </a:p>
        </p:txBody>
      </p:sp>
      <p:sp>
        <p:nvSpPr>
          <p:cNvPr id="46083" name="Text Box 4"/>
          <p:cNvSpPr txBox="1">
            <a:spLocks noChangeArrowheads="1"/>
          </p:cNvSpPr>
          <p:nvPr/>
        </p:nvSpPr>
        <p:spPr bwMode="auto">
          <a:xfrm>
            <a:off x="468313" y="1268413"/>
            <a:ext cx="8424862" cy="6240462"/>
          </a:xfrm>
          <a:prstGeom prst="rect">
            <a:avLst/>
          </a:prstGeom>
          <a:noFill/>
          <a:ln w="9525">
            <a:noFill/>
            <a:miter lim="800000"/>
            <a:headEnd/>
            <a:tailEnd/>
          </a:ln>
        </p:spPr>
        <p:txBody>
          <a:bodyPr lIns="0" tIns="0" rIns="0" bIns="0">
            <a:spAutoFit/>
          </a:bodyPr>
          <a:lstStyle/>
          <a:p>
            <a:pPr lvl="1" indent="-307975">
              <a:lnSpc>
                <a:spcPct val="95000"/>
              </a:lnSpc>
              <a:buClr>
                <a:srgbClr val="1F497D"/>
              </a:buClr>
              <a:buSzPct val="100000"/>
            </a:pPr>
            <a:r>
              <a:rPr lang="el-GR" sz="3200" dirty="0">
                <a:solidFill>
                  <a:srgbClr val="1F497D"/>
                </a:solidFill>
              </a:rPr>
              <a:t>Όπου</a:t>
            </a:r>
            <a:r>
              <a:rPr lang="en-GB" sz="3200" dirty="0">
                <a:solidFill>
                  <a:srgbClr val="1F497D"/>
                </a:solidFill>
              </a:rPr>
              <a:t>:</a:t>
            </a:r>
            <a:endParaRPr lang="en-US" sz="2800" dirty="0">
              <a:solidFill>
                <a:srgbClr val="1F497D"/>
              </a:solidFill>
            </a:endParaRPr>
          </a:p>
          <a:p>
            <a:pPr marL="771525" lvl="2" indent="-257175">
              <a:lnSpc>
                <a:spcPct val="95000"/>
              </a:lnSpc>
              <a:buClr>
                <a:srgbClr val="1F497D"/>
              </a:buClr>
              <a:buSzPct val="100000"/>
              <a:buFontTx/>
              <a:buChar char=" "/>
            </a:pPr>
            <a:r>
              <a:rPr lang="en-GB" sz="2800" dirty="0">
                <a:solidFill>
                  <a:srgbClr val="1F497D"/>
                </a:solidFill>
              </a:rPr>
              <a:t>r</a:t>
            </a:r>
            <a:r>
              <a:rPr lang="en-US" sz="2800" dirty="0">
                <a:solidFill>
                  <a:srgbClr val="1F497D"/>
                </a:solidFill>
              </a:rPr>
              <a:t> = </a:t>
            </a:r>
            <a:r>
              <a:rPr lang="el-GR" sz="2800" dirty="0">
                <a:solidFill>
                  <a:srgbClr val="1F497D"/>
                </a:solidFill>
              </a:rPr>
              <a:t>κατάταξη (λέξης) (αναφορικά με τη συχνότητα 1η, 2η,.. )</a:t>
            </a:r>
            <a:endParaRPr lang="en-US" sz="2800" dirty="0">
              <a:solidFill>
                <a:srgbClr val="1F497D"/>
              </a:solidFill>
            </a:endParaRPr>
          </a:p>
          <a:p>
            <a:pPr marL="771525" lvl="2" indent="-257175">
              <a:lnSpc>
                <a:spcPct val="95000"/>
              </a:lnSpc>
              <a:buClr>
                <a:srgbClr val="1F497D"/>
              </a:buClr>
              <a:buSzPct val="100000"/>
              <a:buFontTx/>
              <a:buChar char=" "/>
            </a:pPr>
            <a:r>
              <a:rPr lang="en-GB" sz="2800" dirty="0">
                <a:solidFill>
                  <a:srgbClr val="1F497D"/>
                </a:solidFill>
              </a:rPr>
              <a:t>f</a:t>
            </a:r>
            <a:r>
              <a:rPr lang="en-US" sz="2800" dirty="0">
                <a:solidFill>
                  <a:srgbClr val="1F497D"/>
                </a:solidFill>
              </a:rPr>
              <a:t> = </a:t>
            </a:r>
            <a:r>
              <a:rPr lang="el-GR" sz="2800" dirty="0">
                <a:solidFill>
                  <a:srgbClr val="1F497D"/>
                </a:solidFill>
              </a:rPr>
              <a:t>συχνότητα (αριθμός φορών που μια συγκεκριμένη λέξη απαντάται  στο κείμενο)</a:t>
            </a:r>
            <a:endParaRPr lang="en-US" sz="2800" dirty="0">
              <a:solidFill>
                <a:srgbClr val="1F497D"/>
              </a:solidFill>
            </a:endParaRPr>
          </a:p>
          <a:p>
            <a:pPr marL="771525" lvl="2" indent="-257175">
              <a:lnSpc>
                <a:spcPct val="95000"/>
              </a:lnSpc>
              <a:buClr>
                <a:srgbClr val="1F497D"/>
              </a:buClr>
              <a:buSzPct val="100000"/>
              <a:buFontTx/>
              <a:buChar char=" "/>
            </a:pPr>
            <a:r>
              <a:rPr lang="en-GB" sz="2800" dirty="0">
                <a:solidFill>
                  <a:srgbClr val="1F497D"/>
                </a:solidFill>
              </a:rPr>
              <a:t>c</a:t>
            </a:r>
            <a:r>
              <a:rPr lang="en-US" sz="2800" dirty="0">
                <a:solidFill>
                  <a:srgbClr val="1F497D"/>
                </a:solidFill>
              </a:rPr>
              <a:t> = </a:t>
            </a:r>
            <a:r>
              <a:rPr lang="el-GR" sz="2800" dirty="0">
                <a:solidFill>
                  <a:srgbClr val="1F497D"/>
                </a:solidFill>
              </a:rPr>
              <a:t>σταθερά για συγκεκριμένα σύνολα κείμενων</a:t>
            </a:r>
            <a:endParaRPr lang="el-GR" sz="2800" dirty="0">
              <a:solidFill>
                <a:srgbClr val="000000"/>
              </a:solidFill>
            </a:endParaRPr>
          </a:p>
          <a:p>
            <a:pPr lvl="1" indent="-307975">
              <a:lnSpc>
                <a:spcPct val="95000"/>
              </a:lnSpc>
              <a:buClr>
                <a:srgbClr val="000000"/>
              </a:buClr>
              <a:buSzPct val="100000"/>
              <a:buFontTx/>
              <a:buChar char="•"/>
            </a:pPr>
            <a:r>
              <a:rPr lang="el-GR" sz="2800" dirty="0">
                <a:solidFill>
                  <a:srgbClr val="000000"/>
                </a:solidFill>
              </a:rPr>
              <a:t>Για ένα συγκεκριμένο κείμενο η κατάταξη μιας λέξης πολλαπλασιαζόμενη με τη συχνότητα (μιας λέξης) ισούται με μία σταθερά (</a:t>
            </a:r>
            <a:r>
              <a:rPr lang="el-GR" dirty="0"/>
              <a:t>Για τα αγγλικά κείμενα η σταθερά είναι 1000)</a:t>
            </a:r>
            <a:endParaRPr lang="en-US" sz="2800" dirty="0">
              <a:solidFill>
                <a:srgbClr val="000000"/>
              </a:solidFill>
            </a:endParaRPr>
          </a:p>
          <a:p>
            <a:pPr>
              <a:lnSpc>
                <a:spcPct val="80000"/>
              </a:lnSpc>
              <a:spcBef>
                <a:spcPct val="20000"/>
              </a:spcBef>
              <a:buFontTx/>
              <a:buChar char="•"/>
            </a:pPr>
            <a:r>
              <a:rPr lang="el-GR" dirty="0"/>
              <a:t>Για παράδειγμα αν μέσα σε ένα αρκετά μεγάλο κείμενο μια λέξη που βρίσκεται στην θέση 1 (π.χ. η λέξη </a:t>
            </a:r>
            <a:r>
              <a:rPr lang="en-US" dirty="0"/>
              <a:t>the</a:t>
            </a:r>
            <a:r>
              <a:rPr lang="el-GR" dirty="0"/>
              <a:t>) εμφανίζεται 1000 φορές, τότε η λέξη της θέσης 2 (π.χ. η λέξη </a:t>
            </a:r>
            <a:r>
              <a:rPr lang="en-US" dirty="0"/>
              <a:t>of</a:t>
            </a:r>
            <a:r>
              <a:rPr lang="el-GR" dirty="0"/>
              <a:t>) θα εμφανίζεται περίπου 500 φορές, η λέξη της θέσης 3 (π.χ. η λέξη </a:t>
            </a:r>
            <a:r>
              <a:rPr lang="en-US" dirty="0"/>
              <a:t>and</a:t>
            </a:r>
            <a:r>
              <a:rPr lang="el-GR" dirty="0"/>
              <a:t>)  θα εμφανίζεται περίπου 300 φορές, κτλ. </a:t>
            </a:r>
          </a:p>
          <a:p>
            <a:pPr>
              <a:lnSpc>
                <a:spcPct val="95000"/>
              </a:lnSpc>
            </a:pPr>
            <a:endParaRPr lang="en-US" sz="2800" dirty="0">
              <a:solidFill>
                <a:srgbClr val="1F497D"/>
              </a:solidFill>
            </a:endParaRPr>
          </a:p>
          <a:p>
            <a:pPr>
              <a:lnSpc>
                <a:spcPct val="95000"/>
              </a:lnSpc>
            </a:pPr>
            <a:endParaRPr lang="en-US" sz="3200" b="1" dirty="0">
              <a:solidFill>
                <a:srgbClr val="1F497D"/>
              </a:solidFill>
            </a:endParaRPr>
          </a:p>
          <a:p>
            <a:pPr>
              <a:lnSpc>
                <a:spcPct val="95000"/>
              </a:lnSpc>
            </a:pPr>
            <a:endParaRPr lang="en-US" sz="3200" dirty="0">
              <a:solidFill>
                <a:srgbClr val="000000"/>
              </a:solidFill>
            </a:endParaRPr>
          </a:p>
        </p:txBody>
      </p:sp>
      <p:sp>
        <p:nvSpPr>
          <p:cNvPr id="5" name="4 - Θέση αριθμού διαφάνειας"/>
          <p:cNvSpPr>
            <a:spLocks noGrp="1"/>
          </p:cNvSpPr>
          <p:nvPr>
            <p:ph type="sldNum" sz="quarter" idx="12"/>
          </p:nvPr>
        </p:nvSpPr>
        <p:spPr/>
        <p:txBody>
          <a:bodyPr/>
          <a:lstStyle/>
          <a:p>
            <a:fld id="{02D305CF-0940-48A8-9D14-0BD73E5DE143}" type="slidenum">
              <a:rPr lang="el-GR" smtClean="0"/>
              <a:pPr/>
              <a:t>18</a:t>
            </a:fld>
            <a:endParaRPr lang="el-G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l-GR"/>
              <a:t>O</a:t>
            </a:r>
            <a:r>
              <a:rPr lang="el-GR" b="1"/>
              <a:t> νόμος του Zipf</a:t>
            </a:r>
            <a:r>
              <a:rPr lang="el-GR"/>
              <a:t> </a:t>
            </a:r>
          </a:p>
        </p:txBody>
      </p:sp>
      <p:sp>
        <p:nvSpPr>
          <p:cNvPr id="31747" name="Rectangle 3"/>
          <p:cNvSpPr>
            <a:spLocks noGrp="1" noChangeArrowheads="1"/>
          </p:cNvSpPr>
          <p:nvPr>
            <p:ph type="body" idx="1"/>
          </p:nvPr>
        </p:nvSpPr>
        <p:spPr/>
        <p:txBody>
          <a:bodyPr/>
          <a:lstStyle/>
          <a:p>
            <a:pPr>
              <a:lnSpc>
                <a:spcPct val="90000"/>
              </a:lnSpc>
            </a:pPr>
            <a:r>
              <a:rPr lang="el-GR" sz="2400"/>
              <a:t>Χρησιμοποιείται για να προβλέψει τη συχνότητα της εμφάνισης των λέξεων μέσα σε ένα κείμενο. Δηλώνει ότι “αν οι λέξεις ταξινομηθούν κατά φθίνουσα σειρά του αριθμού εμφάνισής τους σε ένα σχετικά μεγάλο κείμενο, τότε η θέση/σειρά μιας λέξης σε αυτόν τον κατάλογο όταν πολλαπλασιάζεται με τη συχνότητα εμφάνισής της είναι ίση με μια σταθερά. Η εξίσωση για αυτή τη σχέση είναι: r x f = </a:t>
            </a:r>
            <a:r>
              <a:rPr lang="en-US" sz="2400"/>
              <a:t>c</a:t>
            </a:r>
            <a:r>
              <a:rPr lang="el-GR" sz="2400"/>
              <a:t>, όπου r είναι η θέση/σειρά της λέξης, f είναι η συχνότητα και </a:t>
            </a:r>
            <a:r>
              <a:rPr lang="en-US" sz="2400"/>
              <a:t>c</a:t>
            </a:r>
            <a:r>
              <a:rPr lang="el-GR" sz="2400"/>
              <a:t> είναι η σταθερά (</a:t>
            </a:r>
            <a:r>
              <a:rPr lang="en-US" sz="2400"/>
              <a:t>Palmquist</a:t>
            </a:r>
            <a:r>
              <a:rPr lang="el-GR" sz="2400"/>
              <a:t>, 2004).</a:t>
            </a:r>
          </a:p>
          <a:p>
            <a:pPr>
              <a:lnSpc>
                <a:spcPct val="90000"/>
              </a:lnSpc>
            </a:pPr>
            <a:r>
              <a:rPr lang="el-GR" sz="2400">
                <a:solidFill>
                  <a:srgbClr val="000000"/>
                </a:solidFill>
              </a:rPr>
              <a:t>Είναι χρήσιμος για λέξεις που απαντώνται αρκετά συχνά αλλά όχι στατιστικά τέλειο για λέξεις που εμφανίζονται λιγότερο συχνά – εξ ου και ο αριθμός τροποποιήσεων που έχει δεχθεί.</a:t>
            </a:r>
            <a:endParaRPr lang="en-US" sz="2400"/>
          </a:p>
          <a:p>
            <a:pPr>
              <a:lnSpc>
                <a:spcPct val="90000"/>
              </a:lnSpc>
            </a:pPr>
            <a:endParaRPr lang="el-GR" sz="2400"/>
          </a:p>
        </p:txBody>
      </p:sp>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19</a:t>
            </a:fld>
            <a:endParaRPr lang="el-G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l-GR"/>
              <a:t>παράδειγμα</a:t>
            </a:r>
          </a:p>
        </p:txBody>
      </p:sp>
      <p:graphicFrame>
        <p:nvGraphicFramePr>
          <p:cNvPr id="48131" name="Object 3"/>
          <p:cNvGraphicFramePr>
            <a:graphicFrameLocks noChangeAspect="1"/>
          </p:cNvGraphicFramePr>
          <p:nvPr>
            <p:ph type="body" idx="1"/>
          </p:nvPr>
        </p:nvGraphicFramePr>
        <p:xfrm>
          <a:off x="722313" y="1600200"/>
          <a:ext cx="7697787" cy="4525963"/>
        </p:xfrm>
        <a:graphic>
          <a:graphicData uri="http://schemas.openxmlformats.org/presentationml/2006/ole">
            <p:oleObj spid="_x0000_s48131" name="Φωτογραφία του Photo Editor" r:id="rId4" imgW="5038095" imgH="2962689" progId="">
              <p:embed/>
            </p:oleObj>
          </a:graphicData>
        </a:graphic>
      </p:graphicFrame>
      <p:sp>
        <p:nvSpPr>
          <p:cNvPr id="5" name="4 - Θέση αριθμού διαφάνειας"/>
          <p:cNvSpPr>
            <a:spLocks noGrp="1"/>
          </p:cNvSpPr>
          <p:nvPr>
            <p:ph type="sldNum" sz="quarter" idx="12"/>
          </p:nvPr>
        </p:nvSpPr>
        <p:spPr/>
        <p:txBody>
          <a:bodyPr/>
          <a:lstStyle/>
          <a:p>
            <a:fld id="{7AC2B720-B607-443A-BE4D-599D72CB1635}" type="slidenum">
              <a:rPr lang="el-GR" smtClean="0"/>
              <a:pPr/>
              <a:t>20</a:t>
            </a:fld>
            <a:endParaRPr 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l-GR" sz="4000"/>
              <a:t>Καμπύλη του </a:t>
            </a:r>
            <a:r>
              <a:rPr lang="en-US" sz="4000"/>
              <a:t>zipf</a:t>
            </a:r>
            <a:r>
              <a:rPr lang="el-GR" sz="4000"/>
              <a:t> κανονική και</a:t>
            </a:r>
            <a:br>
              <a:rPr lang="el-GR" sz="4000"/>
            </a:br>
            <a:r>
              <a:rPr lang="el-GR" sz="4000"/>
              <a:t>προβλεπόμενη</a:t>
            </a:r>
          </a:p>
        </p:txBody>
      </p:sp>
      <p:graphicFrame>
        <p:nvGraphicFramePr>
          <p:cNvPr id="50179" name="Object 3"/>
          <p:cNvGraphicFramePr>
            <a:graphicFrameLocks noChangeAspect="1"/>
          </p:cNvGraphicFramePr>
          <p:nvPr>
            <p:ph type="body" idx="1"/>
          </p:nvPr>
        </p:nvGraphicFramePr>
        <p:xfrm>
          <a:off x="949325" y="1600200"/>
          <a:ext cx="7245350" cy="4525963"/>
        </p:xfrm>
        <a:graphic>
          <a:graphicData uri="http://schemas.openxmlformats.org/presentationml/2006/ole">
            <p:oleObj spid="_x0000_s50179" name="Φωτογραφία του Photo Editor" r:id="rId4" imgW="8523810" imgH="5323810" progId="">
              <p:embed/>
            </p:oleObj>
          </a:graphicData>
        </a:graphic>
      </p:graphicFrame>
      <p:sp>
        <p:nvSpPr>
          <p:cNvPr id="50180" name="Line 4"/>
          <p:cNvSpPr>
            <a:spLocks noChangeShapeType="1"/>
          </p:cNvSpPr>
          <p:nvPr/>
        </p:nvSpPr>
        <p:spPr bwMode="auto">
          <a:xfrm flipH="1">
            <a:off x="2411413" y="1268413"/>
            <a:ext cx="2232025" cy="1008062"/>
          </a:xfrm>
          <a:prstGeom prst="line">
            <a:avLst/>
          </a:prstGeom>
          <a:noFill/>
          <a:ln w="9525">
            <a:solidFill>
              <a:schemeClr val="tx1"/>
            </a:solidFill>
            <a:round/>
            <a:headEnd/>
            <a:tailEnd type="triangle" w="med" len="med"/>
          </a:ln>
          <a:effectLst/>
        </p:spPr>
        <p:txBody>
          <a:bodyPr/>
          <a:lstStyle/>
          <a:p>
            <a:endParaRPr lang="el-GR"/>
          </a:p>
        </p:txBody>
      </p:sp>
      <p:sp>
        <p:nvSpPr>
          <p:cNvPr id="50181" name="Line 5"/>
          <p:cNvSpPr>
            <a:spLocks noChangeShapeType="1"/>
          </p:cNvSpPr>
          <p:nvPr/>
        </p:nvSpPr>
        <p:spPr bwMode="auto">
          <a:xfrm flipH="1">
            <a:off x="2339975" y="620713"/>
            <a:ext cx="3816350" cy="2376487"/>
          </a:xfrm>
          <a:prstGeom prst="line">
            <a:avLst/>
          </a:prstGeom>
          <a:noFill/>
          <a:ln w="9525">
            <a:solidFill>
              <a:schemeClr val="tx1"/>
            </a:solidFill>
            <a:round/>
            <a:headEnd/>
            <a:tailEnd type="triangle" w="med" len="med"/>
          </a:ln>
          <a:effectLst/>
        </p:spPr>
        <p:txBody>
          <a:bodyPr/>
          <a:lstStyle/>
          <a:p>
            <a:endParaRPr lang="el-GR"/>
          </a:p>
        </p:txBody>
      </p:sp>
      <p:sp>
        <p:nvSpPr>
          <p:cNvPr id="7" name="6 - Θέση αριθμού διαφάνειας"/>
          <p:cNvSpPr>
            <a:spLocks noGrp="1"/>
          </p:cNvSpPr>
          <p:nvPr>
            <p:ph type="sldNum" sz="quarter" idx="12"/>
          </p:nvPr>
        </p:nvSpPr>
        <p:spPr/>
        <p:txBody>
          <a:bodyPr/>
          <a:lstStyle/>
          <a:p>
            <a:fld id="{7AC2B720-B607-443A-BE4D-599D72CB1635}" type="slidenum">
              <a:rPr lang="el-GR" smtClean="0"/>
              <a:pPr/>
              <a:t>21</a:t>
            </a:fld>
            <a:endParaRPr lang="el-G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ctrTitle" idx="4294967295"/>
          </p:nvPr>
        </p:nvSpPr>
        <p:spPr>
          <a:xfrm>
            <a:off x="496888" y="320675"/>
            <a:ext cx="8150225" cy="1050925"/>
          </a:xfrm>
        </p:spPr>
        <p:txBody>
          <a:bodyPr lIns="0" tIns="0" rIns="0" bIns="0" anchor="t"/>
          <a:lstStyle/>
          <a:p>
            <a:pPr>
              <a:lnSpc>
                <a:spcPct val="95000"/>
              </a:lnSpc>
            </a:pPr>
            <a:r>
              <a:rPr lang="en-US" sz="3200" b="1">
                <a:solidFill>
                  <a:srgbClr val="000000"/>
                </a:solidFill>
              </a:rPr>
              <a:t>Charles F. Gosnell 1944 </a:t>
            </a:r>
            <a:br>
              <a:rPr lang="en-US" sz="3200" b="1">
                <a:solidFill>
                  <a:srgbClr val="000000"/>
                </a:solidFill>
              </a:rPr>
            </a:br>
            <a:r>
              <a:rPr lang="el-GR" sz="3200" b="1">
                <a:solidFill>
                  <a:srgbClr val="000000"/>
                </a:solidFill>
              </a:rPr>
              <a:t>Απαξίωση</a:t>
            </a:r>
            <a:endParaRPr lang="en-US" sz="3200" b="1">
              <a:solidFill>
                <a:srgbClr val="000000"/>
              </a:solidFill>
            </a:endParaRPr>
          </a:p>
        </p:txBody>
      </p:sp>
      <p:sp>
        <p:nvSpPr>
          <p:cNvPr id="35843" name="Text Box 4"/>
          <p:cNvSpPr txBox="1">
            <a:spLocks noChangeArrowheads="1"/>
          </p:cNvSpPr>
          <p:nvPr/>
        </p:nvSpPr>
        <p:spPr bwMode="auto">
          <a:xfrm>
            <a:off x="496888" y="1646238"/>
            <a:ext cx="8150225" cy="5789277"/>
          </a:xfrm>
          <a:prstGeom prst="rect">
            <a:avLst/>
          </a:prstGeom>
          <a:noFill/>
          <a:ln w="9525">
            <a:noFill/>
            <a:miter lim="800000"/>
            <a:headEnd/>
            <a:tailEnd/>
          </a:ln>
        </p:spPr>
        <p:txBody>
          <a:bodyPr lIns="0" tIns="0" rIns="0" bIns="0">
            <a:spAutoFit/>
          </a:bodyPr>
          <a:lstStyle/>
          <a:p>
            <a:pPr lvl="1" indent="-307975">
              <a:lnSpc>
                <a:spcPct val="95000"/>
              </a:lnSpc>
              <a:buClr>
                <a:srgbClr val="000000"/>
              </a:buClr>
              <a:buSzPct val="100000"/>
              <a:buFontTx/>
              <a:buChar char="•"/>
            </a:pPr>
            <a:r>
              <a:rPr lang="el-GR" sz="2400" dirty="0">
                <a:solidFill>
                  <a:srgbClr val="000000"/>
                </a:solidFill>
              </a:rPr>
              <a:t>Μελέτησε την απαξίωση των βιβλίων στις ακαδημαϊκές βιβλιοθήκες μέσω της χρήσης που τους έγινε.</a:t>
            </a:r>
            <a:endParaRPr lang="en-US" sz="2400" dirty="0">
              <a:latin typeface="Calibri" pitchFamily="34" charset="0"/>
            </a:endParaRPr>
          </a:p>
          <a:p>
            <a:pPr marL="1543050" lvl="4" indent="-204788">
              <a:lnSpc>
                <a:spcPct val="95000"/>
              </a:lnSpc>
              <a:buClr>
                <a:srgbClr val="000000"/>
              </a:buClr>
              <a:buSzPct val="100000"/>
              <a:buFont typeface="Wingdings" pitchFamily="2" charset="2"/>
              <a:buChar char="§"/>
            </a:pPr>
            <a:r>
              <a:rPr lang="en-US" sz="2400" i="1" dirty="0">
                <a:solidFill>
                  <a:srgbClr val="000000"/>
                </a:solidFill>
              </a:rPr>
              <a:t>College Res. </a:t>
            </a:r>
            <a:r>
              <a:rPr lang="en-US" sz="2400" i="1" dirty="0" err="1">
                <a:solidFill>
                  <a:srgbClr val="000000"/>
                </a:solidFill>
              </a:rPr>
              <a:t>Libr</a:t>
            </a:r>
            <a:r>
              <a:rPr lang="en-US" sz="2400" dirty="0">
                <a:solidFill>
                  <a:srgbClr val="000000"/>
                </a:solidFill>
              </a:rPr>
              <a:t>. (1994) 5:115-125</a:t>
            </a:r>
            <a:endParaRPr lang="el-GR" sz="2400" dirty="0">
              <a:solidFill>
                <a:srgbClr val="000000"/>
              </a:solidFill>
            </a:endParaRPr>
          </a:p>
          <a:p>
            <a:pPr lvl="1" indent="-307975">
              <a:lnSpc>
                <a:spcPct val="95000"/>
              </a:lnSpc>
              <a:buClr>
                <a:srgbClr val="000000"/>
              </a:buClr>
              <a:buSzPct val="100000"/>
              <a:buFontTx/>
              <a:buChar char="•"/>
            </a:pPr>
            <a:r>
              <a:rPr lang="el-GR" sz="2400" dirty="0">
                <a:solidFill>
                  <a:srgbClr val="000000"/>
                </a:solidFill>
              </a:rPr>
              <a:t>Αλλά αυτό επεκτάθηκε στη μελέτη άρθρων μέσω βιβλιογραφικών αναφορών, και σε άλλες πηγές </a:t>
            </a:r>
          </a:p>
          <a:p>
            <a:pPr lvl="1" indent="-307975">
              <a:lnSpc>
                <a:spcPct val="95000"/>
              </a:lnSpc>
              <a:buClr>
                <a:srgbClr val="000000"/>
              </a:buClr>
              <a:buSzPct val="100000"/>
              <a:buFontTx/>
              <a:buChar char="•"/>
            </a:pPr>
            <a:r>
              <a:rPr lang="el-GR" sz="2400" dirty="0">
                <a:solidFill>
                  <a:srgbClr val="000000"/>
                </a:solidFill>
              </a:rPr>
              <a:t>Ηλικία βιβλιογραφικών αναφορών σε ένα συγκεκριμένο αντικείμενο</a:t>
            </a:r>
            <a:r>
              <a:rPr lang="en-GB" sz="2400" dirty="0">
                <a:solidFill>
                  <a:srgbClr val="000000"/>
                </a:solidFill>
              </a:rPr>
              <a:t>:</a:t>
            </a:r>
            <a:endParaRPr lang="en-US" sz="2400" dirty="0">
              <a:solidFill>
                <a:srgbClr val="000000"/>
              </a:solidFill>
            </a:endParaRPr>
          </a:p>
          <a:p>
            <a:pPr marL="771525" lvl="2" indent="-257175">
              <a:lnSpc>
                <a:spcPct val="95000"/>
              </a:lnSpc>
              <a:buClr>
                <a:srgbClr val="000000"/>
              </a:buClr>
              <a:buSzPct val="80000"/>
              <a:buFont typeface="Courier New" pitchFamily="49" charset="0"/>
              <a:buChar char="o"/>
            </a:pPr>
            <a:r>
              <a:rPr lang="el-GR" sz="2400" dirty="0" err="1">
                <a:solidFill>
                  <a:srgbClr val="000000"/>
                </a:solidFill>
              </a:rPr>
              <a:t>Ημιπερίοδος</a:t>
            </a:r>
            <a:r>
              <a:rPr lang="el-GR" sz="2400" dirty="0">
                <a:solidFill>
                  <a:srgbClr val="000000"/>
                </a:solidFill>
              </a:rPr>
              <a:t> ζωής </a:t>
            </a:r>
            <a:r>
              <a:rPr lang="en-GB" sz="2400" dirty="0">
                <a:solidFill>
                  <a:srgbClr val="000000"/>
                </a:solidFill>
              </a:rPr>
              <a:t>x</a:t>
            </a:r>
            <a:r>
              <a:rPr lang="el-GR" sz="2400" dirty="0">
                <a:solidFill>
                  <a:srgbClr val="000000"/>
                </a:solidFill>
              </a:rPr>
              <a:t> – μισές από τις βιβλιογραφικές αναφορές είναι το μ</a:t>
            </a:r>
            <a:r>
              <a:rPr lang="en-GB" sz="2400" dirty="0">
                <a:solidFill>
                  <a:srgbClr val="000000"/>
                </a:solidFill>
              </a:rPr>
              <a:t> </a:t>
            </a:r>
            <a:r>
              <a:rPr lang="el-GR" sz="2400" dirty="0">
                <a:solidFill>
                  <a:srgbClr val="000000"/>
                </a:solidFill>
              </a:rPr>
              <a:t>έτος οι άλλες μισές έως το μ.( </a:t>
            </a:r>
            <a:r>
              <a:rPr lang="el-GR" sz="2400" dirty="0" err="1">
                <a:solidFill>
                  <a:srgbClr val="000000"/>
                </a:solidFill>
              </a:rPr>
              <a:t>π.χ</a:t>
            </a:r>
            <a:endParaRPr lang="el-GR" sz="2400" dirty="0">
              <a:solidFill>
                <a:srgbClr val="000000"/>
              </a:solidFill>
            </a:endParaRPr>
          </a:p>
          <a:p>
            <a:pPr marL="771525" lvl="2" indent="-257175">
              <a:lnSpc>
                <a:spcPct val="95000"/>
              </a:lnSpc>
              <a:buClr>
                <a:srgbClr val="000000"/>
              </a:buClr>
              <a:buSzPct val="80000"/>
              <a:buFont typeface="Courier New" pitchFamily="49" charset="0"/>
              <a:buNone/>
            </a:pPr>
            <a:r>
              <a:rPr lang="el-GR" sz="2800" u="sng" dirty="0" err="1">
                <a:solidFill>
                  <a:schemeClr val="hlink"/>
                </a:solidFill>
              </a:rPr>
              <a:t>Ημ</a:t>
            </a:r>
            <a:r>
              <a:rPr lang="el-GR" sz="2800" u="sng" dirty="0">
                <a:solidFill>
                  <a:schemeClr val="hlink"/>
                </a:solidFill>
              </a:rPr>
              <a:t>. Ζ.=7 το έτος 2008 τα άρθρα από 2001-2008 είναι το 50% όλων των παραπομπών του 2008)</a:t>
            </a:r>
          </a:p>
          <a:p>
            <a:pPr marL="1130300" lvl="3" indent="-204788">
              <a:lnSpc>
                <a:spcPct val="95000"/>
              </a:lnSpc>
              <a:buClr>
                <a:srgbClr val="000000"/>
              </a:buClr>
              <a:buSzPct val="100000"/>
              <a:buFont typeface="Wingdings" pitchFamily="2" charset="2"/>
              <a:buChar char="§"/>
            </a:pPr>
            <a:r>
              <a:rPr lang="el-GR" sz="2400" dirty="0">
                <a:solidFill>
                  <a:srgbClr val="000000"/>
                </a:solidFill>
              </a:rPr>
              <a:t>διαφορετικές επιστημονικές περιοχές έχουν διαφορετικές </a:t>
            </a:r>
            <a:r>
              <a:rPr lang="el-GR" sz="2400" dirty="0" err="1">
                <a:solidFill>
                  <a:srgbClr val="000000"/>
                </a:solidFill>
              </a:rPr>
              <a:t>ημιπεριόδους</a:t>
            </a:r>
            <a:r>
              <a:rPr lang="el-GR" sz="2400" dirty="0">
                <a:solidFill>
                  <a:srgbClr val="000000"/>
                </a:solidFill>
              </a:rPr>
              <a:t> </a:t>
            </a:r>
            <a:r>
              <a:rPr lang="el-GR" sz="2400" dirty="0" smtClean="0">
                <a:solidFill>
                  <a:srgbClr val="000000"/>
                </a:solidFill>
              </a:rPr>
              <a:t>ζωής</a:t>
            </a:r>
            <a:r>
              <a:rPr lang="en-US" sz="2400" dirty="0" smtClean="0">
                <a:solidFill>
                  <a:srgbClr val="000000"/>
                </a:solidFill>
              </a:rPr>
              <a:t>(</a:t>
            </a:r>
            <a:r>
              <a:rPr lang="en-US" sz="2400" dirty="0" err="1" smtClean="0"/>
              <a:t>αντικατοπτρίζει</a:t>
            </a:r>
            <a:r>
              <a:rPr lang="en-US" sz="2400" dirty="0" smtClean="0"/>
              <a:t> </a:t>
            </a:r>
            <a:r>
              <a:rPr lang="en-US" sz="2400" dirty="0" err="1" smtClean="0"/>
              <a:t>τη</a:t>
            </a:r>
            <a:r>
              <a:rPr lang="en-US" sz="2400" dirty="0" smtClean="0"/>
              <a:t> </a:t>
            </a:r>
            <a:r>
              <a:rPr lang="en-US" sz="2400" dirty="0" err="1" smtClean="0"/>
              <a:t>συνεχιζόμενη</a:t>
            </a:r>
            <a:r>
              <a:rPr lang="en-US" sz="2400" dirty="0" smtClean="0"/>
              <a:t> </a:t>
            </a:r>
            <a:r>
              <a:rPr lang="en-US" sz="2400" dirty="0" err="1" smtClean="0"/>
              <a:t>χρήση</a:t>
            </a:r>
            <a:r>
              <a:rPr lang="en-US" sz="2400" dirty="0" smtClean="0"/>
              <a:t> </a:t>
            </a:r>
            <a:r>
              <a:rPr lang="en-US" sz="2400" dirty="0" err="1" smtClean="0"/>
              <a:t>ενός</a:t>
            </a:r>
            <a:r>
              <a:rPr lang="en-US" sz="2400" dirty="0" smtClean="0"/>
              <a:t> </a:t>
            </a:r>
            <a:r>
              <a:rPr lang="en-US" sz="2400" dirty="0" err="1" smtClean="0"/>
              <a:t>συγκεκριμένου</a:t>
            </a:r>
            <a:r>
              <a:rPr lang="en-US" sz="2400" dirty="0" smtClean="0"/>
              <a:t> </a:t>
            </a:r>
            <a:r>
              <a:rPr lang="en-US" sz="2400" dirty="0" err="1" smtClean="0"/>
              <a:t>περιοδικού</a:t>
            </a:r>
            <a:r>
              <a:rPr lang="en-US" sz="2400" smtClean="0"/>
              <a:t>)</a:t>
            </a:r>
            <a:endParaRPr lang="en-US" sz="2400" dirty="0">
              <a:solidFill>
                <a:srgbClr val="000000"/>
              </a:solidFill>
            </a:endParaRPr>
          </a:p>
        </p:txBody>
      </p:sp>
      <p:sp>
        <p:nvSpPr>
          <p:cNvPr id="5" name="4 - Θέση αριθμού διαφάνειας"/>
          <p:cNvSpPr>
            <a:spLocks noGrp="1"/>
          </p:cNvSpPr>
          <p:nvPr>
            <p:ph type="sldNum" sz="quarter" idx="12"/>
          </p:nvPr>
        </p:nvSpPr>
        <p:spPr/>
        <p:txBody>
          <a:bodyPr/>
          <a:lstStyle/>
          <a:p>
            <a:fld id="{02D305CF-0940-48A8-9D14-0BD73E5DE143}" type="slidenum">
              <a:rPr lang="el-GR" smtClean="0"/>
              <a:pPr/>
              <a:t>22</a:t>
            </a:fld>
            <a:endParaRPr lang="el-G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Grp="1" noChangeArrowheads="1"/>
          </p:cNvSpPr>
          <p:nvPr>
            <p:ph type="ctrTitle" idx="4294967295"/>
          </p:nvPr>
        </p:nvSpPr>
        <p:spPr>
          <a:xfrm>
            <a:off x="1030288" y="-31750"/>
            <a:ext cx="7159625" cy="1128713"/>
          </a:xfrm>
        </p:spPr>
        <p:txBody>
          <a:bodyPr lIns="0" tIns="0" rIns="0" bIns="0" anchor="t"/>
          <a:lstStyle/>
          <a:p>
            <a:pPr>
              <a:lnSpc>
                <a:spcPct val="95000"/>
              </a:lnSpc>
            </a:pPr>
            <a:r>
              <a:rPr lang="el-GR" sz="4000" b="1">
                <a:solidFill>
                  <a:srgbClr val="000000"/>
                </a:solidFill>
              </a:rPr>
              <a:t/>
            </a:r>
            <a:br>
              <a:rPr lang="el-GR" sz="4000" b="1">
                <a:solidFill>
                  <a:srgbClr val="000000"/>
                </a:solidFill>
              </a:rPr>
            </a:br>
            <a:r>
              <a:rPr lang="el-GR" sz="4000" b="1">
                <a:solidFill>
                  <a:srgbClr val="000000"/>
                </a:solidFill>
              </a:rPr>
              <a:t>Καμπύλη απαξίωσης</a:t>
            </a:r>
            <a:endParaRPr lang="en-US" sz="4000" b="1">
              <a:solidFill>
                <a:srgbClr val="000000"/>
              </a:solidFill>
            </a:endParaRPr>
          </a:p>
        </p:txBody>
      </p:sp>
      <p:sp>
        <p:nvSpPr>
          <p:cNvPr id="37891" name="Text Box 5"/>
          <p:cNvSpPr txBox="1">
            <a:spLocks noChangeArrowheads="1"/>
          </p:cNvSpPr>
          <p:nvPr/>
        </p:nvSpPr>
        <p:spPr bwMode="auto">
          <a:xfrm rot="16200000">
            <a:off x="143668" y="3288507"/>
            <a:ext cx="3275013" cy="812800"/>
          </a:xfrm>
          <a:prstGeom prst="rect">
            <a:avLst/>
          </a:prstGeom>
          <a:noFill/>
          <a:ln w="9525">
            <a:noFill/>
            <a:miter lim="800000"/>
            <a:headEnd/>
            <a:tailEnd/>
          </a:ln>
        </p:spPr>
        <p:txBody>
          <a:bodyPr lIns="0" tIns="0" rIns="0" bIns="0">
            <a:spAutoFit/>
          </a:bodyPr>
          <a:lstStyle/>
          <a:p>
            <a:pPr algn="ctr">
              <a:lnSpc>
                <a:spcPct val="95000"/>
              </a:lnSpc>
            </a:pPr>
            <a:endParaRPr lang="el-GR" sz="2800" b="1">
              <a:solidFill>
                <a:srgbClr val="000000"/>
              </a:solidFill>
            </a:endParaRPr>
          </a:p>
          <a:p>
            <a:pPr algn="ctr">
              <a:lnSpc>
                <a:spcPct val="95000"/>
              </a:lnSpc>
            </a:pPr>
            <a:r>
              <a:rPr lang="el-GR" sz="2800" b="1">
                <a:solidFill>
                  <a:srgbClr val="000000"/>
                </a:solidFill>
              </a:rPr>
              <a:t>Αριθμός χρηστών</a:t>
            </a:r>
            <a:endParaRPr lang="en-US" sz="2800" b="1">
              <a:solidFill>
                <a:srgbClr val="000000"/>
              </a:solidFill>
            </a:endParaRPr>
          </a:p>
        </p:txBody>
      </p:sp>
      <p:sp>
        <p:nvSpPr>
          <p:cNvPr id="37892" name="Text Box 6"/>
          <p:cNvSpPr txBox="1">
            <a:spLocks noChangeArrowheads="1"/>
          </p:cNvSpPr>
          <p:nvPr/>
        </p:nvSpPr>
        <p:spPr bwMode="auto">
          <a:xfrm>
            <a:off x="2700338" y="5226050"/>
            <a:ext cx="4041775" cy="1625600"/>
          </a:xfrm>
          <a:prstGeom prst="rect">
            <a:avLst/>
          </a:prstGeom>
          <a:noFill/>
          <a:ln w="9525">
            <a:noFill/>
            <a:miter lim="800000"/>
            <a:headEnd/>
            <a:tailEnd/>
          </a:ln>
        </p:spPr>
        <p:txBody>
          <a:bodyPr lIns="0" tIns="0" rIns="0" bIns="0">
            <a:spAutoFit/>
          </a:bodyPr>
          <a:lstStyle/>
          <a:p>
            <a:pPr algn="ctr">
              <a:lnSpc>
                <a:spcPct val="95000"/>
              </a:lnSpc>
            </a:pPr>
            <a:endParaRPr lang="el-GR" sz="2800" b="1">
              <a:solidFill>
                <a:srgbClr val="000000"/>
              </a:solidFill>
            </a:endParaRPr>
          </a:p>
          <a:p>
            <a:pPr algn="ctr">
              <a:lnSpc>
                <a:spcPct val="95000"/>
              </a:lnSpc>
            </a:pPr>
            <a:r>
              <a:rPr lang="el-GR" sz="2800" b="1">
                <a:solidFill>
                  <a:srgbClr val="000000"/>
                </a:solidFill>
              </a:rPr>
              <a:t>ηλικία (του τεκμηρίου) κατά το χρονική στιγμή της χρήσης</a:t>
            </a:r>
            <a:endParaRPr lang="en-US" sz="2800" b="1">
              <a:solidFill>
                <a:srgbClr val="000000"/>
              </a:solidFill>
            </a:endParaRPr>
          </a:p>
        </p:txBody>
      </p:sp>
      <p:pic>
        <p:nvPicPr>
          <p:cNvPr id="37893" name="Picture 7"/>
          <p:cNvPicPr>
            <a:picLocks noChangeAspect="1" noChangeArrowheads="1"/>
          </p:cNvPicPr>
          <p:nvPr/>
        </p:nvPicPr>
        <p:blipFill>
          <a:blip r:embed="rId3" cstate="print"/>
          <a:srcRect/>
          <a:stretch>
            <a:fillRect/>
          </a:stretch>
        </p:blipFill>
        <p:spPr bwMode="auto">
          <a:xfrm>
            <a:off x="2179638" y="1800225"/>
            <a:ext cx="4859337" cy="3409950"/>
          </a:xfrm>
          <a:prstGeom prst="rect">
            <a:avLst/>
          </a:prstGeom>
          <a:noFill/>
          <a:ln w="9525">
            <a:noFill/>
            <a:miter lim="800000"/>
            <a:headEnd/>
            <a:tailEnd/>
          </a:ln>
        </p:spPr>
      </p:pic>
      <p:pic>
        <p:nvPicPr>
          <p:cNvPr id="37894" name="Picture 8"/>
          <p:cNvPicPr>
            <a:picLocks noChangeAspect="1" noChangeArrowheads="1"/>
          </p:cNvPicPr>
          <p:nvPr/>
        </p:nvPicPr>
        <p:blipFill>
          <a:blip r:embed="rId4" cstate="print"/>
          <a:srcRect/>
          <a:stretch>
            <a:fillRect/>
          </a:stretch>
        </p:blipFill>
        <p:spPr bwMode="auto">
          <a:xfrm>
            <a:off x="2247900" y="1819275"/>
            <a:ext cx="4773613" cy="3324225"/>
          </a:xfrm>
          <a:prstGeom prst="rect">
            <a:avLst/>
          </a:prstGeom>
          <a:noFill/>
          <a:ln w="9525">
            <a:noFill/>
            <a:miter lim="800000"/>
            <a:headEnd/>
            <a:tailEnd/>
          </a:ln>
        </p:spPr>
      </p:pic>
      <p:sp>
        <p:nvSpPr>
          <p:cNvPr id="8" name="7 - Θέση αριθμού διαφάνειας"/>
          <p:cNvSpPr>
            <a:spLocks noGrp="1"/>
          </p:cNvSpPr>
          <p:nvPr>
            <p:ph type="sldNum" sz="quarter" idx="12"/>
          </p:nvPr>
        </p:nvSpPr>
        <p:spPr/>
        <p:txBody>
          <a:bodyPr/>
          <a:lstStyle/>
          <a:p>
            <a:fld id="{02D305CF-0940-48A8-9D14-0BD73E5DE143}" type="slidenum">
              <a:rPr lang="el-GR" smtClean="0"/>
              <a:pPr/>
              <a:t>23</a:t>
            </a:fld>
            <a:endParaRPr lang="el-G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Προεπιλεγμένη σχεδίαση">
  <a:themeElements>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Προεπιλεγμένη σχεδίαση">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Προεπιλεγμένη σχεδίαση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Προεπιλεγμένη σχεδίαση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Προεπιλεγμένη σχεδίαση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Προεπιλεγμένη σχεδίαση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Προεπιλεγμένη σχεδίαση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Προεπιλεγμένη σχεδίαση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Προεπιλεγμένη σχεδίαση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Προεπιλεγμένη σχεδίαση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Προεπιλεγμένη σχεδίαση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Προεπιλεγμένη σχεδίαση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Προεπιλεγμένη σχεδίαση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Προεπιλεγμένη σχεδίαση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TotalTime>
  <Words>2082</Words>
  <Application>Microsoft Office PowerPoint</Application>
  <PresentationFormat>Προβολή στην οθόνη (4:3)</PresentationFormat>
  <Paragraphs>219</Paragraphs>
  <Slides>23</Slides>
  <Notes>21</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23</vt:i4>
      </vt:variant>
    </vt:vector>
  </HeadingPairs>
  <TitlesOfParts>
    <vt:vector size="25" baseType="lpstr">
      <vt:lpstr>Προεπιλεγμένη σχεδίαση</vt:lpstr>
      <vt:lpstr>Φωτογραφία του Photo Editor</vt:lpstr>
      <vt:lpstr>Η Bιβλιομετρία (bibliometrics)</vt:lpstr>
      <vt:lpstr>Ενότητα 2</vt:lpstr>
      <vt:lpstr>Alfred J. Lotka 1926</vt:lpstr>
      <vt:lpstr>Νόμος του Lotka : f(x)=k/xa </vt:lpstr>
      <vt:lpstr>O νόμος του Lotka</vt:lpstr>
      <vt:lpstr>O νόμος του Lotka </vt:lpstr>
      <vt:lpstr>Νόμος του Lotka– Αριθμός συγ/φεων ανά επιστημονικές δημοσιεύσεις </vt:lpstr>
      <vt:lpstr>Νόμος του Price</vt:lpstr>
      <vt:lpstr>Samuel Clement Bradford 1934, 1948</vt:lpstr>
      <vt:lpstr>Ο νόμος της διασποράς του Bradford</vt:lpstr>
      <vt:lpstr>Ο νόμος του Bradford </vt:lpstr>
      <vt:lpstr>Bradford's Law of Scattering –  an idealized example</vt:lpstr>
      <vt:lpstr>Ή αλλιώς </vt:lpstr>
      <vt:lpstr>Bradford's Law of Scattering – zones Ο νόμος του Bradford περί διανομής - ζώνες</vt:lpstr>
      <vt:lpstr>Ο νόμος του Bradford </vt:lpstr>
      <vt:lpstr>Διαφάνεια 16</vt:lpstr>
      <vt:lpstr>George Kingsley Zipf 1935, 1949</vt:lpstr>
      <vt:lpstr>Zipf’s law: r • f = c</vt:lpstr>
      <vt:lpstr>O νόμος του Zipf </vt:lpstr>
      <vt:lpstr>παράδειγμα</vt:lpstr>
      <vt:lpstr>Καμπύλη του zipf κανονική και προβλεπόμενη</vt:lpstr>
      <vt:lpstr>Charles F. Gosnell 1944  Απαξίωση</vt:lpstr>
      <vt:lpstr> Καμπύλη απαξίωσης</vt:lpstr>
    </vt:vector>
  </TitlesOfParts>
  <Company>ionio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Bιβλιομετρία (bibliometrics)</dc:title>
  <dc:creator>ionio</dc:creator>
  <cp:lastModifiedBy>sozon</cp:lastModifiedBy>
  <cp:revision>52</cp:revision>
  <dcterms:created xsi:type="dcterms:W3CDTF">2009-03-10T08:46:56Z</dcterms:created>
  <dcterms:modified xsi:type="dcterms:W3CDTF">2017-10-24T18:13:48Z</dcterms:modified>
</cp:coreProperties>
</file>