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A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3" autoAdjust="0"/>
    <p:restoredTop sz="94555" autoAdjust="0"/>
  </p:normalViewPr>
  <p:slideViewPr>
    <p:cSldViewPr snapToGrid="0" snapToObjects="1">
      <p:cViewPr varScale="1">
        <p:scale>
          <a:sx n="77" d="100"/>
          <a:sy n="77" d="100"/>
        </p:scale>
        <p:origin x="149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46" d="100"/>
          <a:sy n="46" d="100"/>
        </p:scale>
        <p:origin x="2698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666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27764"/>
            <a:ext cx="1056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1E2A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935484"/>
            <a:ext cx="10566400" cy="41097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E2A3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27764"/>
            <a:ext cx="1056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1E2A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935484"/>
            <a:ext cx="10566400" cy="41097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E2A3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05156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D9A0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ΠΜΣ ΠΟΛΙΤΙΚΗ, ΓΛΩΣΣΑ ΚΑΙ ΔΙΑΠΟΛΙΤΙΣΜΙΚΗ ΕΠΙΚΟΙΝΩΝΙΑ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2814320"/>
            <a:ext cx="10883392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D9A0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Εισαγωγή στην Ανάλυση Πολιτικού Λόγου</a:t>
            </a:r>
            <a:endParaRPr lang="en-US" sz="16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3302000"/>
            <a:ext cx="10883392" cy="695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0" i="0" dirty="0">
                <a:solidFill>
                  <a:srgbClr val="F7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Τι είναι πολιτικός λόγος;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812800" y="4194352"/>
            <a:ext cx="10883392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l-GR" sz="1600" dirty="0">
                <a:solidFill>
                  <a:srgbClr val="C9CED6"/>
                </a:solidFill>
                <a:latin typeface="Arial" pitchFamily="34" charset="0"/>
                <a:cs typeface="Arial" pitchFamily="34" charset="-120"/>
              </a:rPr>
              <a:t>Σ. Π. </a:t>
            </a:r>
            <a:r>
              <a:rPr lang="el-GR" sz="1600" dirty="0" err="1">
                <a:solidFill>
                  <a:srgbClr val="C9CED6"/>
                </a:solidFill>
                <a:latin typeface="Arial" pitchFamily="34" charset="0"/>
                <a:cs typeface="Arial" pitchFamily="34" charset="-120"/>
              </a:rPr>
              <a:t>Βράιλα</a:t>
            </a:r>
            <a:r>
              <a:rPr lang="el-GR" sz="1600" dirty="0">
                <a:solidFill>
                  <a:srgbClr val="C9CED6"/>
                </a:solidFill>
                <a:latin typeface="Arial" pitchFamily="34" charset="0"/>
                <a:cs typeface="Arial" pitchFamily="34" charset="-120"/>
              </a:rPr>
              <a:t> </a:t>
            </a:r>
            <a:endParaRPr lang="en-US" sz="1600" dirty="0"/>
          </a:p>
        </p:txBody>
      </p:sp>
      <p:pic>
        <p:nvPicPr>
          <p:cNvPr id="7" name="Picture 2" descr="logo">
            <a:extLst>
              <a:ext uri="{FF2B5EF4-FFF2-40B4-BE49-F238E27FC236}">
                <a16:creationId xmlns:a16="http://schemas.microsoft.com/office/drawing/2014/main" id="{96F5AFA8-80B4-FBAD-9F64-D4A78E7AB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352510"/>
            <a:ext cx="2093358" cy="52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E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06248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B5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ΑΝΟΙΓΜΑ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580640"/>
            <a:ext cx="10883392" cy="695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1" i="0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Τι είναι για εσάς «πολιτικό»;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800" y="3556000"/>
            <a:ext cx="7848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Γράψτε μία πρόταση, την πρώτη που σας έρχεται. Θα επιστρέψουμε σε αυτές στο τέλος του μαθήματος.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800" y="4429760"/>
            <a:ext cx="914003" cy="365760"/>
          </a:xfrm>
          <a:prstGeom prst="roundRect">
            <a:avLst>
              <a:gd name="adj" fmla="val 50000"/>
            </a:avLst>
          </a:prstGeom>
          <a:solidFill>
            <a:srgbClr val="1E2A3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7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λεπτά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87198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D9A0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ΑΦΕΤΗΡΙΑ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2390141"/>
            <a:ext cx="10883392" cy="551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i="1" dirty="0">
                <a:solidFill>
                  <a:srgbClr val="F7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«ὁ ἄνθρωπος φύσει πολιτικὸν ζῷον»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800" y="3068320"/>
            <a:ext cx="10883392" cy="551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i="1" dirty="0">
                <a:solidFill>
                  <a:srgbClr val="F7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«λόγον δὲ μόνον ἄνθρωπος ἔχει τῶν ζῴων»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12800" y="3898900"/>
            <a:ext cx="850265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C9CE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Ο άνθρωπος είναι πολιτικό ον επειδή μόνος αυτός έχει λόγο: μπορεί να δηλώσει το συμφέρον και το βλαβερό, το δίκαιο και το άδικο.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2800" y="4772661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9A0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Αριστοτέλης, Πολιτικά, 1253a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1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chemeClr val="bg1"/>
                </a:solidFill>
                <a:latin typeface="+mn-lt"/>
                <a:ea typeface="Georgia" pitchFamily="18" charset="-122"/>
                <a:cs typeface="Georgia" pitchFamily="18" charset="-120"/>
              </a:rPr>
              <a:t>Ο λόγος κατασκευάζει την πραγματικότητα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5975" y="1887855"/>
            <a:ext cx="3376930" cy="2401570"/>
          </a:xfrm>
          <a:prstGeom prst="roundRect">
            <a:avLst>
              <a:gd name="adj" fmla="val 4098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1071880" y="2143761"/>
            <a:ext cx="2951074" cy="695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ea typeface="Georgia" pitchFamily="18" charset="-122"/>
                <a:cs typeface="Georgia" pitchFamily="18" charset="-120"/>
              </a:rPr>
              <a:t>Berger &amp; Luckmann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71880" y="2560320"/>
            <a:ext cx="295107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5462F"/>
                </a:solidFill>
                <a:ea typeface="Arial" pitchFamily="34" charset="-122"/>
                <a:cs typeface="Arial" pitchFamily="34" charset="-120"/>
              </a:rPr>
              <a:t>1966 · κοινωνία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71880" y="2849880"/>
            <a:ext cx="2951074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ea typeface="Arial" pitchFamily="34" charset="-122"/>
                <a:cs typeface="Arial" pitchFamily="34" charset="-120"/>
              </a:rPr>
              <a:t>Θεσμοί, ρόλοι και κατηγορίες συγκροτούνται και διατηρούνται μέσα από τη γλώσσα.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402455" y="1887855"/>
            <a:ext cx="3376930" cy="2401570"/>
          </a:xfrm>
          <a:prstGeom prst="roundRect">
            <a:avLst>
              <a:gd name="adj" fmla="val 4098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4658360" y="2143761"/>
            <a:ext cx="2951074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ea typeface="Georgia" pitchFamily="18" charset="-122"/>
                <a:cs typeface="Georgia" pitchFamily="18" charset="-120"/>
              </a:rPr>
              <a:t>Foucault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658360" y="2555241"/>
            <a:ext cx="295107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5462F"/>
                </a:solidFill>
                <a:ea typeface="Arial" pitchFamily="34" charset="-122"/>
                <a:cs typeface="Arial" pitchFamily="34" charset="-120"/>
              </a:rPr>
              <a:t>1969 · γνώση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58360" y="2844800"/>
            <a:ext cx="295107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ea typeface="Arial" pitchFamily="34" charset="-122"/>
                <a:cs typeface="Arial" pitchFamily="34" charset="-120"/>
              </a:rPr>
              <a:t>Οι λόγοι σχηματίζουν τα αντικείμενα για τα οποία μιλούν.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992110" y="1891030"/>
            <a:ext cx="3380740" cy="2395220"/>
          </a:xfrm>
          <a:prstGeom prst="roundRect">
            <a:avLst>
              <a:gd name="adj" fmla="val 3977"/>
            </a:avLst>
          </a:prstGeom>
          <a:solidFill>
            <a:srgbClr val="FFFDF8"/>
          </a:solidFill>
          <a:ln w="12700">
            <a:solidFill>
              <a:srgbClr val="B5462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8249920" y="2148841"/>
            <a:ext cx="2951074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B5462F"/>
                </a:solidFill>
                <a:ea typeface="Georgia" pitchFamily="18" charset="-122"/>
                <a:cs typeface="Georgia" pitchFamily="18" charset="-120"/>
              </a:rPr>
              <a:t>Edelman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249920" y="2560320"/>
            <a:ext cx="295107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5462F"/>
                </a:solidFill>
                <a:ea typeface="Arial" pitchFamily="34" charset="-122"/>
                <a:cs typeface="Arial" pitchFamily="34" charset="-120"/>
              </a:rPr>
              <a:t>1988 · πολιτική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249920" y="2849880"/>
            <a:ext cx="2951074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ea typeface="Arial" pitchFamily="34" charset="-122"/>
                <a:cs typeface="Arial" pitchFamily="34" charset="-120"/>
              </a:rPr>
              <a:t>«Προβλήματα», «κρίσεις», ηγέτες και εχθροί κατασκευάζονται στον λόγο.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2800" y="4546600"/>
            <a:ext cx="10883392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2A38"/>
                </a:solidFill>
                <a:ea typeface="Arial" pitchFamily="34" charset="-122"/>
                <a:cs typeface="Arial" pitchFamily="34" charset="-120"/>
              </a:rPr>
              <a:t>Όποιος ορίζει το πρόβλημα, ορίζει και τη λύση.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12800" y="490728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l-GR" sz="1200" dirty="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Ο </a:t>
            </a:r>
            <a:r>
              <a:rPr lang="en-US" sz="1200" dirty="0" err="1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λόγος</a:t>
            </a:r>
            <a:r>
              <a:rPr lang="en-US" sz="1200" dirty="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 διαμορφώνει την κοινωνία και διαμορφώνεται από αυτήν (Fairclough 1992).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6CF3A913-E1EA-2B18-9370-066378B7319C}"/>
              </a:ext>
            </a:extLst>
          </p:cNvPr>
          <p:cNvSpPr/>
          <p:nvPr/>
        </p:nvSpPr>
        <p:spPr>
          <a:xfrm>
            <a:off x="812800" y="79883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D9A08F"/>
                </a:solidFill>
                <a:ea typeface="Arial" pitchFamily="34" charset="-122"/>
                <a:cs typeface="Arial" pitchFamily="34" charset="-120"/>
              </a:rPr>
              <a:t>ΑΦΕΤΗΡΙΑ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B5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 · ΒΑΣΙΚΕΣ ΕΝΝΟΙΕΣ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1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Κείμενο, λόγος, </a:t>
            </a:r>
            <a:r>
              <a:rPr lang="el-GR" sz="3600" b="1" i="0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περικείμενο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51862" y="2517776"/>
            <a:ext cx="3380264" cy="2086610"/>
          </a:xfrm>
          <a:prstGeom prst="roundRect">
            <a:avLst>
              <a:gd name="adj" fmla="val 4717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1007767" y="2773682"/>
            <a:ext cx="2954507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Κείμενο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07767" y="3210562"/>
            <a:ext cx="2954507" cy="1163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Το συγκεκριμένο γραπτό ή προφορικό προϊόν που καταγράφουμε, διαβάζουμε και μετράμε.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341676" y="2517776"/>
            <a:ext cx="3380343" cy="2086610"/>
          </a:xfrm>
          <a:prstGeom prst="roundRect">
            <a:avLst>
              <a:gd name="adj" fmla="val 4717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6"/>
          <p:cNvSpPr/>
          <p:nvPr/>
        </p:nvSpPr>
        <p:spPr>
          <a:xfrm>
            <a:off x="4597581" y="2773682"/>
            <a:ext cx="2954589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Λόγος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97581" y="3210562"/>
            <a:ext cx="2954589" cy="1163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Η γλώσσα ως κοινωνική πρακτική: το κείμενο μαζί με την παραγωγή και την πρόσληψή του.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931569" y="2517776"/>
            <a:ext cx="3380343" cy="2086610"/>
          </a:xfrm>
          <a:prstGeom prst="roundRect">
            <a:avLst>
              <a:gd name="adj" fmla="val 4717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8187474" y="2773682"/>
            <a:ext cx="2954589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l-GR" sz="2200" b="1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Περικείμενο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187474" y="3210562"/>
            <a:ext cx="2954589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Ποιος μιλά, προς ποιον, πού, πότε και με ποιον θεσμικό ρόλο.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B5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 · ΒΑΣΙΚΕΣ ΕΝΝΟΙΕΣ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1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Ίδια πρόταση, άλλος λόγος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800" y="1986282"/>
            <a:ext cx="10883392" cy="551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i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«Η χώρα χρειάζεται σταθερότητα.»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815975" y="2870836"/>
            <a:ext cx="5175250" cy="1517650"/>
          </a:xfrm>
          <a:prstGeom prst="roundRect">
            <a:avLst>
              <a:gd name="adj" fmla="val 6485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1071880" y="3126739"/>
            <a:ext cx="4803343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Σε κουβέντα φίλων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71880" y="3563621"/>
            <a:ext cx="4803343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Μια γνώμη ανάμεσα σε άλλες, χωρίς θεσμικό βάρος.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00775" y="2870836"/>
            <a:ext cx="5175250" cy="1517650"/>
          </a:xfrm>
          <a:prstGeom prst="roundRect">
            <a:avLst>
              <a:gd name="adj" fmla="val 6485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6456680" y="3126739"/>
            <a:ext cx="4803343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Σε προεκλογικό διάγγελμα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456680" y="3563621"/>
            <a:ext cx="4803343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Επιχείρημα υπέρ της επανεκλογής: δικαιολογεί, κινητοποιεί, αποκλείει την εναλλακτική.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B5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Β · ΟΡΙΣΜΟΙ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1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Στενός και ευρύς ορισμός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5975" y="1989457"/>
            <a:ext cx="5175250" cy="2096770"/>
          </a:xfrm>
          <a:prstGeom prst="roundRect">
            <a:avLst>
              <a:gd name="adj" fmla="val 4694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1071880" y="2245361"/>
            <a:ext cx="4803343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Στενός · van Dijk 1997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71880" y="2707639"/>
            <a:ext cx="4803343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Ο λόγος των πολιτικών δρώντων σε πολιτικά πλαίσια: Βουλή, εκστρατεία, διάγγελμα.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71880" y="3403600"/>
            <a:ext cx="480334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E2A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Κερδίζουμε:</a:t>
            </a:r>
            <a:r>
              <a:rPr lang="en-US" sz="1200" dirty="0">
                <a:solidFill>
                  <a:srgbClr val="1E2A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σαφή όρια σώματος κειμένων.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E2A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Χάνουμε:</a:t>
            </a:r>
            <a:r>
              <a:rPr lang="en-US" sz="1200" dirty="0">
                <a:solidFill>
                  <a:srgbClr val="1E2A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την πολιτική έξω από τους θεσμούς.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200775" y="1989457"/>
            <a:ext cx="5175250" cy="2096770"/>
          </a:xfrm>
          <a:prstGeom prst="roundRect">
            <a:avLst>
              <a:gd name="adj" fmla="val 4694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6456680" y="2245361"/>
            <a:ext cx="4803343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Ευρύς · Chilton 2004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456680" y="2707639"/>
            <a:ext cx="4803343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Κάθε λόγος που διαπραγματεύεται εξουσία, πόρους και ταυτότητες, σε σύγκρουση ή σε συνεργασία.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56680" y="3403600"/>
            <a:ext cx="480334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E2A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Κερδίζουμε:</a:t>
            </a:r>
            <a:r>
              <a:rPr lang="en-US" sz="1200" dirty="0">
                <a:solidFill>
                  <a:srgbClr val="1E2A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Τύπο, διαφήμιση, γειτονιά.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E2A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Χάνουμε:</a:t>
            </a:r>
            <a:r>
              <a:rPr lang="en-US" sz="1200" dirty="0">
                <a:solidFill>
                  <a:srgbClr val="1E2A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τα όρια· όλα κινδυνεύουν να γίνουν πολιτικά.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546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2463800"/>
            <a:ext cx="10883392" cy="136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1" i="0" dirty="0">
                <a:solidFill>
                  <a:srgbClr val="F7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Ένα διαφημιστικό με εθνικά σύμβολα είναι πολιτικός λόγος;</a:t>
            </a:r>
            <a:endParaRPr lang="en-US" sz="4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B5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Γ · Η ΠΟΛΙΤΙΚΗ ΩΣ ΓΛΩΣΣΙΚΗ ΔΡΑΣΗ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1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Λέγοντας, κάνουμε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800" y="1935482"/>
            <a:ext cx="10883392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Austin (1962): ορισμένα εκφωνήματα δεν περιγράφουν τον κόσμο· τον αλλάζουν.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54576" y="3179848"/>
            <a:ext cx="3380264" cy="1233170"/>
          </a:xfrm>
          <a:prstGeom prst="roundRect">
            <a:avLst>
              <a:gd name="adj" fmla="val 7981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1010481" y="3435751"/>
            <a:ext cx="2954507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i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«Ορκίζομαι…»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10481" y="3872633"/>
            <a:ext cx="2954507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Ορκωμοσία κυβέρνησης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44390" y="3179848"/>
            <a:ext cx="3380343" cy="1233170"/>
          </a:xfrm>
          <a:prstGeom prst="roundRect">
            <a:avLst>
              <a:gd name="adj" fmla="val 7981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4600295" y="3435751"/>
            <a:ext cx="2954589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i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«Ψηφίζεται.»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600295" y="3872633"/>
            <a:ext cx="2954589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Ψήφιση νόμου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934283" y="3179848"/>
            <a:ext cx="3380343" cy="1233170"/>
          </a:xfrm>
          <a:prstGeom prst="roundRect">
            <a:avLst>
              <a:gd name="adj" fmla="val 7981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8190188" y="3435751"/>
            <a:ext cx="2954589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i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«Κηρύσσεται…»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190188" y="3872633"/>
            <a:ext cx="2954589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Κατάσταση έκτακτης ανάγκης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B5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Γ · Η ΠΟΛΙΤΙΚΗ ΩΣ ΓΛΩΣΣΙΚΗ ΔΡΑΣΗ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4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Τι κάνει ο πολιτικός λόγος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59876" y="2515670"/>
            <a:ext cx="3030744" cy="1031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Νομιμοποιεί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911600" y="2713791"/>
            <a:ext cx="7691628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Δικαιολογεί αποφάσεις, θεσμούς και την ίδια την εξουσία.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59876" y="3586077"/>
            <a:ext cx="287782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Ονομάζει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3911600" y="3817217"/>
            <a:ext cx="76916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«Μεταρρύθμιση» ή «περικοπή»; «Πρόσφυγες» ή «παράτυποι»; Η ονομασία είναι ήδη θέση.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88772" y="4628952"/>
            <a:ext cx="287782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Αποκλείει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911600" y="4893112"/>
            <a:ext cx="7691628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Ορίζει ποιος είναι «εμείς» και ποιος «αυτοί».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B5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 · ΕΝΑ ΔΙΕΠΙΣΤΗΜΟΝΙΚΟ ΠΕΔΙΟ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4"/>
            <a:ext cx="10883392" cy="1031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Ανάμεσα σε γλωσσολογία και πολιτική επιστήμη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5975" y="2441575"/>
            <a:ext cx="5175250" cy="1852930"/>
          </a:xfrm>
          <a:prstGeom prst="roundRect">
            <a:avLst>
              <a:gd name="adj" fmla="val 5312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1071880" y="2697479"/>
            <a:ext cx="4803343" cy="695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l-GR" sz="2200" b="1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Γ</a:t>
            </a:r>
            <a:r>
              <a:rPr lang="en-US" sz="2200" b="1" dirty="0" err="1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λωσσολογί</a:t>
            </a:r>
            <a:r>
              <a:rPr lang="en-US" sz="2200" b="1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α</a:t>
            </a:r>
            <a:r>
              <a:rPr lang="el-GR" sz="2200" b="1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- </a:t>
            </a:r>
            <a:r>
              <a:rPr lang="en-US" sz="2200" b="1" dirty="0" err="1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εργ</a:t>
            </a:r>
            <a:r>
              <a:rPr lang="en-US" sz="2200" b="1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αλεία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71880" y="3469642"/>
            <a:ext cx="4803343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λεξιλόγιο · γραμματική · επιχειρηματολογία · μεταφορά · δείξη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00775" y="2441575"/>
            <a:ext cx="5175250" cy="1852930"/>
          </a:xfrm>
          <a:prstGeom prst="roundRect">
            <a:avLst>
              <a:gd name="adj" fmla="val 5312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6"/>
          <p:cNvSpPr/>
          <p:nvPr/>
        </p:nvSpPr>
        <p:spPr>
          <a:xfrm>
            <a:off x="6456680" y="2697479"/>
            <a:ext cx="4803343" cy="695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l-GR" sz="22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Π</a:t>
            </a:r>
            <a:r>
              <a:rPr lang="en-US" sz="2200" b="1" dirty="0" err="1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ολιτική</a:t>
            </a:r>
            <a:r>
              <a:rPr lang="en-US" sz="22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επ</a:t>
            </a:r>
            <a:r>
              <a:rPr lang="en-US" sz="2200" b="1" dirty="0" err="1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ιστήμη</a:t>
            </a:r>
            <a:r>
              <a:rPr lang="en-US" sz="22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</a:t>
            </a:r>
            <a:r>
              <a:rPr lang="el-GR" sz="22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- </a:t>
            </a:r>
            <a:r>
              <a:rPr lang="en-US" sz="2200" b="1" dirty="0" err="1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ερωτήμ</a:t>
            </a:r>
            <a:r>
              <a:rPr lang="en-US" sz="22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ατα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456680" y="3469642"/>
            <a:ext cx="480334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εξουσία · ιδεολογία · θεσμοί · νομιμοποίηση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12800" y="4602479"/>
            <a:ext cx="10883392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2A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Η ανάλυση πολιτικού λόγου χρειάζεται και τα δύο.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B54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 · ΕΝΑ ΔΙΕΠΙΣΤΗΜΟΝΙΚΟ ΠΕΔΙΟ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4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Τρία βήματα του αναλυτή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5975" y="1989454"/>
            <a:ext cx="3041650" cy="2406650"/>
          </a:xfrm>
          <a:prstGeom prst="roundRect">
            <a:avLst>
              <a:gd name="adj" fmla="val 4090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1071880" y="2245364"/>
            <a:ext cx="2605735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71880" y="2849879"/>
            <a:ext cx="2605735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Περιγραφή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71880" y="3286764"/>
            <a:ext cx="2605735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Τι λέει το κείμενο και πώς;</a:t>
            </a:r>
            <a:endParaRPr lang="en-US" sz="1600" dirty="0"/>
          </a:p>
        </p:txBody>
      </p:sp>
      <p:pic>
        <p:nvPicPr>
          <p:cNvPr id="8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13200" y="3091179"/>
            <a:ext cx="406400" cy="203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5175" y="1989454"/>
            <a:ext cx="3041650" cy="2406650"/>
          </a:xfrm>
          <a:prstGeom prst="roundRect">
            <a:avLst>
              <a:gd name="adj" fmla="val 4090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7"/>
          <p:cNvSpPr/>
          <p:nvPr/>
        </p:nvSpPr>
        <p:spPr>
          <a:xfrm>
            <a:off x="4831080" y="2245364"/>
            <a:ext cx="2605735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</a:t>
            </a:r>
            <a:endParaRPr lang="en-US" sz="3600" dirty="0"/>
          </a:p>
        </p:txBody>
      </p:sp>
      <p:sp>
        <p:nvSpPr>
          <p:cNvPr id="11" name="Text 8"/>
          <p:cNvSpPr/>
          <p:nvPr/>
        </p:nvSpPr>
        <p:spPr>
          <a:xfrm>
            <a:off x="4831080" y="2849879"/>
            <a:ext cx="2605735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Ερμηνεία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4831080" y="3286764"/>
            <a:ext cx="260573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Τι σημαίνει στο συγκείμενό του;</a:t>
            </a:r>
            <a:endParaRPr lang="en-US" sz="1600" dirty="0"/>
          </a:p>
        </p:txBody>
      </p:sp>
      <p:pic>
        <p:nvPicPr>
          <p:cNvPr id="13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72400" y="3091179"/>
            <a:ext cx="406400" cy="2032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334375" y="1989454"/>
            <a:ext cx="3041650" cy="2406650"/>
          </a:xfrm>
          <a:prstGeom prst="roundRect">
            <a:avLst>
              <a:gd name="adj" fmla="val 4090"/>
            </a:avLst>
          </a:prstGeom>
          <a:solidFill>
            <a:srgbClr val="FFFDF8"/>
          </a:solidFill>
          <a:ln w="6350">
            <a:solidFill>
              <a:srgbClr val="DDD5C7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1"/>
          <p:cNvSpPr/>
          <p:nvPr/>
        </p:nvSpPr>
        <p:spPr>
          <a:xfrm>
            <a:off x="8590280" y="2245364"/>
            <a:ext cx="2605735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B546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</a:t>
            </a:r>
            <a:endParaRPr lang="en-US" sz="3600" dirty="0"/>
          </a:p>
        </p:txBody>
      </p:sp>
      <p:sp>
        <p:nvSpPr>
          <p:cNvPr id="16" name="Text 12"/>
          <p:cNvSpPr/>
          <p:nvPr/>
        </p:nvSpPr>
        <p:spPr>
          <a:xfrm>
            <a:off x="8590280" y="2849879"/>
            <a:ext cx="2605735" cy="36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Εξήγηση</a:t>
            </a:r>
            <a:endParaRPr lang="en-US" sz="2200" dirty="0"/>
          </a:p>
        </p:txBody>
      </p:sp>
      <p:sp>
        <p:nvSpPr>
          <p:cNvPr id="17" name="Text 13"/>
          <p:cNvSpPr/>
          <p:nvPr/>
        </p:nvSpPr>
        <p:spPr>
          <a:xfrm>
            <a:off x="8590280" y="3286764"/>
            <a:ext cx="2605735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Πώς συνδέεται με την κοινωνική και πολιτική πραγματικότητα;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Τι είναι πολιτικός λόγος">
  <a:themeElements>
    <a:clrScheme name="Τι είναι πολιτικός λόγος">
      <a:dk1>
        <a:srgbClr val="1E2A38"/>
      </a:dk1>
      <a:lt1>
        <a:srgbClr val="F7F4EE"/>
      </a:lt1>
      <a:dk2>
        <a:srgbClr val="545D66"/>
      </a:dk2>
      <a:lt2>
        <a:srgbClr val="E1E0DC"/>
      </a:lt2>
      <a:accent1>
        <a:srgbClr val="B5462F"/>
      </a:accent1>
      <a:accent2>
        <a:srgbClr val="D9A08F"/>
      </a:accent2>
      <a:accent3>
        <a:srgbClr val="4A5568"/>
      </a:accent3>
      <a:accent4>
        <a:srgbClr val="C9CED6"/>
      </a:accent4>
      <a:accent5>
        <a:srgbClr val="F3DDD4"/>
      </a:accent5>
      <a:accent6>
        <a:srgbClr val="9AA0A6"/>
      </a:accent6>
      <a:hlink>
        <a:srgbClr val="0563C1"/>
      </a:hlink>
      <a:folHlink>
        <a:srgbClr val="954F72"/>
      </a:folHlink>
    </a:clrScheme>
    <a:fontScheme name="Τι είναι πολιτικός λόγος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</TotalTime>
  <Words>560</Words>
  <Application>Microsoft Office PowerPoint</Application>
  <PresentationFormat>Ευρεία οθόνη</PresentationFormat>
  <Paragraphs>99</Paragraphs>
  <Slides>12</Slides>
  <Notes>12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5" baseType="lpstr">
      <vt:lpstr>Arial</vt:lpstr>
      <vt:lpstr>Georgia</vt:lpstr>
      <vt:lpstr>Τι είναι πολιτικός λόγος</vt:lpstr>
      <vt:lpstr>Τι είναι πολιτικός λόγος;</vt:lpstr>
      <vt:lpstr>Τι είναι για εσάς «πολιτικό»;</vt:lpstr>
      <vt:lpstr>Παρουσίαση του PowerPoint</vt:lpstr>
      <vt:lpstr>Ο λόγος κατασκευάζει την πραγματικότητα</vt:lpstr>
      <vt:lpstr>Κείμενο, λόγος, περικείμενο</vt:lpstr>
      <vt:lpstr>Ίδια πρόταση, άλλος λόγος</vt:lpstr>
      <vt:lpstr>Στενός και ευρύς ορισμός</vt:lpstr>
      <vt:lpstr>Ένα διαφημιστικό με εθνικά σύμβολα είναι πολιτικός λόγος;</vt:lpstr>
      <vt:lpstr>Λέγοντας, κάνουμε</vt:lpstr>
      <vt:lpstr>Τι κάνει ο πολιτικός λόγος</vt:lpstr>
      <vt:lpstr>Ανάμεσα σε γλωσσολογία και πολιτική επιστήμη</vt:lpstr>
      <vt:lpstr>Τρία βήματα του αναλυτή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Τι είναι πολιτικός λόγος</dc:title>
  <dc:subject/>
  <dc:creator/>
  <cp:lastModifiedBy>STAVROULA PARASKEVI VRAILA</cp:lastModifiedBy>
  <cp:revision>4</cp:revision>
  <dcterms:created xsi:type="dcterms:W3CDTF">2026-10-22T23:16:29Z</dcterms:created>
  <dcterms:modified xsi:type="dcterms:W3CDTF">2026-10-25T14:14:18Z</dcterms:modified>
</cp:coreProperties>
</file>